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72" r:id="rId2"/>
    <p:sldId id="282" r:id="rId3"/>
    <p:sldId id="281" r:id="rId4"/>
    <p:sldId id="284" r:id="rId5"/>
    <p:sldId id="276" r:id="rId6"/>
    <p:sldId id="291" r:id="rId7"/>
    <p:sldId id="285" r:id="rId8"/>
    <p:sldId id="257" r:id="rId9"/>
    <p:sldId id="275" r:id="rId10"/>
    <p:sldId id="286" r:id="rId11"/>
    <p:sldId id="287" r:id="rId12"/>
    <p:sldId id="289" r:id="rId13"/>
    <p:sldId id="290" r:id="rId14"/>
    <p:sldId id="292" r:id="rId15"/>
    <p:sldId id="293" r:id="rId16"/>
    <p:sldId id="277" r:id="rId17"/>
    <p:sldId id="288" r:id="rId18"/>
    <p:sldId id="29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7132"/>
    <a:srgbClr val="1653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5897"/>
  </p:normalViewPr>
  <p:slideViewPr>
    <p:cSldViewPr snapToGrid="0">
      <p:cViewPr varScale="1">
        <p:scale>
          <a:sx n="128" d="100"/>
          <a:sy n="128" d="100"/>
        </p:scale>
        <p:origin x="42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1531F1-64C8-304A-8D8D-05D3559961F5}" type="datetimeFigureOut">
              <a:rPr lang="en-US" smtClean="0"/>
              <a:t>3/13/24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82FCAC-9764-6348-811E-612B437A8BB2}" type="slidenum">
              <a:rPr lang="en-US" smtClean="0"/>
              <a:t>‹#›</a:t>
            </a:fld>
            <a:endParaRPr lang="en-US"/>
          </a:p>
        </p:txBody>
      </p:sp>
    </p:spTree>
    <p:extLst>
      <p:ext uri="{BB962C8B-B14F-4D97-AF65-F5344CB8AC3E}">
        <p14:creationId xmlns:p14="http://schemas.microsoft.com/office/powerpoint/2010/main" val="257389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63994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715765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C3626-A287-638B-B7F7-0C29DA7CCB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07FD90C-47F5-469C-C20F-3B8D343DA6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693076-BACD-CD89-51DB-0684D2CB218A}"/>
              </a:ext>
            </a:extLst>
          </p:cNvPr>
          <p:cNvSpPr>
            <a:spLocks noGrp="1"/>
          </p:cNvSpPr>
          <p:nvPr>
            <p:ph type="dt" sz="half" idx="10"/>
          </p:nvPr>
        </p:nvSpPr>
        <p:spPr/>
        <p:txBody>
          <a:bodyPr/>
          <a:lstStyle/>
          <a:p>
            <a:fld id="{93AE39D9-30C5-3E45-829D-42AEF7431652}" type="datetimeFigureOut">
              <a:rPr lang="en-US" smtClean="0"/>
              <a:t>3/13/24</a:t>
            </a:fld>
            <a:endParaRPr lang="en-US"/>
          </a:p>
        </p:txBody>
      </p:sp>
      <p:sp>
        <p:nvSpPr>
          <p:cNvPr id="5" name="Footer Placeholder 4">
            <a:extLst>
              <a:ext uri="{FF2B5EF4-FFF2-40B4-BE49-F238E27FC236}">
                <a16:creationId xmlns:a16="http://schemas.microsoft.com/office/drawing/2014/main" id="{603708C4-912A-5F25-6801-71A8334280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6A0283-8B32-8FDF-9616-08E377C62C67}"/>
              </a:ext>
            </a:extLst>
          </p:cNvPr>
          <p:cNvSpPr>
            <a:spLocks noGrp="1"/>
          </p:cNvSpPr>
          <p:nvPr>
            <p:ph type="sldNum" sz="quarter" idx="12"/>
          </p:nvPr>
        </p:nvSpPr>
        <p:spPr/>
        <p:txBody>
          <a:bodyPr/>
          <a:lstStyle/>
          <a:p>
            <a:fld id="{D769A0D6-191F-2548-9632-DE91D952D64F}" type="slidenum">
              <a:rPr lang="en-US" smtClean="0"/>
              <a:t>‹#›</a:t>
            </a:fld>
            <a:endParaRPr lang="en-US"/>
          </a:p>
        </p:txBody>
      </p:sp>
    </p:spTree>
    <p:extLst>
      <p:ext uri="{BB962C8B-B14F-4D97-AF65-F5344CB8AC3E}">
        <p14:creationId xmlns:p14="http://schemas.microsoft.com/office/powerpoint/2010/main" val="31351033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2987C-9303-3636-D1BA-C97ECB035D8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6E03DFE-C921-EA15-1B4B-9B025551EE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278834-5E72-862A-807A-C7F3FE7B5D58}"/>
              </a:ext>
            </a:extLst>
          </p:cNvPr>
          <p:cNvSpPr>
            <a:spLocks noGrp="1"/>
          </p:cNvSpPr>
          <p:nvPr>
            <p:ph type="dt" sz="half" idx="10"/>
          </p:nvPr>
        </p:nvSpPr>
        <p:spPr/>
        <p:txBody>
          <a:bodyPr/>
          <a:lstStyle/>
          <a:p>
            <a:fld id="{93AE39D9-30C5-3E45-829D-42AEF7431652}" type="datetimeFigureOut">
              <a:rPr lang="en-US" smtClean="0"/>
              <a:t>3/13/24</a:t>
            </a:fld>
            <a:endParaRPr lang="en-US"/>
          </a:p>
        </p:txBody>
      </p:sp>
      <p:sp>
        <p:nvSpPr>
          <p:cNvPr id="5" name="Footer Placeholder 4">
            <a:extLst>
              <a:ext uri="{FF2B5EF4-FFF2-40B4-BE49-F238E27FC236}">
                <a16:creationId xmlns:a16="http://schemas.microsoft.com/office/drawing/2014/main" id="{EDA1EA07-4719-D6C1-5D69-689345655D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9C6782-3060-FCD0-27CE-0B0582DB3F05}"/>
              </a:ext>
            </a:extLst>
          </p:cNvPr>
          <p:cNvSpPr>
            <a:spLocks noGrp="1"/>
          </p:cNvSpPr>
          <p:nvPr>
            <p:ph type="sldNum" sz="quarter" idx="12"/>
          </p:nvPr>
        </p:nvSpPr>
        <p:spPr/>
        <p:txBody>
          <a:bodyPr/>
          <a:lstStyle/>
          <a:p>
            <a:fld id="{D769A0D6-191F-2548-9632-DE91D952D64F}" type="slidenum">
              <a:rPr lang="en-US" smtClean="0"/>
              <a:t>‹#›</a:t>
            </a:fld>
            <a:endParaRPr lang="en-US"/>
          </a:p>
        </p:txBody>
      </p:sp>
    </p:spTree>
    <p:extLst>
      <p:ext uri="{BB962C8B-B14F-4D97-AF65-F5344CB8AC3E}">
        <p14:creationId xmlns:p14="http://schemas.microsoft.com/office/powerpoint/2010/main" val="1763771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A22D0B-69B0-0FD0-CFB0-EAD1D311B3F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8DF625-DD12-0C27-53AA-48341292FB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6BF4BF-75E0-71E1-975F-DA1DA69612D4}"/>
              </a:ext>
            </a:extLst>
          </p:cNvPr>
          <p:cNvSpPr>
            <a:spLocks noGrp="1"/>
          </p:cNvSpPr>
          <p:nvPr>
            <p:ph type="dt" sz="half" idx="10"/>
          </p:nvPr>
        </p:nvSpPr>
        <p:spPr/>
        <p:txBody>
          <a:bodyPr/>
          <a:lstStyle/>
          <a:p>
            <a:fld id="{93AE39D9-30C5-3E45-829D-42AEF7431652}" type="datetimeFigureOut">
              <a:rPr lang="en-US" smtClean="0"/>
              <a:t>3/13/24</a:t>
            </a:fld>
            <a:endParaRPr lang="en-US"/>
          </a:p>
        </p:txBody>
      </p:sp>
      <p:sp>
        <p:nvSpPr>
          <p:cNvPr id="5" name="Footer Placeholder 4">
            <a:extLst>
              <a:ext uri="{FF2B5EF4-FFF2-40B4-BE49-F238E27FC236}">
                <a16:creationId xmlns:a16="http://schemas.microsoft.com/office/drawing/2014/main" id="{04DDF169-308E-C6F9-7347-4C367B5861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8F3834-6577-DCA1-163D-B0C8C0D9D3C8}"/>
              </a:ext>
            </a:extLst>
          </p:cNvPr>
          <p:cNvSpPr>
            <a:spLocks noGrp="1"/>
          </p:cNvSpPr>
          <p:nvPr>
            <p:ph type="sldNum" sz="quarter" idx="12"/>
          </p:nvPr>
        </p:nvSpPr>
        <p:spPr/>
        <p:txBody>
          <a:bodyPr/>
          <a:lstStyle/>
          <a:p>
            <a:fld id="{D769A0D6-191F-2548-9632-DE91D952D64F}" type="slidenum">
              <a:rPr lang="en-US" smtClean="0"/>
              <a:t>‹#›</a:t>
            </a:fld>
            <a:endParaRPr lang="en-US"/>
          </a:p>
        </p:txBody>
      </p:sp>
    </p:spTree>
    <p:extLst>
      <p:ext uri="{BB962C8B-B14F-4D97-AF65-F5344CB8AC3E}">
        <p14:creationId xmlns:p14="http://schemas.microsoft.com/office/powerpoint/2010/main" val="36954551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635000" y="1644650"/>
            <a:ext cx="10922000" cy="1936750"/>
          </a:xfrm>
          <a:prstGeom prst="rect">
            <a:avLst/>
          </a:prstGeom>
        </p:spPr>
        <p:txBody>
          <a:bodyPr/>
          <a:lstStyle>
            <a:lvl1pPr>
              <a:lnSpc>
                <a:spcPct val="90000"/>
              </a:lnSpc>
              <a:defRPr sz="5800" spc="-174">
                <a:gradFill flip="none" rotWithShape="1">
                  <a:gsLst>
                    <a:gs pos="0">
                      <a:srgbClr val="FF00D8"/>
                    </a:gs>
                    <a:gs pos="100000">
                      <a:srgbClr val="FF542E"/>
                    </a:gs>
                  </a:gsLst>
                  <a:lin ang="3960000" scaled="0"/>
                </a:gradFill>
              </a:defRPr>
            </a:lvl1pPr>
          </a:lstStyle>
          <a:p>
            <a:r>
              <a:t>Section Title</a:t>
            </a:r>
          </a:p>
        </p:txBody>
      </p:sp>
      <p:sp>
        <p:nvSpPr>
          <p:cNvPr id="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32419231"/>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xfrm>
            <a:off x="635000" y="2134658"/>
            <a:ext cx="10922000" cy="4216401"/>
          </a:xfrm>
          <a:prstGeom prst="rect">
            <a:avLst/>
          </a:prstGeom>
        </p:spPr>
        <p:txBody>
          <a:bodyPr numCol="2" spcCol="109220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3907210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32B7D-3A14-922E-7D4B-5E53E9552C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BBBCBD-B5FA-F7FE-C28C-8C5836CF01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DB04B2-FEED-8D67-35ED-0BC9CA16E33E}"/>
              </a:ext>
            </a:extLst>
          </p:cNvPr>
          <p:cNvSpPr>
            <a:spLocks noGrp="1"/>
          </p:cNvSpPr>
          <p:nvPr>
            <p:ph type="dt" sz="half" idx="10"/>
          </p:nvPr>
        </p:nvSpPr>
        <p:spPr/>
        <p:txBody>
          <a:bodyPr/>
          <a:lstStyle/>
          <a:p>
            <a:fld id="{93AE39D9-30C5-3E45-829D-42AEF7431652}" type="datetimeFigureOut">
              <a:rPr lang="en-US" smtClean="0"/>
              <a:t>3/13/24</a:t>
            </a:fld>
            <a:endParaRPr lang="en-US"/>
          </a:p>
        </p:txBody>
      </p:sp>
      <p:sp>
        <p:nvSpPr>
          <p:cNvPr id="5" name="Footer Placeholder 4">
            <a:extLst>
              <a:ext uri="{FF2B5EF4-FFF2-40B4-BE49-F238E27FC236}">
                <a16:creationId xmlns:a16="http://schemas.microsoft.com/office/drawing/2014/main" id="{AF3F41EF-F1DE-3F36-978C-BF5F5B3987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2D324E-84BA-0966-ABB0-028C977C4C38}"/>
              </a:ext>
            </a:extLst>
          </p:cNvPr>
          <p:cNvSpPr>
            <a:spLocks noGrp="1"/>
          </p:cNvSpPr>
          <p:nvPr>
            <p:ph type="sldNum" sz="quarter" idx="12"/>
          </p:nvPr>
        </p:nvSpPr>
        <p:spPr/>
        <p:txBody>
          <a:bodyPr/>
          <a:lstStyle/>
          <a:p>
            <a:fld id="{D769A0D6-191F-2548-9632-DE91D952D64F}" type="slidenum">
              <a:rPr lang="en-US" smtClean="0"/>
              <a:t>‹#›</a:t>
            </a:fld>
            <a:endParaRPr lang="en-US"/>
          </a:p>
        </p:txBody>
      </p:sp>
    </p:spTree>
    <p:extLst>
      <p:ext uri="{BB962C8B-B14F-4D97-AF65-F5344CB8AC3E}">
        <p14:creationId xmlns:p14="http://schemas.microsoft.com/office/powerpoint/2010/main" val="3266784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AABC1-877F-4F12-119D-2E12B6B19A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885E6F4-09F8-A4CD-096F-F91B514BFAE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41A35B-A4C1-2719-5A70-5E38E2B9A8BD}"/>
              </a:ext>
            </a:extLst>
          </p:cNvPr>
          <p:cNvSpPr>
            <a:spLocks noGrp="1"/>
          </p:cNvSpPr>
          <p:nvPr>
            <p:ph type="dt" sz="half" idx="10"/>
          </p:nvPr>
        </p:nvSpPr>
        <p:spPr/>
        <p:txBody>
          <a:bodyPr/>
          <a:lstStyle/>
          <a:p>
            <a:fld id="{93AE39D9-30C5-3E45-829D-42AEF7431652}" type="datetimeFigureOut">
              <a:rPr lang="en-US" smtClean="0"/>
              <a:t>3/13/24</a:t>
            </a:fld>
            <a:endParaRPr lang="en-US"/>
          </a:p>
        </p:txBody>
      </p:sp>
      <p:sp>
        <p:nvSpPr>
          <p:cNvPr id="5" name="Footer Placeholder 4">
            <a:extLst>
              <a:ext uri="{FF2B5EF4-FFF2-40B4-BE49-F238E27FC236}">
                <a16:creationId xmlns:a16="http://schemas.microsoft.com/office/drawing/2014/main" id="{109E4D6A-E54E-8225-A054-DBE3905473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AF0AF6-E3C9-ED96-2FA2-3F487F053157}"/>
              </a:ext>
            </a:extLst>
          </p:cNvPr>
          <p:cNvSpPr>
            <a:spLocks noGrp="1"/>
          </p:cNvSpPr>
          <p:nvPr>
            <p:ph type="sldNum" sz="quarter" idx="12"/>
          </p:nvPr>
        </p:nvSpPr>
        <p:spPr/>
        <p:txBody>
          <a:bodyPr/>
          <a:lstStyle/>
          <a:p>
            <a:fld id="{D769A0D6-191F-2548-9632-DE91D952D64F}" type="slidenum">
              <a:rPr lang="en-US" smtClean="0"/>
              <a:t>‹#›</a:t>
            </a:fld>
            <a:endParaRPr lang="en-US"/>
          </a:p>
        </p:txBody>
      </p:sp>
    </p:spTree>
    <p:extLst>
      <p:ext uri="{BB962C8B-B14F-4D97-AF65-F5344CB8AC3E}">
        <p14:creationId xmlns:p14="http://schemas.microsoft.com/office/powerpoint/2010/main" val="1167167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343C1-E4BD-11A9-2B92-84FF2AA749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5A771E-5297-12B0-03FF-46CBCFFFBE4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82C5EE-AC48-CF53-1534-5D17C045095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C4455E5-5157-ECDF-D1E0-FCB02163000B}"/>
              </a:ext>
            </a:extLst>
          </p:cNvPr>
          <p:cNvSpPr>
            <a:spLocks noGrp="1"/>
          </p:cNvSpPr>
          <p:nvPr>
            <p:ph type="dt" sz="half" idx="10"/>
          </p:nvPr>
        </p:nvSpPr>
        <p:spPr/>
        <p:txBody>
          <a:bodyPr/>
          <a:lstStyle/>
          <a:p>
            <a:fld id="{93AE39D9-30C5-3E45-829D-42AEF7431652}" type="datetimeFigureOut">
              <a:rPr lang="en-US" smtClean="0"/>
              <a:t>3/13/24</a:t>
            </a:fld>
            <a:endParaRPr lang="en-US"/>
          </a:p>
        </p:txBody>
      </p:sp>
      <p:sp>
        <p:nvSpPr>
          <p:cNvPr id="6" name="Footer Placeholder 5">
            <a:extLst>
              <a:ext uri="{FF2B5EF4-FFF2-40B4-BE49-F238E27FC236}">
                <a16:creationId xmlns:a16="http://schemas.microsoft.com/office/drawing/2014/main" id="{30065860-9537-7671-10C1-5B60380D39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54BD1A-4BE9-D6A2-BE14-982C664BA0CC}"/>
              </a:ext>
            </a:extLst>
          </p:cNvPr>
          <p:cNvSpPr>
            <a:spLocks noGrp="1"/>
          </p:cNvSpPr>
          <p:nvPr>
            <p:ph type="sldNum" sz="quarter" idx="12"/>
          </p:nvPr>
        </p:nvSpPr>
        <p:spPr/>
        <p:txBody>
          <a:bodyPr/>
          <a:lstStyle/>
          <a:p>
            <a:fld id="{D769A0D6-191F-2548-9632-DE91D952D64F}" type="slidenum">
              <a:rPr lang="en-US" smtClean="0"/>
              <a:t>‹#›</a:t>
            </a:fld>
            <a:endParaRPr lang="en-US"/>
          </a:p>
        </p:txBody>
      </p:sp>
    </p:spTree>
    <p:extLst>
      <p:ext uri="{BB962C8B-B14F-4D97-AF65-F5344CB8AC3E}">
        <p14:creationId xmlns:p14="http://schemas.microsoft.com/office/powerpoint/2010/main" val="421063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DF465-682C-EB2A-E688-B04B0D83306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A4C74E1-CCBE-4FFF-AACE-4D9F117F69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B24A4F-1F43-7DB0-9A64-B277E012C4C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72B28A-8475-B870-2F4C-7CAA852BDC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B80644-4641-EADC-FB1F-2FB141079C8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811C5C-02BA-37F6-7855-278BF8CCA14D}"/>
              </a:ext>
            </a:extLst>
          </p:cNvPr>
          <p:cNvSpPr>
            <a:spLocks noGrp="1"/>
          </p:cNvSpPr>
          <p:nvPr>
            <p:ph type="dt" sz="half" idx="10"/>
          </p:nvPr>
        </p:nvSpPr>
        <p:spPr/>
        <p:txBody>
          <a:bodyPr/>
          <a:lstStyle/>
          <a:p>
            <a:fld id="{93AE39D9-30C5-3E45-829D-42AEF7431652}" type="datetimeFigureOut">
              <a:rPr lang="en-US" smtClean="0"/>
              <a:t>3/13/24</a:t>
            </a:fld>
            <a:endParaRPr lang="en-US"/>
          </a:p>
        </p:txBody>
      </p:sp>
      <p:sp>
        <p:nvSpPr>
          <p:cNvPr id="8" name="Footer Placeholder 7">
            <a:extLst>
              <a:ext uri="{FF2B5EF4-FFF2-40B4-BE49-F238E27FC236}">
                <a16:creationId xmlns:a16="http://schemas.microsoft.com/office/drawing/2014/main" id="{C0371C2C-ED81-3A52-0FD7-C8E0B13DCAF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4B5CBA-7FC2-0C21-3887-42A66DA7EB9B}"/>
              </a:ext>
            </a:extLst>
          </p:cNvPr>
          <p:cNvSpPr>
            <a:spLocks noGrp="1"/>
          </p:cNvSpPr>
          <p:nvPr>
            <p:ph type="sldNum" sz="quarter" idx="12"/>
          </p:nvPr>
        </p:nvSpPr>
        <p:spPr/>
        <p:txBody>
          <a:bodyPr/>
          <a:lstStyle/>
          <a:p>
            <a:fld id="{D769A0D6-191F-2548-9632-DE91D952D64F}" type="slidenum">
              <a:rPr lang="en-US" smtClean="0"/>
              <a:t>‹#›</a:t>
            </a:fld>
            <a:endParaRPr lang="en-US"/>
          </a:p>
        </p:txBody>
      </p:sp>
    </p:spTree>
    <p:extLst>
      <p:ext uri="{BB962C8B-B14F-4D97-AF65-F5344CB8AC3E}">
        <p14:creationId xmlns:p14="http://schemas.microsoft.com/office/powerpoint/2010/main" val="3671942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FCC55-0B6F-2953-9EB8-BA2E115C71F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49D68E-DFF7-1813-F154-1D5B83BFE0B8}"/>
              </a:ext>
            </a:extLst>
          </p:cNvPr>
          <p:cNvSpPr>
            <a:spLocks noGrp="1"/>
          </p:cNvSpPr>
          <p:nvPr>
            <p:ph type="dt" sz="half" idx="10"/>
          </p:nvPr>
        </p:nvSpPr>
        <p:spPr/>
        <p:txBody>
          <a:bodyPr/>
          <a:lstStyle/>
          <a:p>
            <a:fld id="{93AE39D9-30C5-3E45-829D-42AEF7431652}" type="datetimeFigureOut">
              <a:rPr lang="en-US" smtClean="0"/>
              <a:t>3/13/24</a:t>
            </a:fld>
            <a:endParaRPr lang="en-US"/>
          </a:p>
        </p:txBody>
      </p:sp>
      <p:sp>
        <p:nvSpPr>
          <p:cNvPr id="4" name="Footer Placeholder 3">
            <a:extLst>
              <a:ext uri="{FF2B5EF4-FFF2-40B4-BE49-F238E27FC236}">
                <a16:creationId xmlns:a16="http://schemas.microsoft.com/office/drawing/2014/main" id="{4584F36A-8360-7C7F-6A59-91308261E10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4B9A31-0B4D-668B-05E8-732AD585BE7A}"/>
              </a:ext>
            </a:extLst>
          </p:cNvPr>
          <p:cNvSpPr>
            <a:spLocks noGrp="1"/>
          </p:cNvSpPr>
          <p:nvPr>
            <p:ph type="sldNum" sz="quarter" idx="12"/>
          </p:nvPr>
        </p:nvSpPr>
        <p:spPr/>
        <p:txBody>
          <a:bodyPr/>
          <a:lstStyle/>
          <a:p>
            <a:fld id="{D769A0D6-191F-2548-9632-DE91D952D64F}" type="slidenum">
              <a:rPr lang="en-US" smtClean="0"/>
              <a:t>‹#›</a:t>
            </a:fld>
            <a:endParaRPr lang="en-US"/>
          </a:p>
        </p:txBody>
      </p:sp>
    </p:spTree>
    <p:extLst>
      <p:ext uri="{BB962C8B-B14F-4D97-AF65-F5344CB8AC3E}">
        <p14:creationId xmlns:p14="http://schemas.microsoft.com/office/powerpoint/2010/main" val="3851547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3CF921-DE3E-4702-E4B4-2326E82D94F7}"/>
              </a:ext>
            </a:extLst>
          </p:cNvPr>
          <p:cNvSpPr>
            <a:spLocks noGrp="1"/>
          </p:cNvSpPr>
          <p:nvPr>
            <p:ph type="dt" sz="half" idx="10"/>
          </p:nvPr>
        </p:nvSpPr>
        <p:spPr/>
        <p:txBody>
          <a:bodyPr/>
          <a:lstStyle/>
          <a:p>
            <a:fld id="{93AE39D9-30C5-3E45-829D-42AEF7431652}" type="datetimeFigureOut">
              <a:rPr lang="en-US" smtClean="0"/>
              <a:t>3/13/24</a:t>
            </a:fld>
            <a:endParaRPr lang="en-US"/>
          </a:p>
        </p:txBody>
      </p:sp>
      <p:sp>
        <p:nvSpPr>
          <p:cNvPr id="3" name="Footer Placeholder 2">
            <a:extLst>
              <a:ext uri="{FF2B5EF4-FFF2-40B4-BE49-F238E27FC236}">
                <a16:creationId xmlns:a16="http://schemas.microsoft.com/office/drawing/2014/main" id="{D6ACEE09-8E71-C3BC-E578-8EE1B1FC89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548B0AD-6F58-374B-5FDE-8EB266242AE1}"/>
              </a:ext>
            </a:extLst>
          </p:cNvPr>
          <p:cNvSpPr>
            <a:spLocks noGrp="1"/>
          </p:cNvSpPr>
          <p:nvPr>
            <p:ph type="sldNum" sz="quarter" idx="12"/>
          </p:nvPr>
        </p:nvSpPr>
        <p:spPr/>
        <p:txBody>
          <a:bodyPr/>
          <a:lstStyle/>
          <a:p>
            <a:fld id="{D769A0D6-191F-2548-9632-DE91D952D64F}" type="slidenum">
              <a:rPr lang="en-US" smtClean="0"/>
              <a:t>‹#›</a:t>
            </a:fld>
            <a:endParaRPr lang="en-US"/>
          </a:p>
        </p:txBody>
      </p:sp>
    </p:spTree>
    <p:extLst>
      <p:ext uri="{BB962C8B-B14F-4D97-AF65-F5344CB8AC3E}">
        <p14:creationId xmlns:p14="http://schemas.microsoft.com/office/powerpoint/2010/main" val="41297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24CC3-5D35-622A-8450-801CC7BF53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007EA2D-DEF8-6963-3DF5-D91B2F9AAB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2ADDC6-FD4F-1768-FA21-2E4C3D6100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14EAC1-7906-1EFC-197F-BED1A2A22CF1}"/>
              </a:ext>
            </a:extLst>
          </p:cNvPr>
          <p:cNvSpPr>
            <a:spLocks noGrp="1"/>
          </p:cNvSpPr>
          <p:nvPr>
            <p:ph type="dt" sz="half" idx="10"/>
          </p:nvPr>
        </p:nvSpPr>
        <p:spPr/>
        <p:txBody>
          <a:bodyPr/>
          <a:lstStyle/>
          <a:p>
            <a:fld id="{93AE39D9-30C5-3E45-829D-42AEF7431652}" type="datetimeFigureOut">
              <a:rPr lang="en-US" smtClean="0"/>
              <a:t>3/13/24</a:t>
            </a:fld>
            <a:endParaRPr lang="en-US"/>
          </a:p>
        </p:txBody>
      </p:sp>
      <p:sp>
        <p:nvSpPr>
          <p:cNvPr id="6" name="Footer Placeholder 5">
            <a:extLst>
              <a:ext uri="{FF2B5EF4-FFF2-40B4-BE49-F238E27FC236}">
                <a16:creationId xmlns:a16="http://schemas.microsoft.com/office/drawing/2014/main" id="{11F599D8-2B4F-B339-CE2C-2BA0FFB23A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FA66AE-020B-C576-D313-DDC0AA6CE615}"/>
              </a:ext>
            </a:extLst>
          </p:cNvPr>
          <p:cNvSpPr>
            <a:spLocks noGrp="1"/>
          </p:cNvSpPr>
          <p:nvPr>
            <p:ph type="sldNum" sz="quarter" idx="12"/>
          </p:nvPr>
        </p:nvSpPr>
        <p:spPr/>
        <p:txBody>
          <a:bodyPr/>
          <a:lstStyle/>
          <a:p>
            <a:fld id="{D769A0D6-191F-2548-9632-DE91D952D64F}" type="slidenum">
              <a:rPr lang="en-US" smtClean="0"/>
              <a:t>‹#›</a:t>
            </a:fld>
            <a:endParaRPr lang="en-US"/>
          </a:p>
        </p:txBody>
      </p:sp>
    </p:spTree>
    <p:extLst>
      <p:ext uri="{BB962C8B-B14F-4D97-AF65-F5344CB8AC3E}">
        <p14:creationId xmlns:p14="http://schemas.microsoft.com/office/powerpoint/2010/main" val="3147870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240F4-CCB0-7E8F-AE4F-766A40ABC1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6BDF97-158E-6E40-EBD3-5C55070B86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5DB650-E78E-BF52-E7B0-515BFA03A5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B38F06-562C-9E43-E9AA-2DEBF13D3B25}"/>
              </a:ext>
            </a:extLst>
          </p:cNvPr>
          <p:cNvSpPr>
            <a:spLocks noGrp="1"/>
          </p:cNvSpPr>
          <p:nvPr>
            <p:ph type="dt" sz="half" idx="10"/>
          </p:nvPr>
        </p:nvSpPr>
        <p:spPr/>
        <p:txBody>
          <a:bodyPr/>
          <a:lstStyle/>
          <a:p>
            <a:fld id="{93AE39D9-30C5-3E45-829D-42AEF7431652}" type="datetimeFigureOut">
              <a:rPr lang="en-US" smtClean="0"/>
              <a:t>3/13/24</a:t>
            </a:fld>
            <a:endParaRPr lang="en-US"/>
          </a:p>
        </p:txBody>
      </p:sp>
      <p:sp>
        <p:nvSpPr>
          <p:cNvPr id="6" name="Footer Placeholder 5">
            <a:extLst>
              <a:ext uri="{FF2B5EF4-FFF2-40B4-BE49-F238E27FC236}">
                <a16:creationId xmlns:a16="http://schemas.microsoft.com/office/drawing/2014/main" id="{4D2FE7C1-CE2C-9D87-D88A-E838932FA3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465694-8EDB-C619-7050-55758E117C37}"/>
              </a:ext>
            </a:extLst>
          </p:cNvPr>
          <p:cNvSpPr>
            <a:spLocks noGrp="1"/>
          </p:cNvSpPr>
          <p:nvPr>
            <p:ph type="sldNum" sz="quarter" idx="12"/>
          </p:nvPr>
        </p:nvSpPr>
        <p:spPr/>
        <p:txBody>
          <a:bodyPr/>
          <a:lstStyle/>
          <a:p>
            <a:fld id="{D769A0D6-191F-2548-9632-DE91D952D64F}" type="slidenum">
              <a:rPr lang="en-US" smtClean="0"/>
              <a:t>‹#›</a:t>
            </a:fld>
            <a:endParaRPr lang="en-US"/>
          </a:p>
        </p:txBody>
      </p:sp>
    </p:spTree>
    <p:extLst>
      <p:ext uri="{BB962C8B-B14F-4D97-AF65-F5344CB8AC3E}">
        <p14:creationId xmlns:p14="http://schemas.microsoft.com/office/powerpoint/2010/main" val="2739361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0CE92E-3790-2A73-F904-3F823FA3DC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0E7528D-771C-0AE9-6CD5-D8BCA54405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DAA838-1F58-9C6E-8916-116B38AF53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3AE39D9-30C5-3E45-829D-42AEF7431652}" type="datetimeFigureOut">
              <a:rPr lang="en-US" smtClean="0"/>
              <a:t>3/13/24</a:t>
            </a:fld>
            <a:endParaRPr lang="en-US"/>
          </a:p>
        </p:txBody>
      </p:sp>
      <p:sp>
        <p:nvSpPr>
          <p:cNvPr id="5" name="Footer Placeholder 4">
            <a:extLst>
              <a:ext uri="{FF2B5EF4-FFF2-40B4-BE49-F238E27FC236}">
                <a16:creationId xmlns:a16="http://schemas.microsoft.com/office/drawing/2014/main" id="{D0FE2AAD-C042-995E-9C61-FC95DC04B9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3E3CD54-53F3-3497-7129-DC31EED706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769A0D6-191F-2548-9632-DE91D952D64F}" type="slidenum">
              <a:rPr lang="en-US" smtClean="0"/>
              <a:t>‹#›</a:t>
            </a:fld>
            <a:endParaRPr lang="en-US"/>
          </a:p>
        </p:txBody>
      </p:sp>
    </p:spTree>
    <p:extLst>
      <p:ext uri="{BB962C8B-B14F-4D97-AF65-F5344CB8AC3E}">
        <p14:creationId xmlns:p14="http://schemas.microsoft.com/office/powerpoint/2010/main" val="33973059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file:////Users/emily/Library/Group%20Containers/UBF8T346G9.ms/WebArchiveCopyPasteTempFiles/com.microsoft.Word/GalaxiesBook.jp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file:////Users/emily/Library/Group%20Containers/UBF8T346G9.ms/WebArchiveCopyPasteTempFiles/com.microsoft.Word/GalaxiesBook.jpg"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acutonics.com/store/product/solar-7th-set" TargetMode="External"/><Relationship Id="rId2" Type="http://schemas.openxmlformats.org/officeDocument/2006/relationships/hyperlink" Target="https://acutonics.com/store/product/earth-moon-professional-set" TargetMode="External"/><Relationship Id="rId1" Type="http://schemas.openxmlformats.org/officeDocument/2006/relationships/slideLayout" Target="../slideLayouts/slideLayout13.xml"/><Relationship Id="rId5" Type="http://schemas.openxmlformats.org/officeDocument/2006/relationships/image" Target="../media/image14.jpe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png"/><Relationship Id="rId1" Type="http://schemas.openxmlformats.org/officeDocument/2006/relationships/slideLayout" Target="../slideLayouts/slideLayout13.xml"/><Relationship Id="rId5" Type="http://schemas.openxmlformats.org/officeDocument/2006/relationships/image" Target="../media/image19.jpe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file:////Users/emily/Library/Group%20Containers/UBF8T346G9.ms/WebArchiveCopyPasteTempFiles/com.microsoft.Word/MarsVenusSet_20.jpg"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acutonics.com/store/product/acutonics-from-galaxies-to-cells-planetary-science-harmony-and-medicine-boo" TargetMode="External"/><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hyperlink" Target="mailto:info@miamibeachcwc.com" TargetMode="External"/><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file:////Users/emily/Library/Group%20Containers/UBF8T346G9.ms/WebArchiveCopyPasteTempFiles/com.microsoft.Word/OhmOctiveSet_15A.jp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13.xml"/><Relationship Id="rId5" Type="http://schemas.openxmlformats.org/officeDocument/2006/relationships/image" Target="../media/image10.jpeg"/><Relationship Id="rId4" Type="http://schemas.openxmlformats.org/officeDocument/2006/relationships/image" Target="file:////Users/emily/Library/Group%20Containers/UBF8T346G9.ms/WebArchiveCopyPasteTempFiles/com.microsoft.Word/LegAcuvater1.jp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file:////Users/emily/Library/Group%20Containers/UBF8T346G9.ms/WebArchiveCopyPasteTempFiles/com.microsoft.Word/EarthMoonProfwOhms_4.jp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file:////Users/emily/Library/Group%20Containers/UBF8T346G9.ms/WebArchiveCopyPasteTempFiles/com.microsoft.Word/Solar7thSet_13.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a:extLst>
              <a:ext uri="{FF2B5EF4-FFF2-40B4-BE49-F238E27FC236}">
                <a16:creationId xmlns:a16="http://schemas.microsoft.com/office/drawing/2014/main" id="{31DA6C16-7D73-B404-3B0B-BB63947FC91E}"/>
              </a:ext>
            </a:extLst>
          </p:cNvPr>
          <p:cNvSpPr/>
          <p:nvPr/>
        </p:nvSpPr>
        <p:spPr>
          <a:xfrm>
            <a:off x="0" y="4148013"/>
            <a:ext cx="12249528" cy="2717074"/>
          </a:xfrm>
          <a:prstGeom prst="roundRect">
            <a:avLst>
              <a:gd name="adj" fmla="val 0"/>
            </a:avLst>
          </a:prstGeom>
          <a:solidFill>
            <a:srgbClr val="88CBD2">
              <a:alpha val="29838"/>
            </a:srgbClr>
          </a:solidFill>
          <a:ln w="12700">
            <a:miter lim="400000"/>
          </a:ln>
        </p:spPr>
        <p:txBody>
          <a:bodyPr lIns="25400" tIns="25400" rIns="25400" bIns="25400" anchor="ctr"/>
          <a:lstStyle/>
          <a:p>
            <a:pPr defTabSz="228600">
              <a:defRPr sz="3200">
                <a:solidFill>
                  <a:srgbClr val="FFFFFF"/>
                </a:solidFill>
                <a:latin typeface="Graphik Medium"/>
                <a:ea typeface="Graphik Medium"/>
                <a:cs typeface="Graphik Medium"/>
                <a:sym typeface="Graphik Medium"/>
              </a:defRPr>
            </a:pPr>
            <a:endParaRPr sz="1600"/>
          </a:p>
        </p:txBody>
      </p:sp>
      <p:pic>
        <p:nvPicPr>
          <p:cNvPr id="151" name="MBCWC_Logo_FINAL-CMYK.png" descr="MBCWC_Logo_FINAL-CMYK.png"/>
          <p:cNvPicPr>
            <a:picLocks noChangeAspect="1"/>
          </p:cNvPicPr>
          <p:nvPr/>
        </p:nvPicPr>
        <p:blipFill>
          <a:blip r:embed="rId2"/>
          <a:stretch>
            <a:fillRect/>
          </a:stretch>
        </p:blipFill>
        <p:spPr>
          <a:xfrm>
            <a:off x="3904795" y="1234315"/>
            <a:ext cx="7182405" cy="2208590"/>
          </a:xfrm>
          <a:prstGeom prst="rect">
            <a:avLst/>
          </a:prstGeom>
          <a:ln w="12700">
            <a:miter lim="400000"/>
          </a:ln>
        </p:spPr>
      </p:pic>
      <p:sp>
        <p:nvSpPr>
          <p:cNvPr id="152" name="List of our Services"/>
          <p:cNvSpPr txBox="1"/>
          <p:nvPr/>
        </p:nvSpPr>
        <p:spPr>
          <a:xfrm>
            <a:off x="0" y="4948193"/>
            <a:ext cx="12249528" cy="9361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a:defRPr sz="7400">
                <a:latin typeface="Impact"/>
                <a:ea typeface="Impact"/>
                <a:cs typeface="Impact"/>
                <a:sym typeface="Impact"/>
              </a:defRPr>
            </a:lvl1pPr>
          </a:lstStyle>
          <a:p>
            <a:pPr algn="ctr"/>
            <a:r>
              <a:rPr lang="en-US" sz="5750" spc="150" dirty="0">
                <a:solidFill>
                  <a:srgbClr val="207479"/>
                </a:solidFill>
                <a:latin typeface="Avenir Book" panose="02000503020000020003" pitchFamily="2" charset="0"/>
                <a:ea typeface="Helvetica Neue Light" panose="02000403000000020004" pitchFamily="2" charset="0"/>
              </a:rPr>
              <a:t>Acutonics® Equipment for Sale</a:t>
            </a:r>
          </a:p>
        </p:txBody>
      </p:sp>
      <p:pic>
        <p:nvPicPr>
          <p:cNvPr id="6" name="Picture 5" descr="A person standing next to a gong&#10;&#10;Description automatically generated">
            <a:extLst>
              <a:ext uri="{FF2B5EF4-FFF2-40B4-BE49-F238E27FC236}">
                <a16:creationId xmlns:a16="http://schemas.microsoft.com/office/drawing/2014/main" id="{C99BFE1F-32B5-4C65-A68B-ED6C1B0FB7D0}"/>
              </a:ext>
            </a:extLst>
          </p:cNvPr>
          <p:cNvPicPr>
            <a:picLocks noChangeAspect="1"/>
          </p:cNvPicPr>
          <p:nvPr/>
        </p:nvPicPr>
        <p:blipFill>
          <a:blip r:embed="rId3"/>
          <a:stretch>
            <a:fillRect/>
          </a:stretch>
        </p:blipFill>
        <p:spPr>
          <a:xfrm>
            <a:off x="857249" y="529206"/>
            <a:ext cx="2450149" cy="43615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5651EF1D-D6A9-9352-0E72-1AF46D4C4E88}"/>
              </a:ext>
            </a:extLst>
          </p:cNvPr>
          <p:cNvSpPr/>
          <p:nvPr/>
        </p:nvSpPr>
        <p:spPr>
          <a:xfrm>
            <a:off x="387928" y="3698489"/>
            <a:ext cx="5153891" cy="306149"/>
          </a:xfrm>
          <a:prstGeom prst="roundRect">
            <a:avLst>
              <a:gd name="adj" fmla="val 5000"/>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228600" hangingPunct="0"/>
            <a:endParaRPr lang="en-US" sz="1600">
              <a:solidFill>
                <a:srgbClr val="FFFFFF"/>
              </a:solidFill>
              <a:latin typeface="Graphik Medium"/>
              <a:ea typeface="Graphik Medium"/>
              <a:cs typeface="Graphik Medium"/>
              <a:sym typeface="Graphik Medium"/>
            </a:endParaRPr>
          </a:p>
        </p:txBody>
      </p:sp>
      <p:sp>
        <p:nvSpPr>
          <p:cNvPr id="156" name="Rounded Rectangle"/>
          <p:cNvSpPr/>
          <p:nvPr/>
        </p:nvSpPr>
        <p:spPr>
          <a:xfrm>
            <a:off x="0" y="-1"/>
            <a:ext cx="12192000" cy="1440787"/>
          </a:xfrm>
          <a:prstGeom prst="roundRect">
            <a:avLst>
              <a:gd name="adj" fmla="val 0"/>
            </a:avLst>
          </a:prstGeom>
          <a:solidFill>
            <a:srgbClr val="88CBD2">
              <a:alpha val="29838"/>
            </a:srgbClr>
          </a:solidFill>
          <a:ln w="12700">
            <a:miter lim="400000"/>
          </a:ln>
        </p:spPr>
        <p:txBody>
          <a:bodyPr lIns="25400" tIns="25400" rIns="25400" bIns="25400" anchor="ctr"/>
          <a:lstStyle/>
          <a:p>
            <a:pPr defTabSz="228600">
              <a:defRPr sz="3200">
                <a:solidFill>
                  <a:srgbClr val="FFFFFF"/>
                </a:solidFill>
                <a:latin typeface="Graphik Medium"/>
                <a:ea typeface="Graphik Medium"/>
                <a:cs typeface="Graphik Medium"/>
                <a:sym typeface="Graphik Medium"/>
              </a:defRPr>
            </a:pPr>
            <a:endParaRPr lang="en-US" sz="1600" dirty="0"/>
          </a:p>
        </p:txBody>
      </p:sp>
      <p:sp>
        <p:nvSpPr>
          <p:cNvPr id="155" name="Functional Medicine"/>
          <p:cNvSpPr txBox="1"/>
          <p:nvPr/>
        </p:nvSpPr>
        <p:spPr>
          <a:xfrm>
            <a:off x="285750" y="189506"/>
            <a:ext cx="12192000" cy="10640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a:lnSpc>
                <a:spcPct val="80000"/>
              </a:lnSpc>
              <a:defRPr sz="11000" b="1" spc="-330">
                <a:gradFill flip="none" rotWithShape="1">
                  <a:gsLst>
                    <a:gs pos="0">
                      <a:srgbClr val="3DB17F"/>
                    </a:gs>
                    <a:gs pos="100000">
                      <a:srgbClr val="93ECE2"/>
                    </a:gs>
                  </a:gsLst>
                  <a:lin ang="3960000" scaled="0"/>
                </a:gradFill>
                <a:latin typeface="Helvetica"/>
                <a:ea typeface="Helvetica"/>
                <a:cs typeface="Helvetica"/>
                <a:sym typeface="Helvetica"/>
              </a:defRPr>
            </a:lvl1pPr>
          </a:lstStyle>
          <a:p>
            <a:pPr algn="l"/>
            <a:r>
              <a:rPr lang="en-US" sz="4000" b="0" dirty="0">
                <a:solidFill>
                  <a:srgbClr val="207479"/>
                </a:solidFill>
                <a:latin typeface="Avenir Light" panose="020B0402020203020204" pitchFamily="34" charset="77"/>
              </a:rPr>
              <a:t>Acutonics®: From Galaxies to Cells </a:t>
            </a:r>
          </a:p>
          <a:p>
            <a:pPr algn="l"/>
            <a:r>
              <a:rPr lang="en-US" sz="4000" b="0" dirty="0">
                <a:solidFill>
                  <a:srgbClr val="207479"/>
                </a:solidFill>
                <a:latin typeface="Avenir Light" panose="020B0402020203020204" pitchFamily="34" charset="77"/>
              </a:rPr>
              <a:t>Recommended Level I and II</a:t>
            </a:r>
            <a:endParaRPr sz="4000" b="0" dirty="0">
              <a:solidFill>
                <a:srgbClr val="207479"/>
              </a:solidFill>
              <a:latin typeface="Avenir Light" panose="020B0402020203020204" pitchFamily="34" charset="77"/>
            </a:endParaRPr>
          </a:p>
        </p:txBody>
      </p:sp>
      <p:sp>
        <p:nvSpPr>
          <p:cNvPr id="3" name="TextBox 2">
            <a:extLst>
              <a:ext uri="{FF2B5EF4-FFF2-40B4-BE49-F238E27FC236}">
                <a16:creationId xmlns:a16="http://schemas.microsoft.com/office/drawing/2014/main" id="{83C738B6-F7F2-92CC-878D-17C75EC40FBD}"/>
              </a:ext>
            </a:extLst>
          </p:cNvPr>
          <p:cNvSpPr txBox="1"/>
          <p:nvPr/>
        </p:nvSpPr>
        <p:spPr>
          <a:xfrm>
            <a:off x="387928" y="1451819"/>
            <a:ext cx="5255629"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000" dirty="0">
                <a:effectLst/>
                <a:latin typeface="Calibri" panose="020F0502020204030204" pitchFamily="34" charset="0"/>
                <a:ea typeface="PMingLiU" panose="02020500000000000000" pitchFamily="18" charset="-120"/>
                <a:cs typeface="Times New Roman" panose="02020603050405020304" pitchFamily="18" charset="0"/>
              </a:rPr>
              <a:t>Cost $</a:t>
            </a:r>
            <a:r>
              <a:rPr lang="en-US" sz="2000" dirty="0">
                <a:latin typeface="Calibri" panose="020F0502020204030204" pitchFamily="34" charset="0"/>
                <a:ea typeface="PMingLiU" panose="02020500000000000000" pitchFamily="18" charset="-120"/>
                <a:cs typeface="Times New Roman" panose="02020603050405020304" pitchFamily="18" charset="0"/>
              </a:rPr>
              <a:t>169.95</a:t>
            </a:r>
            <a:r>
              <a:rPr lang="en-US" sz="2000" dirty="0">
                <a:effectLst/>
                <a:latin typeface="Calibri" panose="020F0502020204030204" pitchFamily="34" charset="0"/>
                <a:ea typeface="PMingLiU" panose="02020500000000000000" pitchFamily="18" charset="-120"/>
                <a:cs typeface="Times New Roman" panose="02020603050405020304" pitchFamily="18" charset="0"/>
              </a:rPr>
              <a:t> </a:t>
            </a:r>
            <a:r>
              <a:rPr lang="en-US" sz="2000" dirty="0">
                <a:effectLst/>
                <a:latin typeface="Calibri" panose="020F0502020204030204" pitchFamily="34" charset="0"/>
                <a:ea typeface="PMingLiU" panose="02020500000000000000" pitchFamily="18" charset="-120"/>
              </a:rPr>
              <a:t>+</a:t>
            </a:r>
            <a:r>
              <a:rPr lang="en-US" sz="2000" dirty="0">
                <a:effectLst/>
                <a:latin typeface="Calibri" panose="020F0502020204030204" pitchFamily="34" charset="0"/>
                <a:ea typeface="PMingLiU" panose="02020500000000000000" pitchFamily="18" charset="-120"/>
                <a:cs typeface="Times New Roman" panose="02020603050405020304" pitchFamily="18" charset="0"/>
              </a:rPr>
              <a:t> Taxes </a:t>
            </a:r>
            <a:r>
              <a:rPr kumimoji="0" lang="en-US" altLang="en-US" sz="2000" b="0" i="0" u="none" strike="noStrike" cap="none" normalizeH="0" baseline="0" dirty="0">
                <a:ln>
                  <a:noFill/>
                </a:ln>
                <a:solidFill>
                  <a:schemeClr val="tx1"/>
                </a:solidFill>
                <a:effectLst/>
                <a:latin typeface="Calibri" panose="020F0502020204030204" pitchFamily="34" charset="0"/>
                <a:ea typeface="PMingLiU" panose="02020500000000000000" pitchFamily="18" charset="-120"/>
                <a:cs typeface="Times New Roman" panose="02020603050405020304" pitchFamily="18" charset="0"/>
              </a:rPr>
              <a:t>(FL 6% + county 1%) </a:t>
            </a:r>
            <a:r>
              <a:rPr lang="en-US" sz="1800" dirty="0">
                <a:effectLst/>
                <a:latin typeface="Calibri" panose="020F0502020204030204" pitchFamily="34" charset="0"/>
                <a:ea typeface="PMingLiU" panose="02020500000000000000" pitchFamily="18" charset="-120"/>
                <a:cs typeface="Times New Roman" panose="02020603050405020304" pitchFamily="18" charset="0"/>
              </a:rPr>
              <a:t>$11.90</a:t>
            </a:r>
            <a:endParaRPr lang="en-US" sz="2000" dirty="0">
              <a:effectLst/>
              <a:latin typeface="Calibri" panose="020F0502020204030204" pitchFamily="34" charset="0"/>
              <a:ea typeface="PMingLiU" panose="02020500000000000000" pitchFamily="18" charset="-120"/>
              <a:cs typeface="Times New Roman" panose="02020603050405020304" pitchFamily="18" charset="0"/>
            </a:endParaRPr>
          </a:p>
          <a:p>
            <a:r>
              <a:rPr lang="en-US" sz="2000" b="1" dirty="0">
                <a:effectLst/>
                <a:latin typeface="Calibri" panose="020F0502020204030204" pitchFamily="34" charset="0"/>
                <a:ea typeface="PMingLiU" panose="02020500000000000000" pitchFamily="18" charset="-120"/>
                <a:cs typeface="Times New Roman" panose="02020603050405020304" pitchFamily="18" charset="0"/>
              </a:rPr>
              <a:t>Total $181.85</a:t>
            </a:r>
            <a:endParaRPr lang="en-US" sz="2000" b="1" dirty="0">
              <a:solidFill>
                <a:schemeClr val="tx1">
                  <a:lumMod val="65000"/>
                  <a:lumOff val="35000"/>
                </a:schemeClr>
              </a:solidFill>
              <a:latin typeface="Avenir Medium" panose="02000503020000020003" pitchFamily="2" charset="0"/>
            </a:endParaRPr>
          </a:p>
        </p:txBody>
      </p:sp>
      <p:cxnSp>
        <p:nvCxnSpPr>
          <p:cNvPr id="6" name="Straight Connector 5">
            <a:extLst>
              <a:ext uri="{FF2B5EF4-FFF2-40B4-BE49-F238E27FC236}">
                <a16:creationId xmlns:a16="http://schemas.microsoft.com/office/drawing/2014/main" id="{643E774B-9382-6DB9-3C9E-3632CB7ED5D0}"/>
              </a:ext>
            </a:extLst>
          </p:cNvPr>
          <p:cNvCxnSpPr/>
          <p:nvPr/>
        </p:nvCxnSpPr>
        <p:spPr>
          <a:xfrm>
            <a:off x="5962650" y="1648691"/>
            <a:ext cx="0" cy="4419600"/>
          </a:xfrm>
          <a:prstGeom prst="line">
            <a:avLst/>
          </a:prstGeom>
          <a:noFill/>
          <a:ln w="25400" cap="flat">
            <a:solidFill>
              <a:schemeClr val="accent2">
                <a:lumMod val="40000"/>
                <a:lumOff val="60000"/>
              </a:schemeClr>
            </a:solidFill>
            <a:prstDash val="solid"/>
            <a:miter lim="400000"/>
          </a:ln>
          <a:effectLst/>
          <a:sp3d/>
        </p:spPr>
        <p:style>
          <a:lnRef idx="0">
            <a:scrgbClr r="0" g="0" b="0"/>
          </a:lnRef>
          <a:fillRef idx="0">
            <a:scrgbClr r="0" g="0" b="0"/>
          </a:fillRef>
          <a:effectRef idx="0">
            <a:scrgbClr r="0" g="0" b="0"/>
          </a:effectRef>
          <a:fontRef idx="none"/>
        </p:style>
      </p:cxnSp>
      <p:pic>
        <p:nvPicPr>
          <p:cNvPr id="7" name="MBCWC_Logo_FINAL-CMYK.png" descr="MBCWC_Logo_FINAL-CMYK.png">
            <a:extLst>
              <a:ext uri="{FF2B5EF4-FFF2-40B4-BE49-F238E27FC236}">
                <a16:creationId xmlns:a16="http://schemas.microsoft.com/office/drawing/2014/main" id="{DFF450DF-871F-F39B-889F-319D9B030500}"/>
              </a:ext>
            </a:extLst>
          </p:cNvPr>
          <p:cNvPicPr>
            <a:picLocks noChangeAspect="1"/>
          </p:cNvPicPr>
          <p:nvPr/>
        </p:nvPicPr>
        <p:blipFill>
          <a:blip r:embed="rId2"/>
          <a:stretch>
            <a:fillRect/>
          </a:stretch>
        </p:blipFill>
        <p:spPr>
          <a:xfrm>
            <a:off x="10390909" y="6276939"/>
            <a:ext cx="1564450" cy="481069"/>
          </a:xfrm>
          <a:prstGeom prst="rect">
            <a:avLst/>
          </a:prstGeom>
          <a:ln w="12700">
            <a:miter lim="400000"/>
          </a:ln>
        </p:spPr>
      </p:pic>
      <p:sp>
        <p:nvSpPr>
          <p:cNvPr id="5" name="Patient-centered Approach…">
            <a:extLst>
              <a:ext uri="{FF2B5EF4-FFF2-40B4-BE49-F238E27FC236}">
                <a16:creationId xmlns:a16="http://schemas.microsoft.com/office/drawing/2014/main" id="{367F2779-08ED-5009-64BB-5B447344A5E6}"/>
              </a:ext>
            </a:extLst>
          </p:cNvPr>
          <p:cNvSpPr txBox="1"/>
          <p:nvPr/>
        </p:nvSpPr>
        <p:spPr>
          <a:xfrm>
            <a:off x="389659" y="2150971"/>
            <a:ext cx="5572991" cy="42216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algn="l">
              <a:defRPr sz="3100" b="1">
                <a:solidFill>
                  <a:schemeClr val="accent2"/>
                </a:solidFill>
              </a:defRPr>
            </a:pPr>
            <a:r>
              <a:rPr lang="en-US" sz="2000" b="1" dirty="0">
                <a:solidFill>
                  <a:srgbClr val="E97132"/>
                </a:solidFill>
                <a:latin typeface="Avenir Heavy" panose="02000503020000020003" pitchFamily="2" charset="0"/>
              </a:rPr>
              <a:t>Recommended for Acutonics® Level I and II</a:t>
            </a:r>
          </a:p>
          <a:p>
            <a:pPr algn="l">
              <a:defRPr sz="3100" b="1">
                <a:solidFill>
                  <a:schemeClr val="accent2"/>
                </a:solidFill>
              </a:defRPr>
            </a:pPr>
            <a:endParaRPr lang="en-US" sz="2000" b="1" kern="1800" dirty="0">
              <a:solidFill>
                <a:srgbClr val="E97132"/>
              </a:solidFill>
              <a:effectLst/>
              <a:latin typeface="Avenir Heavy" panose="02000503020000020003" pitchFamily="2" charset="0"/>
              <a:ea typeface="Times New Roman" panose="02020603050405020304" pitchFamily="18" charset="0"/>
              <a:cs typeface="Calibri" panose="020F0502020204030204" pitchFamily="34" charset="0"/>
            </a:endParaRPr>
          </a:p>
          <a:p>
            <a:pPr algn="l">
              <a:defRPr sz="3100" b="1">
                <a:solidFill>
                  <a:schemeClr val="accent2"/>
                </a:solidFill>
              </a:defRPr>
            </a:pPr>
            <a:r>
              <a:rPr lang="en-US" sz="1800" b="1" kern="1800" dirty="0">
                <a:solidFill>
                  <a:srgbClr val="E97132"/>
                </a:solidFill>
                <a:effectLst/>
                <a:latin typeface="Avenir Heavy" panose="02000503020000020003" pitchFamily="2" charset="0"/>
                <a:ea typeface="Times New Roman" panose="02020603050405020304" pitchFamily="18" charset="0"/>
                <a:cs typeface="Calibri" panose="020F0502020204030204" pitchFamily="34" charset="0"/>
              </a:rPr>
              <a:t>We consider this to be the “</a:t>
            </a:r>
            <a:r>
              <a:rPr lang="en-US" sz="1800" b="1" dirty="0">
                <a:solidFill>
                  <a:srgbClr val="E97132"/>
                </a:solidFill>
                <a:effectLst/>
                <a:latin typeface="Avenir Heavy" panose="02000503020000020003" pitchFamily="2" charset="0"/>
                <a:ea typeface="PMingLiU" panose="02020500000000000000" pitchFamily="18" charset="-120"/>
                <a:cs typeface="Times New Roman" panose="02020603050405020304" pitchFamily="18" charset="0"/>
              </a:rPr>
              <a:t>The Ultimate Sorcerer’s Apprentice Textbook Guide” to the </a:t>
            </a:r>
            <a:r>
              <a:rPr lang="en-US" sz="1800" b="1" dirty="0" err="1">
                <a:solidFill>
                  <a:srgbClr val="E97132"/>
                </a:solidFill>
                <a:effectLst/>
                <a:latin typeface="Avenir Heavy" panose="02000503020000020003" pitchFamily="2" charset="0"/>
                <a:ea typeface="PMingLiU" panose="02020500000000000000" pitchFamily="18" charset="-120"/>
                <a:cs typeface="Times New Roman" panose="02020603050405020304" pitchFamily="18" charset="0"/>
              </a:rPr>
              <a:t>Acutonic</a:t>
            </a:r>
            <a:r>
              <a:rPr lang="en-US" sz="1800" b="1" dirty="0">
                <a:solidFill>
                  <a:srgbClr val="E97132"/>
                </a:solidFill>
                <a:effectLst/>
                <a:latin typeface="Avenir Heavy" panose="02000503020000020003" pitchFamily="2" charset="0"/>
                <a:ea typeface="PMingLiU" panose="02020500000000000000" pitchFamily="18" charset="-120"/>
                <a:cs typeface="Times New Roman" panose="02020603050405020304" pitchFamily="18" charset="0"/>
              </a:rPr>
              <a:t>® Sound Healing System.  </a:t>
            </a:r>
          </a:p>
          <a:p>
            <a:pPr algn="l">
              <a:defRPr sz="3100" b="1">
                <a:solidFill>
                  <a:schemeClr val="accent2"/>
                </a:solidFill>
              </a:defRPr>
            </a:pPr>
            <a:endParaRPr lang="en-US" b="1" dirty="0">
              <a:solidFill>
                <a:srgbClr val="E97132"/>
              </a:solidFill>
              <a:latin typeface="Avenir Heavy" panose="02000503020000020003" pitchFamily="2" charset="0"/>
              <a:ea typeface="PMingLiU" panose="02020500000000000000" pitchFamily="18" charset="-120"/>
              <a:cs typeface="Times New Roman" panose="02020603050405020304" pitchFamily="18" charset="0"/>
            </a:endParaRPr>
          </a:p>
          <a:p>
            <a:pPr algn="l">
              <a:defRPr sz="3100" b="1">
                <a:solidFill>
                  <a:schemeClr val="accent2"/>
                </a:solidFill>
              </a:defRPr>
            </a:pPr>
            <a:r>
              <a:rPr lang="en-US" sz="1800" b="1" dirty="0">
                <a:solidFill>
                  <a:srgbClr val="E97132"/>
                </a:solidFill>
                <a:effectLst/>
                <a:latin typeface="Avenir Heavy" panose="02000503020000020003" pitchFamily="2" charset="0"/>
                <a:ea typeface="PMingLiU" panose="02020500000000000000" pitchFamily="18" charset="-120"/>
                <a:cs typeface="Times New Roman" panose="02020603050405020304" pitchFamily="18" charset="0"/>
              </a:rPr>
              <a:t>It contains visually stunning illustrations, astronomy information, astrological correspondences, Jungian archetypes, mythological recreations, acupuncture points, and basic Chinese medical pathophysiology.</a:t>
            </a:r>
          </a:p>
          <a:p>
            <a:pPr marL="742950" marR="0" lvl="1" indent="-285750">
              <a:spcBef>
                <a:spcPts val="0"/>
              </a:spcBef>
              <a:spcAft>
                <a:spcPts val="0"/>
              </a:spcAft>
              <a:buFont typeface="+mj-lt"/>
              <a:buAutoNum type="alphaLcPeriod"/>
            </a:pPr>
            <a:r>
              <a:rPr lang="en-US" sz="1800" b="1" dirty="0">
                <a:solidFill>
                  <a:srgbClr val="E97132"/>
                </a:solidFill>
                <a:effectLst/>
                <a:latin typeface="Avenir Heavy" panose="02000503020000020003" pitchFamily="2" charset="0"/>
                <a:ea typeface="PMingLiU" panose="02020500000000000000" pitchFamily="18" charset="-120"/>
                <a:cs typeface="Times New Roman" panose="02020603050405020304" pitchFamily="18" charset="0"/>
              </a:rPr>
              <a:t>ISBN:</a:t>
            </a:r>
            <a:r>
              <a:rPr lang="en-US" sz="1800" b="1" dirty="0">
                <a:solidFill>
                  <a:srgbClr val="E97132"/>
                </a:solidFill>
                <a:effectLst/>
                <a:latin typeface="Avenir Heavy" panose="02000503020000020003" pitchFamily="2" charset="0"/>
                <a:ea typeface="PMingLiU" panose="02020500000000000000" pitchFamily="18" charset="-120"/>
                <a:cs typeface="Calibri" panose="020F0502020204030204" pitchFamily="34" charset="0"/>
              </a:rPr>
              <a:t> 987-0-9716091-2-9</a:t>
            </a:r>
            <a:endParaRPr lang="en-US" sz="1800" b="1" dirty="0">
              <a:solidFill>
                <a:srgbClr val="E97132"/>
              </a:solidFill>
              <a:effectLst/>
              <a:latin typeface="Avenir Heavy" panose="02000503020000020003" pitchFamily="2" charset="0"/>
              <a:ea typeface="PMingLiU" panose="02020500000000000000" pitchFamily="18" charset="-120"/>
              <a:cs typeface="Times New Roman" panose="02020603050405020304" pitchFamily="18" charset="0"/>
            </a:endParaRPr>
          </a:p>
          <a:p>
            <a:pPr marL="742950" marR="0" lvl="1" indent="-285750">
              <a:spcBef>
                <a:spcPts val="0"/>
              </a:spcBef>
              <a:spcAft>
                <a:spcPts val="0"/>
              </a:spcAft>
              <a:buFont typeface="+mj-lt"/>
              <a:buAutoNum type="alphaLcPeriod"/>
            </a:pPr>
            <a:r>
              <a:rPr lang="en-US" sz="1800" b="1" kern="1800" dirty="0">
                <a:solidFill>
                  <a:srgbClr val="E97132"/>
                </a:solidFill>
                <a:effectLst/>
                <a:latin typeface="Avenir Heavy" panose="02000503020000020003" pitchFamily="2" charset="0"/>
                <a:ea typeface="Times New Roman" panose="02020603050405020304" pitchFamily="18" charset="0"/>
                <a:cs typeface="Calibri" panose="020F0502020204030204" pitchFamily="34" charset="0"/>
              </a:rPr>
              <a:t>610 pages</a:t>
            </a:r>
            <a:endParaRPr lang="en-US" sz="1800" b="1" dirty="0">
              <a:solidFill>
                <a:srgbClr val="E97132"/>
              </a:solidFill>
              <a:effectLst/>
              <a:latin typeface="Avenir Heavy" panose="02000503020000020003" pitchFamily="2" charset="0"/>
              <a:ea typeface="PMingLiU" panose="02020500000000000000" pitchFamily="18" charset="-120"/>
              <a:cs typeface="Times New Roman" panose="02020603050405020304" pitchFamily="18" charset="0"/>
            </a:endParaRPr>
          </a:p>
          <a:p>
            <a:pPr marL="742950" marR="0" lvl="1" indent="-285750">
              <a:spcBef>
                <a:spcPts val="0"/>
              </a:spcBef>
              <a:spcAft>
                <a:spcPts val="0"/>
              </a:spcAft>
              <a:buFont typeface="+mj-lt"/>
              <a:buAutoNum type="alphaLcPeriod"/>
            </a:pPr>
            <a:r>
              <a:rPr lang="en-US" sz="1800" b="1" dirty="0">
                <a:solidFill>
                  <a:srgbClr val="E97132"/>
                </a:solidFill>
                <a:effectLst/>
                <a:latin typeface="Avenir Heavy" panose="02000503020000020003" pitchFamily="2" charset="0"/>
                <a:ea typeface="PMingLiU" panose="02020500000000000000" pitchFamily="18" charset="-120"/>
                <a:cs typeface="Times New Roman" panose="02020603050405020304" pitchFamily="18" charset="0"/>
              </a:rPr>
              <a:t>Product Dimensions:</a:t>
            </a:r>
            <a:r>
              <a:rPr lang="en-US" sz="1800" b="1" dirty="0">
                <a:solidFill>
                  <a:srgbClr val="E97132"/>
                </a:solidFill>
                <a:effectLst/>
                <a:latin typeface="Avenir Heavy" panose="02000503020000020003" pitchFamily="2" charset="0"/>
                <a:ea typeface="PMingLiU" panose="02020500000000000000" pitchFamily="18" charset="-120"/>
                <a:cs typeface="Calibri" panose="020F0502020204030204" pitchFamily="34" charset="0"/>
              </a:rPr>
              <a:t> 12.25 x 9.25 x 1.75</a:t>
            </a:r>
            <a:endParaRPr lang="en-US" sz="1800" b="1" dirty="0">
              <a:solidFill>
                <a:srgbClr val="E97132"/>
              </a:solidFill>
              <a:effectLst/>
              <a:latin typeface="Avenir Heavy" panose="02000503020000020003" pitchFamily="2" charset="0"/>
              <a:ea typeface="PMingLiU" panose="02020500000000000000" pitchFamily="18" charset="-120"/>
              <a:cs typeface="Times New Roman" panose="02020603050405020304" pitchFamily="18" charset="0"/>
            </a:endParaRPr>
          </a:p>
          <a:p>
            <a:pPr algn="l">
              <a:defRPr sz="3100" b="1">
                <a:solidFill>
                  <a:schemeClr val="accent2"/>
                </a:solidFill>
              </a:defRPr>
            </a:pPr>
            <a:endParaRPr lang="en-US" sz="2000" b="1" dirty="0">
              <a:solidFill>
                <a:srgbClr val="E97132"/>
              </a:solidFill>
              <a:latin typeface="Avenir Heavy" panose="02000503020000020003" pitchFamily="2" charset="0"/>
            </a:endParaRPr>
          </a:p>
        </p:txBody>
      </p:sp>
      <p:sp>
        <p:nvSpPr>
          <p:cNvPr id="8" name="Rectangle 2">
            <a:extLst>
              <a:ext uri="{FF2B5EF4-FFF2-40B4-BE49-F238E27FC236}">
                <a16:creationId xmlns:a16="http://schemas.microsoft.com/office/drawing/2014/main" id="{E212A94C-9141-782D-95BE-45828A842C00}"/>
              </a:ext>
            </a:extLst>
          </p:cNvPr>
          <p:cNvSpPr>
            <a:spLocks noChangeArrowheads="1"/>
          </p:cNvSpPr>
          <p:nvPr/>
        </p:nvSpPr>
        <p:spPr bwMode="auto">
          <a:xfrm>
            <a:off x="6430859" y="166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Rectangle 2">
            <a:extLst>
              <a:ext uri="{FF2B5EF4-FFF2-40B4-BE49-F238E27FC236}">
                <a16:creationId xmlns:a16="http://schemas.microsoft.com/office/drawing/2014/main" id="{C4B8B6E1-AF9B-998E-ED3F-14ED21A44B0B}"/>
              </a:ext>
            </a:extLst>
          </p:cNvPr>
          <p:cNvSpPr>
            <a:spLocks noChangeArrowheads="1"/>
          </p:cNvSpPr>
          <p:nvPr/>
        </p:nvSpPr>
        <p:spPr bwMode="auto">
          <a:xfrm>
            <a:off x="6383482" y="166734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2">
            <a:extLst>
              <a:ext uri="{FF2B5EF4-FFF2-40B4-BE49-F238E27FC236}">
                <a16:creationId xmlns:a16="http://schemas.microsoft.com/office/drawing/2014/main" id="{B2B0BADF-81BC-35C9-C3ED-7B2CE5116AB1}"/>
              </a:ext>
            </a:extLst>
          </p:cNvPr>
          <p:cNvSpPr>
            <a:spLocks noChangeArrowheads="1"/>
          </p:cNvSpPr>
          <p:nvPr/>
        </p:nvSpPr>
        <p:spPr bwMode="auto">
          <a:xfrm>
            <a:off x="6096000" y="192372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2">
            <a:extLst>
              <a:ext uri="{FF2B5EF4-FFF2-40B4-BE49-F238E27FC236}">
                <a16:creationId xmlns:a16="http://schemas.microsoft.com/office/drawing/2014/main" id="{60C6DEBB-CA34-F7D9-3B38-8ABBE1C96112}"/>
              </a:ext>
            </a:extLst>
          </p:cNvPr>
          <p:cNvSpPr>
            <a:spLocks noChangeArrowheads="1"/>
          </p:cNvSpPr>
          <p:nvPr/>
        </p:nvSpPr>
        <p:spPr bwMode="auto">
          <a:xfrm>
            <a:off x="7406548" y="164869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2289" name="Picture 6" descr="Acutonics® From Galaxies to Cells: Planetary Science, Harmony and Medicine Book">
            <a:extLst>
              <a:ext uri="{FF2B5EF4-FFF2-40B4-BE49-F238E27FC236}">
                <a16:creationId xmlns:a16="http://schemas.microsoft.com/office/drawing/2014/main" id="{7F74A8FF-3413-1C85-32FA-E903CE1D2582}"/>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6985716" y="1648691"/>
            <a:ext cx="4230832" cy="4230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2166123"/>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5651EF1D-D6A9-9352-0E72-1AF46D4C4E88}"/>
              </a:ext>
            </a:extLst>
          </p:cNvPr>
          <p:cNvSpPr/>
          <p:nvPr/>
        </p:nvSpPr>
        <p:spPr>
          <a:xfrm>
            <a:off x="387928" y="3698489"/>
            <a:ext cx="5153891" cy="306149"/>
          </a:xfrm>
          <a:prstGeom prst="roundRect">
            <a:avLst>
              <a:gd name="adj" fmla="val 5000"/>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228600" hangingPunct="0"/>
            <a:endParaRPr lang="en-US" sz="1600">
              <a:solidFill>
                <a:srgbClr val="FFFFFF"/>
              </a:solidFill>
              <a:latin typeface="Graphik Medium"/>
              <a:ea typeface="Graphik Medium"/>
              <a:cs typeface="Graphik Medium"/>
              <a:sym typeface="Graphik Medium"/>
            </a:endParaRPr>
          </a:p>
        </p:txBody>
      </p:sp>
      <p:sp>
        <p:nvSpPr>
          <p:cNvPr id="156" name="Rounded Rectangle"/>
          <p:cNvSpPr/>
          <p:nvPr/>
        </p:nvSpPr>
        <p:spPr>
          <a:xfrm>
            <a:off x="0" y="0"/>
            <a:ext cx="12192000" cy="1009650"/>
          </a:xfrm>
          <a:prstGeom prst="roundRect">
            <a:avLst>
              <a:gd name="adj" fmla="val 0"/>
            </a:avLst>
          </a:prstGeom>
          <a:solidFill>
            <a:srgbClr val="88CBD2">
              <a:alpha val="29838"/>
            </a:srgbClr>
          </a:solidFill>
          <a:ln w="12700">
            <a:miter lim="400000"/>
          </a:ln>
        </p:spPr>
        <p:txBody>
          <a:bodyPr lIns="25400" tIns="25400" rIns="25400" bIns="25400" anchor="ctr"/>
          <a:lstStyle/>
          <a:p>
            <a:pPr defTabSz="228600">
              <a:defRPr sz="3200">
                <a:solidFill>
                  <a:srgbClr val="FFFFFF"/>
                </a:solidFill>
                <a:latin typeface="Graphik Medium"/>
                <a:ea typeface="Graphik Medium"/>
                <a:cs typeface="Graphik Medium"/>
                <a:sym typeface="Graphik Medium"/>
              </a:defRPr>
            </a:pPr>
            <a:endParaRPr lang="en-US" sz="1600" dirty="0"/>
          </a:p>
        </p:txBody>
      </p:sp>
      <p:sp>
        <p:nvSpPr>
          <p:cNvPr id="155" name="Functional Medicine"/>
          <p:cNvSpPr txBox="1"/>
          <p:nvPr/>
        </p:nvSpPr>
        <p:spPr>
          <a:xfrm>
            <a:off x="285750" y="435727"/>
            <a:ext cx="12192000" cy="5716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lvl1pPr>
              <a:lnSpc>
                <a:spcPct val="80000"/>
              </a:lnSpc>
              <a:defRPr sz="11000" b="1" spc="-330">
                <a:gradFill flip="none" rotWithShape="1">
                  <a:gsLst>
                    <a:gs pos="0">
                      <a:srgbClr val="3DB17F"/>
                    </a:gs>
                    <a:gs pos="100000">
                      <a:srgbClr val="93ECE2"/>
                    </a:gs>
                  </a:gsLst>
                  <a:lin ang="3960000" scaled="0"/>
                </a:gradFill>
                <a:latin typeface="Helvetica"/>
                <a:ea typeface="Helvetica"/>
                <a:cs typeface="Helvetica"/>
                <a:sym typeface="Helvetica"/>
              </a:defRPr>
            </a:lvl1pPr>
          </a:lstStyle>
          <a:p>
            <a:pPr algn="l"/>
            <a:r>
              <a:rPr lang="en-US" sz="4000" b="0" dirty="0">
                <a:solidFill>
                  <a:srgbClr val="207479"/>
                </a:solidFill>
                <a:latin typeface="Avenir Light" panose="020B0402020203020204" pitchFamily="34" charset="77"/>
              </a:rPr>
              <a:t>The Whole Shebang: 10% off everything for Level I</a:t>
            </a:r>
            <a:endParaRPr sz="4000" b="0" dirty="0">
              <a:solidFill>
                <a:srgbClr val="207479"/>
              </a:solidFill>
              <a:latin typeface="Avenir Light" panose="020B0402020203020204" pitchFamily="34" charset="77"/>
            </a:endParaRPr>
          </a:p>
        </p:txBody>
      </p:sp>
      <p:sp>
        <p:nvSpPr>
          <p:cNvPr id="3" name="TextBox 2">
            <a:extLst>
              <a:ext uri="{FF2B5EF4-FFF2-40B4-BE49-F238E27FC236}">
                <a16:creationId xmlns:a16="http://schemas.microsoft.com/office/drawing/2014/main" id="{83C738B6-F7F2-92CC-878D-17C75EC40FBD}"/>
              </a:ext>
            </a:extLst>
          </p:cNvPr>
          <p:cNvSpPr txBox="1"/>
          <p:nvPr/>
        </p:nvSpPr>
        <p:spPr>
          <a:xfrm>
            <a:off x="387928" y="1443085"/>
            <a:ext cx="5255629"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800" dirty="0">
                <a:effectLst/>
                <a:latin typeface="Calibri" panose="020F0502020204030204" pitchFamily="34" charset="0"/>
                <a:ea typeface="PMingLiU" panose="02020500000000000000" pitchFamily="18" charset="-120"/>
                <a:cs typeface="Times New Roman" panose="02020603050405020304" pitchFamily="18" charset="0"/>
              </a:rPr>
              <a:t>Retail Value of $958.95 </a:t>
            </a:r>
            <a:r>
              <a:rPr lang="en-US" dirty="0">
                <a:latin typeface="Calibri" panose="020F0502020204030204" pitchFamily="34" charset="0"/>
                <a:ea typeface="PMingLiU" panose="02020500000000000000" pitchFamily="18" charset="-120"/>
                <a:cs typeface="Times New Roman" panose="02020603050405020304" pitchFamily="18" charset="0"/>
              </a:rPr>
              <a:t>-</a:t>
            </a:r>
            <a:r>
              <a:rPr lang="en-US" sz="1800" dirty="0">
                <a:effectLst/>
                <a:latin typeface="Calibri" panose="020F0502020204030204" pitchFamily="34" charset="0"/>
                <a:ea typeface="PMingLiU" panose="02020500000000000000" pitchFamily="18" charset="-120"/>
                <a:cs typeface="Times New Roman" panose="02020603050405020304" pitchFamily="18" charset="0"/>
              </a:rPr>
              <a:t> Your cost: $863.06 + Tax (FL 6% + county 1%): $60.42 </a:t>
            </a:r>
          </a:p>
          <a:p>
            <a:r>
              <a:rPr lang="en-US" b="1" dirty="0">
                <a:latin typeface="Calibri" panose="020F0502020204030204" pitchFamily="34" charset="0"/>
                <a:ea typeface="PMingLiU" panose="02020500000000000000" pitchFamily="18" charset="-120"/>
                <a:cs typeface="Times New Roman" panose="02020603050405020304" pitchFamily="18" charset="0"/>
              </a:rPr>
              <a:t>Total </a:t>
            </a:r>
            <a:r>
              <a:rPr lang="en-US" sz="1800" b="1" dirty="0">
                <a:effectLst/>
                <a:latin typeface="Calibri" panose="020F0502020204030204" pitchFamily="34" charset="0"/>
                <a:ea typeface="PMingLiU" panose="02020500000000000000" pitchFamily="18" charset="-120"/>
                <a:cs typeface="Times New Roman" panose="02020603050405020304" pitchFamily="18" charset="0"/>
              </a:rPr>
              <a:t>$923.48</a:t>
            </a:r>
            <a:endParaRPr lang="en-US" sz="2000" b="1" dirty="0">
              <a:solidFill>
                <a:schemeClr val="tx1">
                  <a:lumMod val="65000"/>
                  <a:lumOff val="35000"/>
                </a:schemeClr>
              </a:solidFill>
              <a:latin typeface="Avenir Medium" panose="02000503020000020003" pitchFamily="2" charset="0"/>
            </a:endParaRPr>
          </a:p>
        </p:txBody>
      </p:sp>
      <p:cxnSp>
        <p:nvCxnSpPr>
          <p:cNvPr id="6" name="Straight Connector 5">
            <a:extLst>
              <a:ext uri="{FF2B5EF4-FFF2-40B4-BE49-F238E27FC236}">
                <a16:creationId xmlns:a16="http://schemas.microsoft.com/office/drawing/2014/main" id="{643E774B-9382-6DB9-3C9E-3632CB7ED5D0}"/>
              </a:ext>
            </a:extLst>
          </p:cNvPr>
          <p:cNvCxnSpPr/>
          <p:nvPr/>
        </p:nvCxnSpPr>
        <p:spPr>
          <a:xfrm>
            <a:off x="5962650" y="1648691"/>
            <a:ext cx="0" cy="4419600"/>
          </a:xfrm>
          <a:prstGeom prst="line">
            <a:avLst/>
          </a:prstGeom>
          <a:noFill/>
          <a:ln w="25400" cap="flat">
            <a:solidFill>
              <a:schemeClr val="accent2">
                <a:lumMod val="40000"/>
                <a:lumOff val="60000"/>
              </a:schemeClr>
            </a:solidFill>
            <a:prstDash val="solid"/>
            <a:miter lim="400000"/>
          </a:ln>
          <a:effectLst/>
          <a:sp3d/>
        </p:spPr>
        <p:style>
          <a:lnRef idx="0">
            <a:scrgbClr r="0" g="0" b="0"/>
          </a:lnRef>
          <a:fillRef idx="0">
            <a:scrgbClr r="0" g="0" b="0"/>
          </a:fillRef>
          <a:effectRef idx="0">
            <a:scrgbClr r="0" g="0" b="0"/>
          </a:effectRef>
          <a:fontRef idx="none"/>
        </p:style>
      </p:cxnSp>
      <p:pic>
        <p:nvPicPr>
          <p:cNvPr id="7" name="MBCWC_Logo_FINAL-CMYK.png" descr="MBCWC_Logo_FINAL-CMYK.png">
            <a:extLst>
              <a:ext uri="{FF2B5EF4-FFF2-40B4-BE49-F238E27FC236}">
                <a16:creationId xmlns:a16="http://schemas.microsoft.com/office/drawing/2014/main" id="{DFF450DF-871F-F39B-889F-319D9B030500}"/>
              </a:ext>
            </a:extLst>
          </p:cNvPr>
          <p:cNvPicPr>
            <a:picLocks noChangeAspect="1"/>
          </p:cNvPicPr>
          <p:nvPr/>
        </p:nvPicPr>
        <p:blipFill>
          <a:blip r:embed="rId2"/>
          <a:stretch>
            <a:fillRect/>
          </a:stretch>
        </p:blipFill>
        <p:spPr>
          <a:xfrm>
            <a:off x="10390909" y="6276939"/>
            <a:ext cx="1564450" cy="481069"/>
          </a:xfrm>
          <a:prstGeom prst="rect">
            <a:avLst/>
          </a:prstGeom>
          <a:ln w="12700">
            <a:miter lim="400000"/>
          </a:ln>
        </p:spPr>
      </p:pic>
      <p:sp>
        <p:nvSpPr>
          <p:cNvPr id="5" name="Patient-centered Approach…">
            <a:extLst>
              <a:ext uri="{FF2B5EF4-FFF2-40B4-BE49-F238E27FC236}">
                <a16:creationId xmlns:a16="http://schemas.microsoft.com/office/drawing/2014/main" id="{367F2779-08ED-5009-64BB-5B447344A5E6}"/>
              </a:ext>
            </a:extLst>
          </p:cNvPr>
          <p:cNvSpPr txBox="1"/>
          <p:nvPr/>
        </p:nvSpPr>
        <p:spPr>
          <a:xfrm>
            <a:off x="389659" y="2304861"/>
            <a:ext cx="5572991" cy="39138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p>
            <a:pPr algn="l">
              <a:defRPr sz="3100" b="1">
                <a:solidFill>
                  <a:schemeClr val="accent2"/>
                </a:solidFill>
              </a:defRPr>
            </a:pPr>
            <a:r>
              <a:rPr lang="en-US" sz="2000" b="1" kern="1800" dirty="0">
                <a:solidFill>
                  <a:srgbClr val="E97132"/>
                </a:solidFill>
                <a:effectLst/>
                <a:latin typeface="Avenir Heavy" panose="02000503020000020003" pitchFamily="2" charset="0"/>
                <a:ea typeface="Times New Roman" panose="02020603050405020304" pitchFamily="18" charset="0"/>
                <a:cs typeface="Calibri" panose="020F0502020204030204" pitchFamily="34" charset="0"/>
              </a:rPr>
              <a:t>Includes all recommended items for </a:t>
            </a:r>
          </a:p>
          <a:p>
            <a:pPr algn="l">
              <a:defRPr sz="3100" b="1">
                <a:solidFill>
                  <a:schemeClr val="accent2"/>
                </a:solidFill>
              </a:defRPr>
            </a:pPr>
            <a:r>
              <a:rPr lang="en-US" sz="2000" b="1" kern="1800" dirty="0">
                <a:solidFill>
                  <a:srgbClr val="E97132"/>
                </a:solidFill>
                <a:effectLst/>
                <a:latin typeface="Avenir Heavy" panose="02000503020000020003" pitchFamily="2" charset="0"/>
                <a:ea typeface="Times New Roman" panose="02020603050405020304" pitchFamily="18" charset="0"/>
                <a:cs typeface="Calibri" panose="020F0502020204030204" pitchFamily="34" charset="0"/>
              </a:rPr>
              <a:t>Level I and the Acutonics® From Galaxies to Cells Book</a:t>
            </a:r>
          </a:p>
          <a:p>
            <a:pPr algn="l">
              <a:defRPr sz="3100" b="1">
                <a:solidFill>
                  <a:schemeClr val="accent2"/>
                </a:solidFill>
              </a:defRPr>
            </a:pPr>
            <a:endParaRPr lang="en-US" sz="2000" b="1" kern="1800" dirty="0">
              <a:solidFill>
                <a:srgbClr val="E97132"/>
              </a:solidFill>
              <a:latin typeface="Avenir Heavy" panose="02000503020000020003" pitchFamily="2" charset="0"/>
              <a:ea typeface="Times New Roman" panose="02020603050405020304" pitchFamily="18" charset="0"/>
              <a:cs typeface="Calibri" panose="020F0502020204030204" pitchFamily="34" charset="0"/>
            </a:endParaRPr>
          </a:p>
          <a:p>
            <a:pPr algn="l">
              <a:defRPr sz="3100" b="1">
                <a:solidFill>
                  <a:schemeClr val="accent2"/>
                </a:solidFill>
              </a:defRPr>
            </a:pPr>
            <a:endParaRPr lang="en-US" sz="2000" b="1" kern="1800" dirty="0">
              <a:solidFill>
                <a:srgbClr val="E97132"/>
              </a:solidFill>
              <a:effectLst/>
              <a:latin typeface="Avenir Heavy" panose="02000503020000020003" pitchFamily="2" charset="0"/>
              <a:ea typeface="Times New Roman" panose="02020603050405020304" pitchFamily="18" charset="0"/>
              <a:cs typeface="Calibri" panose="020F0502020204030204" pitchFamily="34" charset="0"/>
            </a:endParaRPr>
          </a:p>
          <a:p>
            <a:pPr algn="l">
              <a:defRPr sz="3100" b="1">
                <a:solidFill>
                  <a:schemeClr val="accent2"/>
                </a:solidFill>
              </a:defRPr>
            </a:pPr>
            <a:endParaRPr lang="en-US" sz="2000" b="1" kern="1800" dirty="0">
              <a:solidFill>
                <a:srgbClr val="E97132"/>
              </a:solidFill>
              <a:effectLst/>
              <a:latin typeface="Avenir Heavy" panose="02000503020000020003" pitchFamily="2" charset="0"/>
              <a:ea typeface="Times New Roman" panose="02020603050405020304" pitchFamily="18" charset="0"/>
              <a:cs typeface="Calibri" panose="020F0502020204030204" pitchFamily="34" charset="0"/>
            </a:endParaRPr>
          </a:p>
          <a:p>
            <a:pPr marL="342900" indent="-342900" algn="l">
              <a:buFont typeface="Arial" panose="020B0604020202020204" pitchFamily="34" charset="0"/>
              <a:buChar char="•"/>
              <a:defRPr sz="3100" b="1">
                <a:solidFill>
                  <a:schemeClr val="accent2"/>
                </a:solidFill>
              </a:defRPr>
            </a:pPr>
            <a:r>
              <a:rPr lang="en-US" sz="2000" b="1" kern="1800" dirty="0">
                <a:solidFill>
                  <a:srgbClr val="E97132"/>
                </a:solidFill>
                <a:latin typeface="Avenir Heavy" panose="02000503020000020003" pitchFamily="2" charset="0"/>
                <a:ea typeface="Times New Roman" panose="02020603050405020304" pitchFamily="18" charset="0"/>
                <a:cs typeface="Calibri" panose="020F0502020204030204" pitchFamily="34" charset="0"/>
              </a:rPr>
              <a:t>The Earth Moon Professional Set</a:t>
            </a:r>
          </a:p>
          <a:p>
            <a:pPr marL="342900" indent="-342900" algn="l">
              <a:buFont typeface="Arial" panose="020B0604020202020204" pitchFamily="34" charset="0"/>
              <a:buChar char="•"/>
              <a:defRPr sz="3100" b="1">
                <a:solidFill>
                  <a:schemeClr val="accent2"/>
                </a:solidFill>
              </a:defRPr>
            </a:pPr>
            <a:r>
              <a:rPr lang="en-US" sz="2000" b="1" kern="1800" dirty="0">
                <a:solidFill>
                  <a:srgbClr val="E97132"/>
                </a:solidFill>
                <a:effectLst/>
                <a:latin typeface="Avenir Heavy" panose="02000503020000020003" pitchFamily="2" charset="0"/>
                <a:ea typeface="Times New Roman" panose="02020603050405020304" pitchFamily="18" charset="0"/>
                <a:cs typeface="Calibri" panose="020F0502020204030204" pitchFamily="34" charset="0"/>
              </a:rPr>
              <a:t>The Solar 7</a:t>
            </a:r>
            <a:r>
              <a:rPr lang="en-US" sz="2000" b="1" kern="1800" baseline="30000" dirty="0">
                <a:solidFill>
                  <a:srgbClr val="E97132"/>
                </a:solidFill>
                <a:effectLst/>
                <a:latin typeface="Avenir Heavy" panose="02000503020000020003" pitchFamily="2" charset="0"/>
                <a:ea typeface="Times New Roman" panose="02020603050405020304" pitchFamily="18" charset="0"/>
                <a:cs typeface="Calibri" panose="020F0502020204030204" pitchFamily="34" charset="0"/>
              </a:rPr>
              <a:t>th</a:t>
            </a:r>
            <a:r>
              <a:rPr lang="en-US" sz="2000" b="1" kern="1800" dirty="0">
                <a:solidFill>
                  <a:srgbClr val="E97132"/>
                </a:solidFill>
                <a:effectLst/>
                <a:latin typeface="Avenir Heavy" panose="02000503020000020003" pitchFamily="2" charset="0"/>
                <a:ea typeface="Times New Roman" panose="02020603050405020304" pitchFamily="18" charset="0"/>
                <a:cs typeface="Calibri" panose="020F0502020204030204" pitchFamily="34" charset="0"/>
              </a:rPr>
              <a:t> Set</a:t>
            </a:r>
          </a:p>
          <a:p>
            <a:pPr marL="342900" indent="-342900" algn="l">
              <a:buFont typeface="Arial" panose="020B0604020202020204" pitchFamily="34" charset="0"/>
              <a:buChar char="•"/>
              <a:defRPr sz="3100" b="1">
                <a:solidFill>
                  <a:schemeClr val="accent2"/>
                </a:solidFill>
              </a:defRPr>
            </a:pPr>
            <a:r>
              <a:rPr lang="en-US" sz="2000" b="1" kern="1800" dirty="0">
                <a:solidFill>
                  <a:srgbClr val="E97132"/>
                </a:solidFill>
                <a:latin typeface="Avenir Heavy" panose="02000503020000020003" pitchFamily="2" charset="0"/>
                <a:ea typeface="Times New Roman" panose="02020603050405020304" pitchFamily="18" charset="0"/>
                <a:cs typeface="Calibri" panose="020F0502020204030204" pitchFamily="34" charset="0"/>
              </a:rPr>
              <a:t>Belted Acuvator®</a:t>
            </a:r>
          </a:p>
          <a:p>
            <a:pPr marL="342900" indent="-342900" algn="l">
              <a:buFont typeface="Arial" panose="020B0604020202020204" pitchFamily="34" charset="0"/>
              <a:buChar char="•"/>
              <a:defRPr sz="3100" b="1">
                <a:solidFill>
                  <a:schemeClr val="accent2"/>
                </a:solidFill>
              </a:defRPr>
            </a:pPr>
            <a:r>
              <a:rPr lang="en-US" sz="2000" b="1" kern="1800" dirty="0">
                <a:solidFill>
                  <a:srgbClr val="E97132"/>
                </a:solidFill>
                <a:effectLst/>
                <a:latin typeface="Avenir Heavy" panose="02000503020000020003" pitchFamily="2" charset="0"/>
                <a:ea typeface="Times New Roman" panose="02020603050405020304" pitchFamily="18" charset="0"/>
                <a:cs typeface="Calibri" panose="020F0502020204030204" pitchFamily="34" charset="0"/>
              </a:rPr>
              <a:t>Acutonics</a:t>
            </a:r>
            <a:r>
              <a:rPr lang="en-US" sz="2000" b="1" kern="1800" dirty="0">
                <a:solidFill>
                  <a:srgbClr val="E97132"/>
                </a:solidFill>
                <a:latin typeface="Avenir Heavy" panose="02000503020000020003" pitchFamily="2" charset="0"/>
                <a:ea typeface="Times New Roman" panose="02020603050405020304" pitchFamily="18" charset="0"/>
                <a:cs typeface="Calibri" panose="020F0502020204030204" pitchFamily="34" charset="0"/>
              </a:rPr>
              <a:t>®: From Galaxies to Cells Book</a:t>
            </a:r>
            <a:endParaRPr lang="en-US" sz="2000" b="1" kern="1800" dirty="0">
              <a:solidFill>
                <a:srgbClr val="E97132"/>
              </a:solidFill>
              <a:effectLst/>
              <a:latin typeface="Avenir Heavy" panose="02000503020000020003" pitchFamily="2" charset="0"/>
              <a:ea typeface="Times New Roman" panose="02020603050405020304" pitchFamily="18" charset="0"/>
              <a:cs typeface="Calibri" panose="020F0502020204030204" pitchFamily="34" charset="0"/>
            </a:endParaRPr>
          </a:p>
          <a:p>
            <a:pPr algn="l">
              <a:defRPr sz="3100" b="1">
                <a:solidFill>
                  <a:schemeClr val="accent2"/>
                </a:solidFill>
              </a:defRPr>
            </a:pPr>
            <a:endParaRPr lang="en-US" b="1" dirty="0">
              <a:solidFill>
                <a:srgbClr val="E97132"/>
              </a:solidFill>
              <a:latin typeface="Avenir Heavy" panose="02000503020000020003" pitchFamily="2" charset="0"/>
              <a:ea typeface="PMingLiU" panose="02020500000000000000" pitchFamily="18" charset="-120"/>
              <a:cs typeface="Times New Roman" panose="02020603050405020304" pitchFamily="18" charset="0"/>
            </a:endParaRPr>
          </a:p>
          <a:p>
            <a:pPr algn="l">
              <a:defRPr sz="3100" b="1">
                <a:solidFill>
                  <a:schemeClr val="accent2"/>
                </a:solidFill>
              </a:defRPr>
            </a:pPr>
            <a:endParaRPr lang="en-US" sz="2000" b="1" dirty="0">
              <a:solidFill>
                <a:srgbClr val="E97132"/>
              </a:solidFill>
              <a:latin typeface="Avenir Heavy" panose="02000503020000020003" pitchFamily="2" charset="0"/>
            </a:endParaRPr>
          </a:p>
        </p:txBody>
      </p:sp>
      <p:sp>
        <p:nvSpPr>
          <p:cNvPr id="8" name="Rectangle 2">
            <a:extLst>
              <a:ext uri="{FF2B5EF4-FFF2-40B4-BE49-F238E27FC236}">
                <a16:creationId xmlns:a16="http://schemas.microsoft.com/office/drawing/2014/main" id="{E212A94C-9141-782D-95BE-45828A842C00}"/>
              </a:ext>
            </a:extLst>
          </p:cNvPr>
          <p:cNvSpPr>
            <a:spLocks noChangeArrowheads="1"/>
          </p:cNvSpPr>
          <p:nvPr/>
        </p:nvSpPr>
        <p:spPr bwMode="auto">
          <a:xfrm>
            <a:off x="6430859" y="166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Rectangle 2">
            <a:extLst>
              <a:ext uri="{FF2B5EF4-FFF2-40B4-BE49-F238E27FC236}">
                <a16:creationId xmlns:a16="http://schemas.microsoft.com/office/drawing/2014/main" id="{C4B8B6E1-AF9B-998E-ED3F-14ED21A44B0B}"/>
              </a:ext>
            </a:extLst>
          </p:cNvPr>
          <p:cNvSpPr>
            <a:spLocks noChangeArrowheads="1"/>
          </p:cNvSpPr>
          <p:nvPr/>
        </p:nvSpPr>
        <p:spPr bwMode="auto">
          <a:xfrm>
            <a:off x="6383482" y="166734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2">
            <a:extLst>
              <a:ext uri="{FF2B5EF4-FFF2-40B4-BE49-F238E27FC236}">
                <a16:creationId xmlns:a16="http://schemas.microsoft.com/office/drawing/2014/main" id="{B2B0BADF-81BC-35C9-C3ED-7B2CE5116AB1}"/>
              </a:ext>
            </a:extLst>
          </p:cNvPr>
          <p:cNvSpPr>
            <a:spLocks noChangeArrowheads="1"/>
          </p:cNvSpPr>
          <p:nvPr/>
        </p:nvSpPr>
        <p:spPr bwMode="auto">
          <a:xfrm>
            <a:off x="6096000" y="192372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2">
            <a:extLst>
              <a:ext uri="{FF2B5EF4-FFF2-40B4-BE49-F238E27FC236}">
                <a16:creationId xmlns:a16="http://schemas.microsoft.com/office/drawing/2014/main" id="{60C6DEBB-CA34-F7D9-3B38-8ABBE1C96112}"/>
              </a:ext>
            </a:extLst>
          </p:cNvPr>
          <p:cNvSpPr>
            <a:spLocks noChangeArrowheads="1"/>
          </p:cNvSpPr>
          <p:nvPr/>
        </p:nvSpPr>
        <p:spPr bwMode="auto">
          <a:xfrm>
            <a:off x="7406548" y="164869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2289" name="Picture 6" descr="Acutonics® From Galaxies to Cells: Planetary Science, Harmony and Medicine Book">
            <a:extLst>
              <a:ext uri="{FF2B5EF4-FFF2-40B4-BE49-F238E27FC236}">
                <a16:creationId xmlns:a16="http://schemas.microsoft.com/office/drawing/2014/main" id="{7F74A8FF-3413-1C85-32FA-E903CE1D2582}"/>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6985716" y="1648691"/>
            <a:ext cx="4230832" cy="4230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1558123"/>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5651EF1D-D6A9-9352-0E72-1AF46D4C4E88}"/>
              </a:ext>
            </a:extLst>
          </p:cNvPr>
          <p:cNvSpPr/>
          <p:nvPr/>
        </p:nvSpPr>
        <p:spPr>
          <a:xfrm>
            <a:off x="387928" y="3698489"/>
            <a:ext cx="5153891" cy="306149"/>
          </a:xfrm>
          <a:prstGeom prst="roundRect">
            <a:avLst>
              <a:gd name="adj" fmla="val 5000"/>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228600" hangingPunct="0"/>
            <a:endParaRPr lang="en-US" sz="1600">
              <a:solidFill>
                <a:srgbClr val="FFFFFF"/>
              </a:solidFill>
              <a:latin typeface="Graphik Medium"/>
              <a:ea typeface="Graphik Medium"/>
              <a:cs typeface="Graphik Medium"/>
              <a:sym typeface="Graphik Medium"/>
            </a:endParaRPr>
          </a:p>
        </p:txBody>
      </p:sp>
      <p:sp>
        <p:nvSpPr>
          <p:cNvPr id="156" name="Rounded Rectangle"/>
          <p:cNvSpPr/>
          <p:nvPr/>
        </p:nvSpPr>
        <p:spPr>
          <a:xfrm>
            <a:off x="0" y="0"/>
            <a:ext cx="12192000" cy="1009650"/>
          </a:xfrm>
          <a:prstGeom prst="roundRect">
            <a:avLst>
              <a:gd name="adj" fmla="val 0"/>
            </a:avLst>
          </a:prstGeom>
          <a:solidFill>
            <a:srgbClr val="88CBD2">
              <a:alpha val="29838"/>
            </a:srgbClr>
          </a:solidFill>
          <a:ln w="12700">
            <a:miter lim="400000"/>
          </a:ln>
        </p:spPr>
        <p:txBody>
          <a:bodyPr lIns="25400" tIns="25400" rIns="25400" bIns="25400" anchor="ctr"/>
          <a:lstStyle/>
          <a:p>
            <a:pPr defTabSz="228600">
              <a:defRPr sz="3200">
                <a:solidFill>
                  <a:srgbClr val="FFFFFF"/>
                </a:solidFill>
                <a:latin typeface="Graphik Medium"/>
                <a:ea typeface="Graphik Medium"/>
                <a:cs typeface="Graphik Medium"/>
                <a:sym typeface="Graphik Medium"/>
              </a:defRPr>
            </a:pPr>
            <a:endParaRPr lang="en-US" sz="1600" dirty="0"/>
          </a:p>
        </p:txBody>
      </p:sp>
      <p:sp>
        <p:nvSpPr>
          <p:cNvPr id="155" name="Functional Medicine"/>
          <p:cNvSpPr txBox="1"/>
          <p:nvPr/>
        </p:nvSpPr>
        <p:spPr>
          <a:xfrm>
            <a:off x="285750" y="435727"/>
            <a:ext cx="12192000" cy="5716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a:lnSpc>
                <a:spcPct val="80000"/>
              </a:lnSpc>
              <a:defRPr sz="11000" b="1" spc="-330">
                <a:gradFill flip="none" rotWithShape="1">
                  <a:gsLst>
                    <a:gs pos="0">
                      <a:srgbClr val="3DB17F"/>
                    </a:gs>
                    <a:gs pos="100000">
                      <a:srgbClr val="93ECE2"/>
                    </a:gs>
                  </a:gsLst>
                  <a:lin ang="3960000" scaled="0"/>
                </a:gradFill>
                <a:latin typeface="Helvetica"/>
                <a:ea typeface="Helvetica"/>
                <a:cs typeface="Helvetica"/>
                <a:sym typeface="Helvetica"/>
              </a:defRPr>
            </a:lvl1pPr>
          </a:lstStyle>
          <a:p>
            <a:pPr algn="l"/>
            <a:r>
              <a:rPr lang="en-US" sz="4000" b="0" dirty="0">
                <a:solidFill>
                  <a:srgbClr val="207479"/>
                </a:solidFill>
                <a:latin typeface="Avenir Light" panose="020B0402020203020204" pitchFamily="34" charset="77"/>
              </a:rPr>
              <a:t>The Earth Moon Sun High Frequency Set (Level II)</a:t>
            </a:r>
            <a:endParaRPr sz="4000" b="0" dirty="0">
              <a:solidFill>
                <a:srgbClr val="207479"/>
              </a:solidFill>
              <a:latin typeface="Avenir Light" panose="020B0402020203020204" pitchFamily="34" charset="77"/>
            </a:endParaRPr>
          </a:p>
        </p:txBody>
      </p:sp>
      <p:sp>
        <p:nvSpPr>
          <p:cNvPr id="3" name="TextBox 2">
            <a:extLst>
              <a:ext uri="{FF2B5EF4-FFF2-40B4-BE49-F238E27FC236}">
                <a16:creationId xmlns:a16="http://schemas.microsoft.com/office/drawing/2014/main" id="{83C738B6-F7F2-92CC-878D-17C75EC40FBD}"/>
              </a:ext>
            </a:extLst>
          </p:cNvPr>
          <p:cNvSpPr txBox="1"/>
          <p:nvPr/>
        </p:nvSpPr>
        <p:spPr>
          <a:xfrm>
            <a:off x="399623" y="987653"/>
            <a:ext cx="5255629" cy="24622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en-US" sz="1400" dirty="0">
                <a:latin typeface="Calibri" panose="020F0502020204030204" pitchFamily="34" charset="0"/>
                <a:ea typeface="PMingLiU" panose="02020500000000000000" pitchFamily="18" charset="-120"/>
                <a:cs typeface="Times New Roman" panose="02020603050405020304" pitchFamily="18" charset="0"/>
              </a:rPr>
              <a:t>Cost: </a:t>
            </a:r>
            <a:r>
              <a:rPr kumimoji="0" lang="en-US" altLang="en-US" sz="1400" b="0" i="0" u="none" strike="noStrike" cap="none" normalizeH="0" baseline="0" dirty="0">
                <a:ln>
                  <a:noFill/>
                </a:ln>
                <a:solidFill>
                  <a:schemeClr val="tx1"/>
                </a:solidFill>
                <a:effectLst/>
                <a:latin typeface="Calibri" panose="020F0502020204030204" pitchFamily="34" charset="0"/>
                <a:ea typeface="PMingLiU" panose="02020500000000000000" pitchFamily="18" charset="-120"/>
                <a:cs typeface="Times New Roman" panose="02020603050405020304" pitchFamily="18" charset="0"/>
              </a:rPr>
              <a:t>$695 + Taxes (FL 6% + county 1%) $48.65 </a:t>
            </a:r>
          </a:p>
          <a:p>
            <a:r>
              <a:rPr kumimoji="0" lang="en-US" altLang="en-US" sz="1400" b="1" i="0" u="none" strike="noStrike" cap="none" normalizeH="0" baseline="0" dirty="0">
                <a:ln>
                  <a:noFill/>
                </a:ln>
                <a:solidFill>
                  <a:schemeClr val="tx1"/>
                </a:solidFill>
                <a:effectLst/>
                <a:latin typeface="Calibri" panose="020F0502020204030204" pitchFamily="34" charset="0"/>
                <a:ea typeface="PMingLiU" panose="02020500000000000000" pitchFamily="18" charset="-120"/>
                <a:cs typeface="Times New Roman" panose="02020603050405020304" pitchFamily="18" charset="0"/>
              </a:rPr>
              <a:t>Total $743.65</a:t>
            </a:r>
          </a:p>
          <a:p>
            <a:endParaRPr kumimoji="0" lang="en-US" altLang="en-US" sz="1400" b="1" i="0" u="none" strike="noStrike" cap="none" normalizeH="0" baseline="0" dirty="0">
              <a:ln>
                <a:noFill/>
              </a:ln>
              <a:solidFill>
                <a:schemeClr val="tx1"/>
              </a:solidFill>
              <a:effectLst/>
              <a:latin typeface="Calibri" panose="020F0502020204030204" pitchFamily="34" charset="0"/>
              <a:ea typeface="PMingLiU" panose="02020500000000000000" pitchFamily="18" charset="-120"/>
              <a:cs typeface="Times New Roman" panose="02020603050405020304" pitchFamily="18" charset="0"/>
            </a:endParaRPr>
          </a:p>
          <a:p>
            <a:r>
              <a:rPr kumimoji="0" lang="en-US" altLang="en-US" sz="1400" b="1" i="0" u="none" strike="noStrike" cap="none" normalizeH="0" baseline="0" dirty="0">
                <a:ln>
                  <a:noFill/>
                </a:ln>
                <a:solidFill>
                  <a:schemeClr val="tx1">
                    <a:lumMod val="65000"/>
                    <a:lumOff val="35000"/>
                  </a:schemeClr>
                </a:solidFill>
                <a:effectLst/>
                <a:latin typeface="Avenir Medium" panose="02000503020000020003" pitchFamily="2" charset="0"/>
              </a:rPr>
              <a:t>This</a:t>
            </a:r>
            <a:r>
              <a:rPr lang="en-US" sz="1400" b="0" i="0" u="none" strike="noStrike" dirty="0">
                <a:solidFill>
                  <a:srgbClr val="333333"/>
                </a:solidFill>
                <a:effectLst/>
                <a:latin typeface="Josefin Sans" pitchFamily="2" charset="77"/>
              </a:rPr>
              <a:t> set builds on the intervals explored in the Earth Moon Professional Set and Solar 7th Set, expanding into higher and lighter octaves that move, trace, and balance energy in the field. It is used in combination with the </a:t>
            </a:r>
            <a:r>
              <a:rPr lang="en-US" sz="1400" b="0" i="0" u="none" strike="noStrike" dirty="0">
                <a:solidFill>
                  <a:srgbClr val="3C5BAE"/>
                </a:solidFill>
                <a:effectLst/>
                <a:latin typeface="Josefin Sans" pitchFamily="2" charset="77"/>
                <a:hlinkClick r:id="rId2"/>
              </a:rPr>
              <a:t>Earth Moon Professional Set</a:t>
            </a:r>
            <a:r>
              <a:rPr lang="en-US" sz="1400" b="0" i="0" u="none" strike="noStrike" dirty="0">
                <a:solidFill>
                  <a:srgbClr val="333333"/>
                </a:solidFill>
                <a:effectLst/>
                <a:latin typeface="Josefin Sans" pitchFamily="2" charset="77"/>
              </a:rPr>
              <a:t> and </a:t>
            </a:r>
            <a:r>
              <a:rPr lang="en-US" sz="1400" b="0" i="0" u="none" strike="noStrike" dirty="0">
                <a:solidFill>
                  <a:srgbClr val="3C5BAE"/>
                </a:solidFill>
                <a:effectLst/>
                <a:latin typeface="Josefin Sans" pitchFamily="2" charset="77"/>
                <a:hlinkClick r:id="rId3"/>
              </a:rPr>
              <a:t>Solar 7th Set</a:t>
            </a:r>
            <a:r>
              <a:rPr lang="en-US" sz="1400" b="0" i="0" u="none" strike="noStrike" dirty="0">
                <a:solidFill>
                  <a:srgbClr val="333333"/>
                </a:solidFill>
                <a:effectLst/>
                <a:latin typeface="Josefin Sans" pitchFamily="2" charset="77"/>
              </a:rPr>
              <a:t> to harmonize and communicate the energies of the physical and etheric body. These High Frequency Tuning Forks are designed for use above the body.</a:t>
            </a:r>
            <a:endParaRPr lang="en-US" sz="1400" dirty="0">
              <a:solidFill>
                <a:schemeClr val="tx1">
                  <a:lumMod val="65000"/>
                  <a:lumOff val="35000"/>
                </a:schemeClr>
              </a:solidFill>
              <a:latin typeface="Avenir Medium" panose="02000503020000020003" pitchFamily="2" charset="0"/>
            </a:endParaRPr>
          </a:p>
        </p:txBody>
      </p:sp>
      <p:cxnSp>
        <p:nvCxnSpPr>
          <p:cNvPr id="6" name="Straight Connector 5">
            <a:extLst>
              <a:ext uri="{FF2B5EF4-FFF2-40B4-BE49-F238E27FC236}">
                <a16:creationId xmlns:a16="http://schemas.microsoft.com/office/drawing/2014/main" id="{643E774B-9382-6DB9-3C9E-3632CB7ED5D0}"/>
              </a:ext>
            </a:extLst>
          </p:cNvPr>
          <p:cNvCxnSpPr/>
          <p:nvPr/>
        </p:nvCxnSpPr>
        <p:spPr>
          <a:xfrm>
            <a:off x="5962650" y="1648691"/>
            <a:ext cx="0" cy="4419600"/>
          </a:xfrm>
          <a:prstGeom prst="line">
            <a:avLst/>
          </a:prstGeom>
          <a:noFill/>
          <a:ln w="25400" cap="flat">
            <a:solidFill>
              <a:schemeClr val="accent2">
                <a:lumMod val="40000"/>
                <a:lumOff val="60000"/>
              </a:schemeClr>
            </a:solidFill>
            <a:prstDash val="solid"/>
            <a:miter lim="400000"/>
          </a:ln>
          <a:effectLst/>
          <a:sp3d/>
        </p:spPr>
        <p:style>
          <a:lnRef idx="0">
            <a:scrgbClr r="0" g="0" b="0"/>
          </a:lnRef>
          <a:fillRef idx="0">
            <a:scrgbClr r="0" g="0" b="0"/>
          </a:fillRef>
          <a:effectRef idx="0">
            <a:scrgbClr r="0" g="0" b="0"/>
          </a:effectRef>
          <a:fontRef idx="none"/>
        </p:style>
      </p:cxnSp>
      <p:pic>
        <p:nvPicPr>
          <p:cNvPr id="7" name="MBCWC_Logo_FINAL-CMYK.png" descr="MBCWC_Logo_FINAL-CMYK.png">
            <a:extLst>
              <a:ext uri="{FF2B5EF4-FFF2-40B4-BE49-F238E27FC236}">
                <a16:creationId xmlns:a16="http://schemas.microsoft.com/office/drawing/2014/main" id="{DFF450DF-871F-F39B-889F-319D9B030500}"/>
              </a:ext>
            </a:extLst>
          </p:cNvPr>
          <p:cNvPicPr>
            <a:picLocks noChangeAspect="1"/>
          </p:cNvPicPr>
          <p:nvPr/>
        </p:nvPicPr>
        <p:blipFill>
          <a:blip r:embed="rId4"/>
          <a:stretch>
            <a:fillRect/>
          </a:stretch>
        </p:blipFill>
        <p:spPr>
          <a:xfrm>
            <a:off x="10390909" y="6276939"/>
            <a:ext cx="1564450" cy="481069"/>
          </a:xfrm>
          <a:prstGeom prst="rect">
            <a:avLst/>
          </a:prstGeom>
          <a:ln w="12700">
            <a:miter lim="400000"/>
          </a:ln>
        </p:spPr>
      </p:pic>
      <p:sp>
        <p:nvSpPr>
          <p:cNvPr id="5" name="Patient-centered Approach…">
            <a:extLst>
              <a:ext uri="{FF2B5EF4-FFF2-40B4-BE49-F238E27FC236}">
                <a16:creationId xmlns:a16="http://schemas.microsoft.com/office/drawing/2014/main" id="{367F2779-08ED-5009-64BB-5B447344A5E6}"/>
              </a:ext>
            </a:extLst>
          </p:cNvPr>
          <p:cNvSpPr txBox="1"/>
          <p:nvPr/>
        </p:nvSpPr>
        <p:spPr>
          <a:xfrm>
            <a:off x="387928" y="3790823"/>
            <a:ext cx="5572991" cy="26366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algn="l">
              <a:defRPr sz="3100" b="1">
                <a:solidFill>
                  <a:schemeClr val="accent2"/>
                </a:solidFill>
              </a:defRPr>
            </a:pPr>
            <a:r>
              <a:rPr lang="en-US" sz="2000" b="1" dirty="0">
                <a:solidFill>
                  <a:schemeClr val="accent2"/>
                </a:solidFill>
                <a:latin typeface="Avenir Black" panose="02000503020000020003" pitchFamily="2" charset="0"/>
              </a:rPr>
              <a:t>Includes:</a:t>
            </a:r>
          </a:p>
          <a:p>
            <a:pPr>
              <a:defRPr sz="3100" b="1">
                <a:solidFill>
                  <a:schemeClr val="accent2"/>
                </a:solidFill>
              </a:defRPr>
            </a:pPr>
            <a:r>
              <a:rPr lang="en-US" sz="1600" b="1" i="0" u="none" strike="noStrike" dirty="0">
                <a:solidFill>
                  <a:srgbClr val="E97132"/>
                </a:solidFill>
                <a:effectLst/>
                <a:latin typeface="Avenir Book" panose="02000503020000020003" pitchFamily="2" charset="0"/>
              </a:rPr>
              <a:t>Set contains 8 High Frequency Tuning Forks: </a:t>
            </a:r>
          </a:p>
          <a:p>
            <a:pPr marL="285750" indent="-285750">
              <a:buFont typeface="Arial" panose="020B0604020202020204" pitchFamily="34" charset="0"/>
              <a:buChar char="•"/>
              <a:defRPr sz="3100" b="1">
                <a:solidFill>
                  <a:schemeClr val="accent2"/>
                </a:solidFill>
              </a:defRPr>
            </a:pPr>
            <a:r>
              <a:rPr lang="en-US" sz="1600" b="0" i="0" u="none" strike="noStrike" dirty="0">
                <a:solidFill>
                  <a:srgbClr val="E97132"/>
                </a:solidFill>
                <a:effectLst/>
                <a:latin typeface="Avenir Book" panose="02000503020000020003" pitchFamily="2" charset="0"/>
              </a:rPr>
              <a:t>Two different high Ohm Forks (Ohm1 and Ohm2), </a:t>
            </a:r>
          </a:p>
          <a:p>
            <a:pPr marL="285750" indent="-285750">
              <a:buFont typeface="Arial" panose="020B0604020202020204" pitchFamily="34" charset="0"/>
              <a:buChar char="•"/>
              <a:defRPr sz="3100" b="1">
                <a:solidFill>
                  <a:schemeClr val="accent2"/>
                </a:solidFill>
              </a:defRPr>
            </a:pPr>
            <a:r>
              <a:rPr lang="en-US" sz="1600" b="0" i="0" u="none" strike="noStrike" dirty="0">
                <a:solidFill>
                  <a:srgbClr val="E97132"/>
                </a:solidFill>
                <a:effectLst/>
                <a:latin typeface="Avenir Book" panose="02000503020000020003" pitchFamily="2" charset="0"/>
              </a:rPr>
              <a:t>High New Moon Fork,</a:t>
            </a:r>
          </a:p>
          <a:p>
            <a:pPr marL="285750" indent="-285750">
              <a:buFont typeface="Arial" panose="020B0604020202020204" pitchFamily="34" charset="0"/>
              <a:buChar char="•"/>
              <a:defRPr sz="3100" b="1">
                <a:solidFill>
                  <a:schemeClr val="accent2"/>
                </a:solidFill>
              </a:defRPr>
            </a:pPr>
            <a:r>
              <a:rPr lang="en-US" sz="1600" b="0" i="0" u="none" strike="noStrike" dirty="0">
                <a:solidFill>
                  <a:srgbClr val="E97132"/>
                </a:solidFill>
                <a:effectLst/>
                <a:latin typeface="Avenir Book" panose="02000503020000020003" pitchFamily="2" charset="0"/>
              </a:rPr>
              <a:t>High Full Moon Fork, </a:t>
            </a:r>
          </a:p>
          <a:p>
            <a:pPr marL="285750" indent="-285750">
              <a:buFont typeface="Arial" panose="020B0604020202020204" pitchFamily="34" charset="0"/>
              <a:buChar char="•"/>
              <a:defRPr sz="3100" b="1">
                <a:solidFill>
                  <a:schemeClr val="accent2"/>
                </a:solidFill>
              </a:defRPr>
            </a:pPr>
            <a:r>
              <a:rPr lang="en-US" sz="1600" b="0" i="0" u="none" strike="noStrike" dirty="0">
                <a:solidFill>
                  <a:srgbClr val="E97132"/>
                </a:solidFill>
                <a:effectLst/>
                <a:latin typeface="Avenir Book" panose="02000503020000020003" pitchFamily="2" charset="0"/>
              </a:rPr>
              <a:t>High Zodiac Earth Fork, </a:t>
            </a:r>
          </a:p>
          <a:p>
            <a:pPr marL="285750" indent="-285750">
              <a:buFont typeface="Arial" panose="020B0604020202020204" pitchFamily="34" charset="0"/>
              <a:buChar char="•"/>
              <a:defRPr sz="3100" b="1">
                <a:solidFill>
                  <a:schemeClr val="accent2"/>
                </a:solidFill>
              </a:defRPr>
            </a:pPr>
            <a:r>
              <a:rPr lang="en-US" sz="1600" b="0" i="0" u="none" strike="noStrike" dirty="0">
                <a:solidFill>
                  <a:srgbClr val="E97132"/>
                </a:solidFill>
                <a:effectLst/>
                <a:latin typeface="Avenir Book" panose="02000503020000020003" pitchFamily="2" charset="0"/>
              </a:rPr>
              <a:t>High Earth Day Fork,</a:t>
            </a:r>
          </a:p>
          <a:p>
            <a:pPr marL="285750" indent="-285750">
              <a:buFont typeface="Arial" panose="020B0604020202020204" pitchFamily="34" charset="0"/>
              <a:buChar char="•"/>
              <a:defRPr sz="3100" b="1">
                <a:solidFill>
                  <a:schemeClr val="accent2"/>
                </a:solidFill>
              </a:defRPr>
            </a:pPr>
            <a:r>
              <a:rPr lang="en-US" sz="1600" dirty="0">
                <a:solidFill>
                  <a:srgbClr val="E97132"/>
                </a:solidFill>
                <a:latin typeface="Avenir Book" panose="02000503020000020003" pitchFamily="2" charset="0"/>
              </a:rPr>
              <a:t>2</a:t>
            </a:r>
            <a:r>
              <a:rPr lang="en-US" sz="1600" b="0" i="0" u="none" strike="noStrike" dirty="0">
                <a:solidFill>
                  <a:srgbClr val="E97132"/>
                </a:solidFill>
                <a:effectLst/>
                <a:latin typeface="Avenir Book" panose="02000503020000020003" pitchFamily="2" charset="0"/>
              </a:rPr>
              <a:t> different High Sun Forks (Sun1 and Sun2) </a:t>
            </a:r>
          </a:p>
          <a:p>
            <a:pPr marL="285750" indent="-285750">
              <a:buFont typeface="Arial" panose="020B0604020202020204" pitchFamily="34" charset="0"/>
              <a:buChar char="•"/>
              <a:defRPr sz="3100" b="1">
                <a:solidFill>
                  <a:schemeClr val="accent2"/>
                </a:solidFill>
              </a:defRPr>
            </a:pPr>
            <a:r>
              <a:rPr lang="en-US" sz="1600" dirty="0">
                <a:solidFill>
                  <a:srgbClr val="E97132"/>
                </a:solidFill>
                <a:latin typeface="Avenir Book" panose="02000503020000020003" pitchFamily="2" charset="0"/>
              </a:rPr>
              <a:t>S</a:t>
            </a:r>
            <a:r>
              <a:rPr lang="en-US" sz="1600" b="0" i="0" u="none" strike="noStrike" dirty="0">
                <a:solidFill>
                  <a:srgbClr val="E97132"/>
                </a:solidFill>
                <a:effectLst/>
                <a:latin typeface="Avenir Book" panose="02000503020000020003" pitchFamily="2" charset="0"/>
              </a:rPr>
              <a:t>torage bag</a:t>
            </a:r>
          </a:p>
          <a:p>
            <a:pPr>
              <a:defRPr sz="3100" b="1">
                <a:solidFill>
                  <a:schemeClr val="accent2"/>
                </a:solidFill>
              </a:defRPr>
            </a:pPr>
            <a:r>
              <a:rPr lang="en-US" sz="2000" b="1" dirty="0">
                <a:solidFill>
                  <a:schemeClr val="accent2"/>
                </a:solidFill>
                <a:latin typeface="Avenir Black" panose="02000503020000020003" pitchFamily="2" charset="0"/>
              </a:rPr>
              <a:t>Recommended for Acutonics® Level II</a:t>
            </a:r>
          </a:p>
        </p:txBody>
      </p:sp>
      <p:pic>
        <p:nvPicPr>
          <p:cNvPr id="16386" name="Picture 2" descr="Earth Moon Sun HF Set">
            <a:extLst>
              <a:ext uri="{FF2B5EF4-FFF2-40B4-BE49-F238E27FC236}">
                <a16:creationId xmlns:a16="http://schemas.microsoft.com/office/drawing/2014/main" id="{59D3136E-AC38-A581-921F-E66DCC65D1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0818" y="1648691"/>
            <a:ext cx="5524500" cy="4203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4061087"/>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5651EF1D-D6A9-9352-0E72-1AF46D4C4E88}"/>
              </a:ext>
            </a:extLst>
          </p:cNvPr>
          <p:cNvSpPr/>
          <p:nvPr/>
        </p:nvSpPr>
        <p:spPr>
          <a:xfrm>
            <a:off x="387928" y="3698489"/>
            <a:ext cx="5153891" cy="306149"/>
          </a:xfrm>
          <a:prstGeom prst="roundRect">
            <a:avLst>
              <a:gd name="adj" fmla="val 5000"/>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228600" hangingPunct="0"/>
            <a:endParaRPr lang="en-US" sz="1600">
              <a:solidFill>
                <a:srgbClr val="FFFFFF"/>
              </a:solidFill>
              <a:latin typeface="Graphik Medium"/>
              <a:ea typeface="Graphik Medium"/>
              <a:cs typeface="Graphik Medium"/>
              <a:sym typeface="Graphik Medium"/>
            </a:endParaRPr>
          </a:p>
        </p:txBody>
      </p:sp>
      <p:sp>
        <p:nvSpPr>
          <p:cNvPr id="156" name="Rounded Rectangle"/>
          <p:cNvSpPr/>
          <p:nvPr/>
        </p:nvSpPr>
        <p:spPr>
          <a:xfrm>
            <a:off x="0" y="0"/>
            <a:ext cx="12192000" cy="1009650"/>
          </a:xfrm>
          <a:prstGeom prst="roundRect">
            <a:avLst>
              <a:gd name="adj" fmla="val 0"/>
            </a:avLst>
          </a:prstGeom>
          <a:solidFill>
            <a:srgbClr val="88CBD2">
              <a:alpha val="29838"/>
            </a:srgbClr>
          </a:solidFill>
          <a:ln w="12700">
            <a:miter lim="400000"/>
          </a:ln>
        </p:spPr>
        <p:txBody>
          <a:bodyPr lIns="25400" tIns="25400" rIns="25400" bIns="25400" anchor="ctr"/>
          <a:lstStyle/>
          <a:p>
            <a:pPr defTabSz="228600">
              <a:defRPr sz="3200">
                <a:solidFill>
                  <a:srgbClr val="FFFFFF"/>
                </a:solidFill>
                <a:latin typeface="Graphik Medium"/>
                <a:ea typeface="Graphik Medium"/>
                <a:cs typeface="Graphik Medium"/>
                <a:sym typeface="Graphik Medium"/>
              </a:defRPr>
            </a:pPr>
            <a:endParaRPr lang="en-US" sz="1600" dirty="0"/>
          </a:p>
        </p:txBody>
      </p:sp>
      <p:sp>
        <p:nvSpPr>
          <p:cNvPr id="155" name="Functional Medicine"/>
          <p:cNvSpPr txBox="1"/>
          <p:nvPr/>
        </p:nvSpPr>
        <p:spPr>
          <a:xfrm>
            <a:off x="285750" y="435727"/>
            <a:ext cx="12192000" cy="5716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lvl1pPr>
              <a:lnSpc>
                <a:spcPct val="80000"/>
              </a:lnSpc>
              <a:defRPr sz="11000" b="1" spc="-330">
                <a:gradFill flip="none" rotWithShape="1">
                  <a:gsLst>
                    <a:gs pos="0">
                      <a:srgbClr val="3DB17F"/>
                    </a:gs>
                    <a:gs pos="100000">
                      <a:srgbClr val="93ECE2"/>
                    </a:gs>
                  </a:gsLst>
                  <a:lin ang="3960000" scaled="0"/>
                </a:gradFill>
                <a:latin typeface="Helvetica"/>
                <a:ea typeface="Helvetica"/>
                <a:cs typeface="Helvetica"/>
                <a:sym typeface="Helvetica"/>
              </a:defRPr>
            </a:lvl1pPr>
          </a:lstStyle>
          <a:p>
            <a:pPr algn="l"/>
            <a:r>
              <a:rPr lang="en-US" sz="4000" b="0" dirty="0">
                <a:solidFill>
                  <a:srgbClr val="207479"/>
                </a:solidFill>
                <a:latin typeface="Avenir Light" panose="020B0402020203020204" pitchFamily="34" charset="77"/>
              </a:rPr>
              <a:t>The Earth Zodiac Moon Low Set (Level II)</a:t>
            </a:r>
            <a:endParaRPr sz="4000" b="0" dirty="0">
              <a:solidFill>
                <a:srgbClr val="207479"/>
              </a:solidFill>
              <a:latin typeface="Avenir Light" panose="020B0402020203020204" pitchFamily="34" charset="77"/>
            </a:endParaRPr>
          </a:p>
        </p:txBody>
      </p:sp>
      <p:sp>
        <p:nvSpPr>
          <p:cNvPr id="3" name="TextBox 2">
            <a:extLst>
              <a:ext uri="{FF2B5EF4-FFF2-40B4-BE49-F238E27FC236}">
                <a16:creationId xmlns:a16="http://schemas.microsoft.com/office/drawing/2014/main" id="{83C738B6-F7F2-92CC-878D-17C75EC40FBD}"/>
              </a:ext>
            </a:extLst>
          </p:cNvPr>
          <p:cNvSpPr txBox="1"/>
          <p:nvPr/>
        </p:nvSpPr>
        <p:spPr>
          <a:xfrm>
            <a:off x="399623" y="987653"/>
            <a:ext cx="5255629" cy="26468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en-US" sz="2000" dirty="0">
                <a:latin typeface="Calibri" panose="020F0502020204030204" pitchFamily="34" charset="0"/>
                <a:ea typeface="PMingLiU" panose="02020500000000000000" pitchFamily="18" charset="-120"/>
                <a:cs typeface="Times New Roman" panose="02020603050405020304" pitchFamily="18" charset="0"/>
              </a:rPr>
              <a:t>Cost: </a:t>
            </a:r>
            <a:r>
              <a:rPr kumimoji="0" lang="en-US" altLang="en-US" sz="2000" b="0" i="0" u="none" strike="noStrike" cap="none" normalizeH="0" baseline="0" dirty="0">
                <a:ln>
                  <a:noFill/>
                </a:ln>
                <a:solidFill>
                  <a:schemeClr val="tx1"/>
                </a:solidFill>
                <a:effectLst/>
                <a:latin typeface="Calibri" panose="020F0502020204030204" pitchFamily="34" charset="0"/>
                <a:ea typeface="PMingLiU" panose="02020500000000000000" pitchFamily="18" charset="-120"/>
                <a:cs typeface="Times New Roman" panose="02020603050405020304" pitchFamily="18" charset="0"/>
              </a:rPr>
              <a:t>$</a:t>
            </a:r>
            <a:r>
              <a:rPr lang="en-US" altLang="en-US" sz="2000" dirty="0">
                <a:latin typeface="Calibri" panose="020F0502020204030204" pitchFamily="34" charset="0"/>
                <a:ea typeface="PMingLiU" panose="02020500000000000000" pitchFamily="18" charset="-120"/>
                <a:cs typeface="Times New Roman" panose="02020603050405020304" pitchFamily="18" charset="0"/>
              </a:rPr>
              <a:t>400</a:t>
            </a:r>
            <a:r>
              <a:rPr kumimoji="0" lang="en-US" altLang="en-US" sz="2000" b="0" i="0" u="none" strike="noStrike" cap="none" normalizeH="0" baseline="0" dirty="0">
                <a:ln>
                  <a:noFill/>
                </a:ln>
                <a:solidFill>
                  <a:schemeClr val="tx1"/>
                </a:solidFill>
                <a:effectLst/>
                <a:latin typeface="Calibri" panose="020F0502020204030204" pitchFamily="34" charset="0"/>
                <a:ea typeface="PMingLiU" panose="02020500000000000000" pitchFamily="18" charset="-120"/>
                <a:cs typeface="Times New Roman" panose="02020603050405020304" pitchFamily="18" charset="0"/>
              </a:rPr>
              <a:t> + Taxes (FL 6% + county 1%) $</a:t>
            </a:r>
            <a:r>
              <a:rPr lang="en-US" altLang="en-US" sz="2000" dirty="0">
                <a:latin typeface="Calibri" panose="020F0502020204030204" pitchFamily="34" charset="0"/>
                <a:ea typeface="PMingLiU" panose="02020500000000000000" pitchFamily="18" charset="-120"/>
                <a:cs typeface="Times New Roman" panose="02020603050405020304" pitchFamily="18" charset="0"/>
              </a:rPr>
              <a:t>28</a:t>
            </a:r>
            <a:r>
              <a:rPr kumimoji="0" lang="en-US" altLang="en-US" sz="2000" b="0" i="0" u="none" strike="noStrike" cap="none" normalizeH="0" baseline="0" dirty="0">
                <a:ln>
                  <a:noFill/>
                </a:ln>
                <a:solidFill>
                  <a:schemeClr val="tx1"/>
                </a:solidFill>
                <a:effectLst/>
                <a:latin typeface="Calibri" panose="020F0502020204030204" pitchFamily="34" charset="0"/>
                <a:ea typeface="PMingLiU" panose="02020500000000000000" pitchFamily="18" charset="-120"/>
                <a:cs typeface="Times New Roman" panose="02020603050405020304" pitchFamily="18" charset="0"/>
              </a:rPr>
              <a:t> </a:t>
            </a:r>
          </a:p>
          <a:p>
            <a:r>
              <a:rPr kumimoji="0" lang="en-US" altLang="en-US" sz="2000" b="1" i="0" u="none" strike="noStrike" cap="none" normalizeH="0" baseline="0" dirty="0">
                <a:ln>
                  <a:noFill/>
                </a:ln>
                <a:solidFill>
                  <a:schemeClr val="tx1"/>
                </a:solidFill>
                <a:effectLst/>
                <a:latin typeface="Calibri" panose="020F0502020204030204" pitchFamily="34" charset="0"/>
                <a:ea typeface="PMingLiU" panose="02020500000000000000" pitchFamily="18" charset="-120"/>
                <a:cs typeface="Times New Roman" panose="02020603050405020304" pitchFamily="18" charset="0"/>
              </a:rPr>
              <a:t>Total $428</a:t>
            </a:r>
          </a:p>
          <a:p>
            <a:endParaRPr kumimoji="0" lang="en-US" altLang="en-US" sz="1400" b="1" i="0" u="none" strike="noStrike" cap="none" normalizeH="0" baseline="0" dirty="0">
              <a:ln>
                <a:noFill/>
              </a:ln>
              <a:solidFill>
                <a:schemeClr val="tx1"/>
              </a:solidFill>
              <a:effectLst/>
              <a:latin typeface="Calibri" panose="020F0502020204030204" pitchFamily="34" charset="0"/>
              <a:ea typeface="PMingLiU" panose="02020500000000000000" pitchFamily="18" charset="-120"/>
              <a:cs typeface="Times New Roman" panose="02020603050405020304" pitchFamily="18" charset="0"/>
            </a:endParaRPr>
          </a:p>
          <a:p>
            <a:r>
              <a:rPr lang="en-US" sz="1400" b="0" i="0" u="none" strike="noStrike" dirty="0">
                <a:solidFill>
                  <a:srgbClr val="333333"/>
                </a:solidFill>
                <a:effectLst/>
                <a:latin typeface="Josefin Sans" pitchFamily="2" charset="77"/>
              </a:rPr>
              <a:t>This set builds on the intervals in the Earth Moon Professional Set by descending into lower octaves that allow deeper access into energetic patterns and physical and emotional structures. Sound is layered on the body through the integration of low, middle and high frequency tuning forks. A session might begin with the middle frequency tuning forks but then progress to a low frequency interval. Each of these tuning forks is combined with the Low Ohm to create the interval.</a:t>
            </a:r>
            <a:endParaRPr kumimoji="0" lang="en-US" altLang="en-US" sz="1400" b="1" i="0" u="none" strike="noStrike" cap="none" normalizeH="0" baseline="0" dirty="0">
              <a:ln>
                <a:noFill/>
              </a:ln>
              <a:solidFill>
                <a:schemeClr val="tx1"/>
              </a:solidFill>
              <a:effectLst/>
              <a:latin typeface="Calibri" panose="020F0502020204030204" pitchFamily="34" charset="0"/>
              <a:ea typeface="PMingLiU" panose="02020500000000000000" pitchFamily="18" charset="-120"/>
              <a:cs typeface="Times New Roman" panose="02020603050405020304" pitchFamily="18" charset="0"/>
            </a:endParaRPr>
          </a:p>
        </p:txBody>
      </p:sp>
      <p:cxnSp>
        <p:nvCxnSpPr>
          <p:cNvPr id="6" name="Straight Connector 5">
            <a:extLst>
              <a:ext uri="{FF2B5EF4-FFF2-40B4-BE49-F238E27FC236}">
                <a16:creationId xmlns:a16="http://schemas.microsoft.com/office/drawing/2014/main" id="{643E774B-9382-6DB9-3C9E-3632CB7ED5D0}"/>
              </a:ext>
            </a:extLst>
          </p:cNvPr>
          <p:cNvCxnSpPr/>
          <p:nvPr/>
        </p:nvCxnSpPr>
        <p:spPr>
          <a:xfrm>
            <a:off x="5962650" y="1648691"/>
            <a:ext cx="0" cy="4419600"/>
          </a:xfrm>
          <a:prstGeom prst="line">
            <a:avLst/>
          </a:prstGeom>
          <a:noFill/>
          <a:ln w="25400" cap="flat">
            <a:solidFill>
              <a:schemeClr val="accent2">
                <a:lumMod val="40000"/>
                <a:lumOff val="60000"/>
              </a:schemeClr>
            </a:solidFill>
            <a:prstDash val="solid"/>
            <a:miter lim="400000"/>
          </a:ln>
          <a:effectLst/>
          <a:sp3d/>
        </p:spPr>
        <p:style>
          <a:lnRef idx="0">
            <a:scrgbClr r="0" g="0" b="0"/>
          </a:lnRef>
          <a:fillRef idx="0">
            <a:scrgbClr r="0" g="0" b="0"/>
          </a:fillRef>
          <a:effectRef idx="0">
            <a:scrgbClr r="0" g="0" b="0"/>
          </a:effectRef>
          <a:fontRef idx="none"/>
        </p:style>
      </p:cxnSp>
      <p:pic>
        <p:nvPicPr>
          <p:cNvPr id="7" name="MBCWC_Logo_FINAL-CMYK.png" descr="MBCWC_Logo_FINAL-CMYK.png">
            <a:extLst>
              <a:ext uri="{FF2B5EF4-FFF2-40B4-BE49-F238E27FC236}">
                <a16:creationId xmlns:a16="http://schemas.microsoft.com/office/drawing/2014/main" id="{DFF450DF-871F-F39B-889F-319D9B030500}"/>
              </a:ext>
            </a:extLst>
          </p:cNvPr>
          <p:cNvPicPr>
            <a:picLocks noChangeAspect="1"/>
          </p:cNvPicPr>
          <p:nvPr/>
        </p:nvPicPr>
        <p:blipFill>
          <a:blip r:embed="rId2"/>
          <a:stretch>
            <a:fillRect/>
          </a:stretch>
        </p:blipFill>
        <p:spPr>
          <a:xfrm>
            <a:off x="10390909" y="6276939"/>
            <a:ext cx="1564450" cy="481069"/>
          </a:xfrm>
          <a:prstGeom prst="rect">
            <a:avLst/>
          </a:prstGeom>
          <a:ln w="12700">
            <a:miter lim="400000"/>
          </a:ln>
        </p:spPr>
      </p:pic>
      <p:sp>
        <p:nvSpPr>
          <p:cNvPr id="5" name="Patient-centered Approach…">
            <a:extLst>
              <a:ext uri="{FF2B5EF4-FFF2-40B4-BE49-F238E27FC236}">
                <a16:creationId xmlns:a16="http://schemas.microsoft.com/office/drawing/2014/main" id="{367F2779-08ED-5009-64BB-5B447344A5E6}"/>
              </a:ext>
            </a:extLst>
          </p:cNvPr>
          <p:cNvSpPr txBox="1"/>
          <p:nvPr/>
        </p:nvSpPr>
        <p:spPr>
          <a:xfrm>
            <a:off x="387928" y="4067820"/>
            <a:ext cx="5572991" cy="208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p>
            <a:pPr algn="l">
              <a:defRPr sz="3100" b="1">
                <a:solidFill>
                  <a:schemeClr val="accent2"/>
                </a:solidFill>
              </a:defRPr>
            </a:pPr>
            <a:r>
              <a:rPr lang="en-US" sz="2000" b="1" dirty="0">
                <a:solidFill>
                  <a:srgbClr val="E97132"/>
                </a:solidFill>
                <a:latin typeface="Avenir Heavy" panose="02000503020000020003" pitchFamily="2" charset="0"/>
              </a:rPr>
              <a:t>Includes:</a:t>
            </a:r>
          </a:p>
          <a:p>
            <a:pPr>
              <a:defRPr sz="3100" b="1">
                <a:solidFill>
                  <a:schemeClr val="accent2"/>
                </a:solidFill>
              </a:defRPr>
            </a:pPr>
            <a:r>
              <a:rPr lang="en-US" sz="1200" b="1" u="none" strike="noStrike" dirty="0">
                <a:solidFill>
                  <a:srgbClr val="E97132"/>
                </a:solidFill>
                <a:effectLst/>
                <a:latin typeface="Avenir Heavy" panose="02000503020000020003" pitchFamily="2" charset="0"/>
              </a:rPr>
              <a:t>Contains 4 Low Frequency Tuning Forks: </a:t>
            </a:r>
          </a:p>
          <a:p>
            <a:pPr marL="171450" indent="-171450">
              <a:buFont typeface="Arial" panose="020B0604020202020204" pitchFamily="34" charset="0"/>
              <a:buChar char="•"/>
              <a:defRPr sz="3100" b="1">
                <a:solidFill>
                  <a:schemeClr val="accent2"/>
                </a:solidFill>
              </a:defRPr>
            </a:pPr>
            <a:r>
              <a:rPr lang="en-US" sz="1600" b="1" u="none" strike="noStrike" dirty="0">
                <a:solidFill>
                  <a:srgbClr val="E97132"/>
                </a:solidFill>
                <a:effectLst/>
                <a:latin typeface="Avenir Heavy" panose="02000503020000020003" pitchFamily="2" charset="0"/>
              </a:rPr>
              <a:t>Low Earth Day Fork, </a:t>
            </a:r>
          </a:p>
          <a:p>
            <a:pPr marL="171450" indent="-171450">
              <a:buFont typeface="Arial" panose="020B0604020202020204" pitchFamily="34" charset="0"/>
              <a:buChar char="•"/>
              <a:defRPr sz="3100" b="1">
                <a:solidFill>
                  <a:schemeClr val="accent2"/>
                </a:solidFill>
              </a:defRPr>
            </a:pPr>
            <a:r>
              <a:rPr lang="en-US" sz="1600" b="1" u="none" strike="noStrike" dirty="0">
                <a:solidFill>
                  <a:srgbClr val="E97132"/>
                </a:solidFill>
                <a:effectLst/>
                <a:latin typeface="Avenir Heavy" panose="02000503020000020003" pitchFamily="2" charset="0"/>
              </a:rPr>
              <a:t>Low Zodiac Earth Fork, </a:t>
            </a:r>
          </a:p>
          <a:p>
            <a:pPr marL="171450" indent="-171450">
              <a:buFont typeface="Arial" panose="020B0604020202020204" pitchFamily="34" charset="0"/>
              <a:buChar char="•"/>
              <a:defRPr sz="3100" b="1">
                <a:solidFill>
                  <a:schemeClr val="accent2"/>
                </a:solidFill>
              </a:defRPr>
            </a:pPr>
            <a:r>
              <a:rPr lang="en-US" sz="1600" b="1" u="none" strike="noStrike" dirty="0">
                <a:solidFill>
                  <a:srgbClr val="E97132"/>
                </a:solidFill>
                <a:effectLst/>
                <a:latin typeface="Avenir Heavy" panose="02000503020000020003" pitchFamily="2" charset="0"/>
              </a:rPr>
              <a:t>Low New Moon Fork, </a:t>
            </a:r>
          </a:p>
          <a:p>
            <a:pPr marL="171450" indent="-171450">
              <a:buFont typeface="Arial" panose="020B0604020202020204" pitchFamily="34" charset="0"/>
              <a:buChar char="•"/>
              <a:defRPr sz="3100" b="1">
                <a:solidFill>
                  <a:schemeClr val="accent2"/>
                </a:solidFill>
              </a:defRPr>
            </a:pPr>
            <a:r>
              <a:rPr lang="en-US" sz="1600" b="1" u="none" strike="noStrike" dirty="0">
                <a:solidFill>
                  <a:srgbClr val="E97132"/>
                </a:solidFill>
                <a:effectLst/>
                <a:latin typeface="Avenir Heavy" panose="02000503020000020003" pitchFamily="2" charset="0"/>
              </a:rPr>
              <a:t>Low Full Moon Fork </a:t>
            </a:r>
            <a:endParaRPr lang="en-US" sz="1600" b="1" dirty="0">
              <a:solidFill>
                <a:srgbClr val="E97132"/>
              </a:solidFill>
              <a:latin typeface="Avenir Heavy" panose="02000503020000020003" pitchFamily="2" charset="0"/>
            </a:endParaRPr>
          </a:p>
          <a:p>
            <a:pPr marL="171450" indent="-171450">
              <a:buFont typeface="Arial" panose="020B0604020202020204" pitchFamily="34" charset="0"/>
              <a:buChar char="•"/>
              <a:defRPr sz="3100" b="1">
                <a:solidFill>
                  <a:schemeClr val="accent2"/>
                </a:solidFill>
              </a:defRPr>
            </a:pPr>
            <a:r>
              <a:rPr lang="en-US" sz="1600" b="1" u="none" strike="noStrike" dirty="0">
                <a:solidFill>
                  <a:srgbClr val="E97132"/>
                </a:solidFill>
                <a:effectLst/>
                <a:latin typeface="Avenir Heavy" panose="02000503020000020003" pitchFamily="2" charset="0"/>
              </a:rPr>
              <a:t>A storage bag. </a:t>
            </a:r>
          </a:p>
          <a:p>
            <a:pPr>
              <a:defRPr sz="3100" b="1">
                <a:solidFill>
                  <a:schemeClr val="accent2"/>
                </a:solidFill>
              </a:defRPr>
            </a:pPr>
            <a:r>
              <a:rPr lang="en-US" sz="2000" b="1" dirty="0">
                <a:solidFill>
                  <a:srgbClr val="E97132"/>
                </a:solidFill>
                <a:latin typeface="Avenir Heavy" panose="02000503020000020003" pitchFamily="2" charset="0"/>
              </a:rPr>
              <a:t>Recommended for Acutonics® Level II</a:t>
            </a:r>
          </a:p>
        </p:txBody>
      </p:sp>
      <p:pic>
        <p:nvPicPr>
          <p:cNvPr id="18434" name="Picture 2" descr="Earth Zodiac Moon Low Set">
            <a:extLst>
              <a:ext uri="{FF2B5EF4-FFF2-40B4-BE49-F238E27FC236}">
                <a16:creationId xmlns:a16="http://schemas.microsoft.com/office/drawing/2014/main" id="{0C9CD9EC-1693-A739-FF16-AFF5F030F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756641"/>
            <a:ext cx="5524500" cy="4203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0449704"/>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Rounded Rectangle"/>
          <p:cNvSpPr/>
          <p:nvPr/>
        </p:nvSpPr>
        <p:spPr>
          <a:xfrm>
            <a:off x="0" y="0"/>
            <a:ext cx="12192000" cy="1009650"/>
          </a:xfrm>
          <a:prstGeom prst="roundRect">
            <a:avLst>
              <a:gd name="adj" fmla="val 0"/>
            </a:avLst>
          </a:prstGeom>
          <a:solidFill>
            <a:srgbClr val="88CBD2">
              <a:alpha val="29838"/>
            </a:srgbClr>
          </a:solidFill>
          <a:ln w="12700">
            <a:miter lim="400000"/>
          </a:ln>
        </p:spPr>
        <p:txBody>
          <a:bodyPr lIns="25400" tIns="25400" rIns="25400" bIns="25400" anchor="ctr"/>
          <a:lstStyle/>
          <a:p>
            <a:pPr defTabSz="228600">
              <a:defRPr sz="3200">
                <a:solidFill>
                  <a:srgbClr val="FFFFFF"/>
                </a:solidFill>
                <a:latin typeface="Graphik Medium"/>
                <a:ea typeface="Graphik Medium"/>
                <a:cs typeface="Graphik Medium"/>
                <a:sym typeface="Graphik Medium"/>
              </a:defRPr>
            </a:pPr>
            <a:endParaRPr lang="en-US" sz="1600" dirty="0"/>
          </a:p>
        </p:txBody>
      </p:sp>
      <p:sp>
        <p:nvSpPr>
          <p:cNvPr id="155" name="Functional Medicine"/>
          <p:cNvSpPr txBox="1"/>
          <p:nvPr/>
        </p:nvSpPr>
        <p:spPr>
          <a:xfrm>
            <a:off x="285750" y="435727"/>
            <a:ext cx="12192000" cy="5716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a:lnSpc>
                <a:spcPct val="80000"/>
              </a:lnSpc>
              <a:defRPr sz="11000" b="1" spc="-330">
                <a:gradFill flip="none" rotWithShape="1">
                  <a:gsLst>
                    <a:gs pos="0">
                      <a:srgbClr val="3DB17F"/>
                    </a:gs>
                    <a:gs pos="100000">
                      <a:srgbClr val="93ECE2"/>
                    </a:gs>
                  </a:gsLst>
                  <a:lin ang="3960000" scaled="0"/>
                </a:gradFill>
                <a:latin typeface="Helvetica"/>
                <a:ea typeface="Helvetica"/>
                <a:cs typeface="Helvetica"/>
                <a:sym typeface="Helvetica"/>
              </a:defRPr>
            </a:lvl1pPr>
          </a:lstStyle>
          <a:p>
            <a:pPr algn="l"/>
            <a:r>
              <a:rPr lang="en-US" sz="4000" b="0" dirty="0">
                <a:solidFill>
                  <a:srgbClr val="207479"/>
                </a:solidFill>
                <a:latin typeface="Avenir Light" panose="020B0402020203020204" pitchFamily="34" charset="77"/>
              </a:rPr>
              <a:t>Tibetan Bowls  (Level II)</a:t>
            </a:r>
            <a:endParaRPr sz="4000" b="0" dirty="0">
              <a:solidFill>
                <a:srgbClr val="207479"/>
              </a:solidFill>
              <a:latin typeface="Avenir Light" panose="020B0402020203020204" pitchFamily="34" charset="77"/>
            </a:endParaRPr>
          </a:p>
        </p:txBody>
      </p:sp>
      <p:sp>
        <p:nvSpPr>
          <p:cNvPr id="3" name="TextBox 2">
            <a:extLst>
              <a:ext uri="{FF2B5EF4-FFF2-40B4-BE49-F238E27FC236}">
                <a16:creationId xmlns:a16="http://schemas.microsoft.com/office/drawing/2014/main" id="{83C738B6-F7F2-92CC-878D-17C75EC40FBD}"/>
              </a:ext>
            </a:extLst>
          </p:cNvPr>
          <p:cNvSpPr txBox="1"/>
          <p:nvPr/>
        </p:nvSpPr>
        <p:spPr>
          <a:xfrm>
            <a:off x="285750" y="1088749"/>
            <a:ext cx="5783401" cy="25545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en-US" sz="2000" dirty="0">
                <a:latin typeface="Calibri" panose="020F0502020204030204" pitchFamily="34" charset="0"/>
                <a:ea typeface="PMingLiU" panose="02020500000000000000" pitchFamily="18" charset="-120"/>
                <a:cs typeface="Times New Roman" panose="02020603050405020304" pitchFamily="18" charset="0"/>
              </a:rPr>
              <a:t>Cost: varies depending upon the size and quality of the bowl</a:t>
            </a:r>
          </a:p>
          <a:p>
            <a:endParaRPr lang="en-US" altLang="en-US" sz="2000" dirty="0">
              <a:latin typeface="Calibri" panose="020F0502020204030204" pitchFamily="34" charset="0"/>
              <a:ea typeface="PMingLiU" panose="02020500000000000000" pitchFamily="18" charset="-120"/>
              <a:cs typeface="Times New Roman" panose="02020603050405020304" pitchFamily="18" charset="0"/>
            </a:endParaRPr>
          </a:p>
          <a:p>
            <a:r>
              <a:rPr lang="en-US" altLang="en-US" sz="2000" dirty="0">
                <a:latin typeface="Calibri" panose="020F0502020204030204" pitchFamily="34" charset="0"/>
                <a:ea typeface="PMingLiU" panose="02020500000000000000" pitchFamily="18" charset="-120"/>
                <a:cs typeface="Times New Roman" panose="02020603050405020304" pitchFamily="18" charset="0"/>
              </a:rPr>
              <a:t>We recommend that you individually listen to the bowls to hear them.  Each is unique.</a:t>
            </a:r>
          </a:p>
          <a:p>
            <a:endParaRPr lang="en-US" sz="2000" b="0" i="0" u="none" strike="noStrike" dirty="0">
              <a:solidFill>
                <a:srgbClr val="333333"/>
              </a:solidFill>
              <a:effectLst/>
              <a:latin typeface="Calibri" panose="020F0502020204030204" pitchFamily="34" charset="0"/>
              <a:ea typeface="PMingLiU" panose="02020500000000000000" pitchFamily="18" charset="-120"/>
              <a:cs typeface="Times New Roman" panose="02020603050405020304" pitchFamily="18" charset="0"/>
            </a:endParaRPr>
          </a:p>
          <a:p>
            <a:r>
              <a:rPr lang="en-US" sz="2000" b="0" i="0" u="none" strike="noStrike" dirty="0">
                <a:solidFill>
                  <a:srgbClr val="333333"/>
                </a:solidFill>
                <a:effectLst/>
                <a:latin typeface="Josefin Sans" pitchFamily="2" charset="77"/>
              </a:rPr>
              <a:t>Tibet Collection hand-beaten and hand-cast </a:t>
            </a:r>
          </a:p>
          <a:p>
            <a:r>
              <a:rPr lang="en-US" sz="2000" b="0" i="0" u="none" strike="noStrike" dirty="0">
                <a:solidFill>
                  <a:srgbClr val="333333"/>
                </a:solidFill>
                <a:effectLst/>
                <a:latin typeface="Josefin Sans" pitchFamily="2" charset="77"/>
              </a:rPr>
              <a:t>Singing Bowls are exceptionally resonant.</a:t>
            </a:r>
            <a:endParaRPr kumimoji="0" lang="en-US" altLang="en-US" sz="2000" b="1" i="0" u="none" strike="noStrike" cap="none" normalizeH="0" baseline="0" dirty="0">
              <a:ln>
                <a:noFill/>
              </a:ln>
              <a:solidFill>
                <a:schemeClr val="tx1"/>
              </a:solidFill>
              <a:effectLst/>
              <a:latin typeface="Calibri" panose="020F0502020204030204" pitchFamily="34" charset="0"/>
              <a:ea typeface="PMingLiU" panose="02020500000000000000" pitchFamily="18" charset="-120"/>
              <a:cs typeface="Times New Roman" panose="02020603050405020304" pitchFamily="18" charset="0"/>
            </a:endParaRPr>
          </a:p>
        </p:txBody>
      </p:sp>
      <p:cxnSp>
        <p:nvCxnSpPr>
          <p:cNvPr id="6" name="Straight Connector 5">
            <a:extLst>
              <a:ext uri="{FF2B5EF4-FFF2-40B4-BE49-F238E27FC236}">
                <a16:creationId xmlns:a16="http://schemas.microsoft.com/office/drawing/2014/main" id="{643E774B-9382-6DB9-3C9E-3632CB7ED5D0}"/>
              </a:ext>
            </a:extLst>
          </p:cNvPr>
          <p:cNvCxnSpPr/>
          <p:nvPr/>
        </p:nvCxnSpPr>
        <p:spPr>
          <a:xfrm>
            <a:off x="5962650" y="1648691"/>
            <a:ext cx="0" cy="4419600"/>
          </a:xfrm>
          <a:prstGeom prst="line">
            <a:avLst/>
          </a:prstGeom>
          <a:noFill/>
          <a:ln w="25400" cap="flat">
            <a:solidFill>
              <a:schemeClr val="accent2">
                <a:lumMod val="40000"/>
                <a:lumOff val="60000"/>
              </a:schemeClr>
            </a:solidFill>
            <a:prstDash val="solid"/>
            <a:miter lim="400000"/>
          </a:ln>
          <a:effectLst/>
          <a:sp3d/>
        </p:spPr>
        <p:style>
          <a:lnRef idx="0">
            <a:scrgbClr r="0" g="0" b="0"/>
          </a:lnRef>
          <a:fillRef idx="0">
            <a:scrgbClr r="0" g="0" b="0"/>
          </a:fillRef>
          <a:effectRef idx="0">
            <a:scrgbClr r="0" g="0" b="0"/>
          </a:effectRef>
          <a:fontRef idx="none"/>
        </p:style>
      </p:cxnSp>
      <p:pic>
        <p:nvPicPr>
          <p:cNvPr id="7" name="MBCWC_Logo_FINAL-CMYK.png" descr="MBCWC_Logo_FINAL-CMYK.png">
            <a:extLst>
              <a:ext uri="{FF2B5EF4-FFF2-40B4-BE49-F238E27FC236}">
                <a16:creationId xmlns:a16="http://schemas.microsoft.com/office/drawing/2014/main" id="{DFF450DF-871F-F39B-889F-319D9B030500}"/>
              </a:ext>
            </a:extLst>
          </p:cNvPr>
          <p:cNvPicPr>
            <a:picLocks noChangeAspect="1"/>
          </p:cNvPicPr>
          <p:nvPr/>
        </p:nvPicPr>
        <p:blipFill>
          <a:blip r:embed="rId2"/>
          <a:stretch>
            <a:fillRect/>
          </a:stretch>
        </p:blipFill>
        <p:spPr>
          <a:xfrm>
            <a:off x="10390909" y="6276939"/>
            <a:ext cx="1564450" cy="481069"/>
          </a:xfrm>
          <a:prstGeom prst="rect">
            <a:avLst/>
          </a:prstGeom>
          <a:ln w="12700">
            <a:miter lim="400000"/>
          </a:ln>
        </p:spPr>
      </p:pic>
      <p:sp>
        <p:nvSpPr>
          <p:cNvPr id="5" name="Patient-centered Approach…">
            <a:extLst>
              <a:ext uri="{FF2B5EF4-FFF2-40B4-BE49-F238E27FC236}">
                <a16:creationId xmlns:a16="http://schemas.microsoft.com/office/drawing/2014/main" id="{367F2779-08ED-5009-64BB-5B447344A5E6}"/>
              </a:ext>
            </a:extLst>
          </p:cNvPr>
          <p:cNvSpPr txBox="1"/>
          <p:nvPr/>
        </p:nvSpPr>
        <p:spPr>
          <a:xfrm>
            <a:off x="337705" y="3696188"/>
            <a:ext cx="5572991" cy="28212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a:defRPr sz="3100" b="1">
                <a:solidFill>
                  <a:schemeClr val="accent2"/>
                </a:solidFill>
              </a:defRPr>
            </a:pPr>
            <a:r>
              <a:rPr lang="en-US" sz="2000" b="1" dirty="0">
                <a:solidFill>
                  <a:srgbClr val="E97132"/>
                </a:solidFill>
                <a:latin typeface="Avenir Heavy" panose="02000503020000020003" pitchFamily="2" charset="0"/>
              </a:rPr>
              <a:t>All of our bowls are fair-trade and manufactured by itinerant monks in Nepal and India who create the bowls with embedded prayers.</a:t>
            </a:r>
          </a:p>
          <a:p>
            <a:pPr>
              <a:defRPr sz="3100" b="1">
                <a:solidFill>
                  <a:schemeClr val="accent2"/>
                </a:solidFill>
              </a:defRPr>
            </a:pPr>
            <a:endParaRPr lang="en-US" sz="2000" b="1" dirty="0">
              <a:solidFill>
                <a:srgbClr val="E97132"/>
              </a:solidFill>
              <a:latin typeface="Avenir Heavy" panose="02000503020000020003" pitchFamily="2" charset="0"/>
            </a:endParaRPr>
          </a:p>
          <a:p>
            <a:pPr>
              <a:defRPr sz="3100" b="1">
                <a:solidFill>
                  <a:schemeClr val="accent2"/>
                </a:solidFill>
              </a:defRPr>
            </a:pPr>
            <a:r>
              <a:rPr lang="en-US" sz="2000" b="1" dirty="0">
                <a:solidFill>
                  <a:srgbClr val="E97132"/>
                </a:solidFill>
                <a:latin typeface="Avenir Heavy" panose="02000503020000020003" pitchFamily="2" charset="0"/>
              </a:rPr>
              <a:t>7 metals, each of which represents a planet, are smelted into the bowls.</a:t>
            </a:r>
          </a:p>
          <a:p>
            <a:pPr>
              <a:defRPr sz="3100" b="1">
                <a:solidFill>
                  <a:schemeClr val="accent2"/>
                </a:solidFill>
              </a:defRPr>
            </a:pPr>
            <a:endParaRPr lang="en-US" sz="2000" b="1" dirty="0">
              <a:solidFill>
                <a:srgbClr val="E97132"/>
              </a:solidFill>
              <a:latin typeface="Avenir Heavy" panose="02000503020000020003" pitchFamily="2" charset="0"/>
            </a:endParaRPr>
          </a:p>
          <a:p>
            <a:pPr>
              <a:defRPr sz="3100" b="1">
                <a:solidFill>
                  <a:schemeClr val="accent2"/>
                </a:solidFill>
              </a:defRPr>
            </a:pPr>
            <a:r>
              <a:rPr lang="en-US" sz="2000" b="1" dirty="0">
                <a:solidFill>
                  <a:srgbClr val="E97132"/>
                </a:solidFill>
                <a:latin typeface="Avenir Heavy" panose="02000503020000020003" pitchFamily="2" charset="0"/>
              </a:rPr>
              <a:t>Recommended for Acutonics® Level II</a:t>
            </a:r>
          </a:p>
        </p:txBody>
      </p:sp>
      <p:pic>
        <p:nvPicPr>
          <p:cNvPr id="25602" name="Picture 2" descr="Tibetan Bowl - 5”-6” - OUT OF STOCK">
            <a:extLst>
              <a:ext uri="{FF2B5EF4-FFF2-40B4-BE49-F238E27FC236}">
                <a16:creationId xmlns:a16="http://schemas.microsoft.com/office/drawing/2014/main" id="{6ED20F2B-5E5D-E034-B36D-E9FBD43BE7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1501" y="2328141"/>
            <a:ext cx="3810000" cy="306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5387663"/>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Rounded Rectangle"/>
          <p:cNvSpPr/>
          <p:nvPr/>
        </p:nvSpPr>
        <p:spPr>
          <a:xfrm>
            <a:off x="0" y="0"/>
            <a:ext cx="12192000" cy="1009650"/>
          </a:xfrm>
          <a:prstGeom prst="roundRect">
            <a:avLst>
              <a:gd name="adj" fmla="val 0"/>
            </a:avLst>
          </a:prstGeom>
          <a:solidFill>
            <a:srgbClr val="88CBD2">
              <a:alpha val="29838"/>
            </a:srgbClr>
          </a:solidFill>
          <a:ln w="12700">
            <a:miter lim="400000"/>
          </a:ln>
        </p:spPr>
        <p:txBody>
          <a:bodyPr lIns="25400" tIns="25400" rIns="25400" bIns="25400" anchor="ctr"/>
          <a:lstStyle/>
          <a:p>
            <a:pPr defTabSz="228600">
              <a:defRPr sz="3200">
                <a:solidFill>
                  <a:srgbClr val="FFFFFF"/>
                </a:solidFill>
                <a:latin typeface="Graphik Medium"/>
                <a:ea typeface="Graphik Medium"/>
                <a:cs typeface="Graphik Medium"/>
                <a:sym typeface="Graphik Medium"/>
              </a:defRPr>
            </a:pPr>
            <a:endParaRPr lang="en-US" sz="1600" dirty="0"/>
          </a:p>
        </p:txBody>
      </p:sp>
      <p:sp>
        <p:nvSpPr>
          <p:cNvPr id="155" name="Functional Medicine"/>
          <p:cNvSpPr txBox="1"/>
          <p:nvPr/>
        </p:nvSpPr>
        <p:spPr>
          <a:xfrm>
            <a:off x="285750" y="435727"/>
            <a:ext cx="12192000" cy="5716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lvl1pPr>
              <a:lnSpc>
                <a:spcPct val="80000"/>
              </a:lnSpc>
              <a:defRPr sz="11000" b="1" spc="-330">
                <a:gradFill flip="none" rotWithShape="1">
                  <a:gsLst>
                    <a:gs pos="0">
                      <a:srgbClr val="3DB17F"/>
                    </a:gs>
                    <a:gs pos="100000">
                      <a:srgbClr val="93ECE2"/>
                    </a:gs>
                  </a:gsLst>
                  <a:lin ang="3960000" scaled="0"/>
                </a:gradFill>
                <a:latin typeface="Helvetica"/>
                <a:ea typeface="Helvetica"/>
                <a:cs typeface="Helvetica"/>
                <a:sym typeface="Helvetica"/>
              </a:defRPr>
            </a:lvl1pPr>
          </a:lstStyle>
          <a:p>
            <a:pPr algn="l"/>
            <a:r>
              <a:rPr lang="en-US" sz="4000" b="0" dirty="0">
                <a:solidFill>
                  <a:srgbClr val="207479"/>
                </a:solidFill>
                <a:latin typeface="Avenir Light" panose="020B0402020203020204" pitchFamily="34" charset="77"/>
              </a:rPr>
              <a:t>Mallets  (Level II)</a:t>
            </a:r>
            <a:endParaRPr sz="4000" b="0" dirty="0">
              <a:solidFill>
                <a:srgbClr val="207479"/>
              </a:solidFill>
              <a:latin typeface="Avenir Light" panose="020B0402020203020204" pitchFamily="34" charset="77"/>
            </a:endParaRPr>
          </a:p>
        </p:txBody>
      </p:sp>
      <p:sp>
        <p:nvSpPr>
          <p:cNvPr id="3" name="TextBox 2">
            <a:extLst>
              <a:ext uri="{FF2B5EF4-FFF2-40B4-BE49-F238E27FC236}">
                <a16:creationId xmlns:a16="http://schemas.microsoft.com/office/drawing/2014/main" id="{83C738B6-F7F2-92CC-878D-17C75EC40FBD}"/>
              </a:ext>
            </a:extLst>
          </p:cNvPr>
          <p:cNvSpPr txBox="1"/>
          <p:nvPr/>
        </p:nvSpPr>
        <p:spPr>
          <a:xfrm>
            <a:off x="179249" y="2259199"/>
            <a:ext cx="5783401"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en-US" sz="2000" dirty="0">
                <a:latin typeface="Calibri" panose="020F0502020204030204" pitchFamily="34" charset="0"/>
                <a:ea typeface="PMingLiU" panose="02020500000000000000" pitchFamily="18" charset="-120"/>
                <a:cs typeface="Times New Roman" panose="02020603050405020304" pitchFamily="18" charset="0"/>
              </a:rPr>
              <a:t>Cost: varies upon the mallet</a:t>
            </a:r>
          </a:p>
          <a:p>
            <a:endParaRPr lang="en-US" sz="2000" b="0" i="0" u="none" strike="noStrike" dirty="0">
              <a:solidFill>
                <a:srgbClr val="333333"/>
              </a:solidFill>
              <a:effectLst/>
              <a:latin typeface="Calibri" panose="020F0502020204030204" pitchFamily="34" charset="0"/>
              <a:ea typeface="PMingLiU" panose="02020500000000000000" pitchFamily="18" charset="-120"/>
              <a:cs typeface="Times New Roman" panose="02020603050405020304" pitchFamily="18" charset="0"/>
            </a:endParaRPr>
          </a:p>
        </p:txBody>
      </p:sp>
      <p:cxnSp>
        <p:nvCxnSpPr>
          <p:cNvPr id="6" name="Straight Connector 5">
            <a:extLst>
              <a:ext uri="{FF2B5EF4-FFF2-40B4-BE49-F238E27FC236}">
                <a16:creationId xmlns:a16="http://schemas.microsoft.com/office/drawing/2014/main" id="{643E774B-9382-6DB9-3C9E-3632CB7ED5D0}"/>
              </a:ext>
            </a:extLst>
          </p:cNvPr>
          <p:cNvCxnSpPr/>
          <p:nvPr/>
        </p:nvCxnSpPr>
        <p:spPr>
          <a:xfrm>
            <a:off x="5962650" y="1648691"/>
            <a:ext cx="0" cy="4419600"/>
          </a:xfrm>
          <a:prstGeom prst="line">
            <a:avLst/>
          </a:prstGeom>
          <a:noFill/>
          <a:ln w="25400" cap="flat">
            <a:solidFill>
              <a:schemeClr val="accent2">
                <a:lumMod val="40000"/>
                <a:lumOff val="60000"/>
              </a:schemeClr>
            </a:solidFill>
            <a:prstDash val="solid"/>
            <a:miter lim="400000"/>
          </a:ln>
          <a:effectLst/>
          <a:sp3d/>
        </p:spPr>
        <p:style>
          <a:lnRef idx="0">
            <a:scrgbClr r="0" g="0" b="0"/>
          </a:lnRef>
          <a:fillRef idx="0">
            <a:scrgbClr r="0" g="0" b="0"/>
          </a:fillRef>
          <a:effectRef idx="0">
            <a:scrgbClr r="0" g="0" b="0"/>
          </a:effectRef>
          <a:fontRef idx="none"/>
        </p:style>
      </p:cxnSp>
      <p:pic>
        <p:nvPicPr>
          <p:cNvPr id="7" name="MBCWC_Logo_FINAL-CMYK.png" descr="MBCWC_Logo_FINAL-CMYK.png">
            <a:extLst>
              <a:ext uri="{FF2B5EF4-FFF2-40B4-BE49-F238E27FC236}">
                <a16:creationId xmlns:a16="http://schemas.microsoft.com/office/drawing/2014/main" id="{DFF450DF-871F-F39B-889F-319D9B030500}"/>
              </a:ext>
            </a:extLst>
          </p:cNvPr>
          <p:cNvPicPr>
            <a:picLocks noChangeAspect="1"/>
          </p:cNvPicPr>
          <p:nvPr/>
        </p:nvPicPr>
        <p:blipFill>
          <a:blip r:embed="rId2"/>
          <a:stretch>
            <a:fillRect/>
          </a:stretch>
        </p:blipFill>
        <p:spPr>
          <a:xfrm>
            <a:off x="10390909" y="6276939"/>
            <a:ext cx="1564450" cy="481069"/>
          </a:xfrm>
          <a:prstGeom prst="rect">
            <a:avLst/>
          </a:prstGeom>
          <a:ln w="12700">
            <a:miter lim="400000"/>
          </a:ln>
        </p:spPr>
      </p:pic>
      <p:sp>
        <p:nvSpPr>
          <p:cNvPr id="5" name="Patient-centered Approach…">
            <a:extLst>
              <a:ext uri="{FF2B5EF4-FFF2-40B4-BE49-F238E27FC236}">
                <a16:creationId xmlns:a16="http://schemas.microsoft.com/office/drawing/2014/main" id="{367F2779-08ED-5009-64BB-5B447344A5E6}"/>
              </a:ext>
            </a:extLst>
          </p:cNvPr>
          <p:cNvSpPr txBox="1"/>
          <p:nvPr/>
        </p:nvSpPr>
        <p:spPr>
          <a:xfrm>
            <a:off x="337923" y="3754878"/>
            <a:ext cx="5572991" cy="25135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p>
            <a:pPr>
              <a:defRPr sz="3100" b="1">
                <a:solidFill>
                  <a:schemeClr val="accent2"/>
                </a:solidFill>
              </a:defRPr>
            </a:pPr>
            <a:r>
              <a:rPr lang="en-US" sz="2000" b="1" dirty="0">
                <a:solidFill>
                  <a:srgbClr val="E97132"/>
                </a:solidFill>
                <a:latin typeface="Avenir Heavy" panose="02000503020000020003" pitchFamily="2" charset="0"/>
              </a:rPr>
              <a:t>Different mallets are used to activate various bowls and high frequency tuning forks.  </a:t>
            </a:r>
          </a:p>
          <a:p>
            <a:pPr>
              <a:defRPr sz="3100" b="1">
                <a:solidFill>
                  <a:schemeClr val="accent2"/>
                </a:solidFill>
              </a:defRPr>
            </a:pPr>
            <a:endParaRPr lang="en-US" sz="2000" b="1" dirty="0">
              <a:solidFill>
                <a:srgbClr val="E97132"/>
              </a:solidFill>
              <a:latin typeface="Avenir Heavy" panose="02000503020000020003" pitchFamily="2" charset="0"/>
            </a:endParaRPr>
          </a:p>
          <a:p>
            <a:pPr>
              <a:defRPr sz="3100" b="1">
                <a:solidFill>
                  <a:schemeClr val="accent2"/>
                </a:solidFill>
              </a:defRPr>
            </a:pPr>
            <a:r>
              <a:rPr lang="en-US" sz="2000" b="1" dirty="0">
                <a:solidFill>
                  <a:srgbClr val="E97132"/>
                </a:solidFill>
                <a:latin typeface="Avenir Heavy" panose="02000503020000020003" pitchFamily="2" charset="0"/>
              </a:rPr>
              <a:t>The size of the mallet, depends upon which bowl you are using and what sounds effects are desired.</a:t>
            </a:r>
          </a:p>
          <a:p>
            <a:pPr>
              <a:defRPr sz="3100" b="1">
                <a:solidFill>
                  <a:schemeClr val="accent2"/>
                </a:solidFill>
              </a:defRPr>
            </a:pPr>
            <a:endParaRPr lang="en-US" sz="2000" b="1" dirty="0">
              <a:solidFill>
                <a:srgbClr val="E97132"/>
              </a:solidFill>
              <a:latin typeface="Avenir Heavy" panose="02000503020000020003" pitchFamily="2" charset="0"/>
            </a:endParaRPr>
          </a:p>
          <a:p>
            <a:pPr>
              <a:defRPr sz="3100" b="1">
                <a:solidFill>
                  <a:schemeClr val="accent2"/>
                </a:solidFill>
              </a:defRPr>
            </a:pPr>
            <a:r>
              <a:rPr lang="en-US" sz="2000" b="1" dirty="0">
                <a:solidFill>
                  <a:srgbClr val="E97132"/>
                </a:solidFill>
                <a:latin typeface="Avenir Heavy" panose="02000503020000020003" pitchFamily="2" charset="0"/>
              </a:rPr>
              <a:t>Recommended for Acutonics® Level II</a:t>
            </a:r>
          </a:p>
        </p:txBody>
      </p:sp>
      <p:pic>
        <p:nvPicPr>
          <p:cNvPr id="27650" name="Picture 2" descr="Wine Mallet - B85B">
            <a:extLst>
              <a:ext uri="{FF2B5EF4-FFF2-40B4-BE49-F238E27FC236}">
                <a16:creationId xmlns:a16="http://schemas.microsoft.com/office/drawing/2014/main" id="{5EE18189-FF9C-023B-E285-3756E53E51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9351" y="3600988"/>
            <a:ext cx="3810000" cy="3035300"/>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Aqua Mallet - B15B">
            <a:extLst>
              <a:ext uri="{FF2B5EF4-FFF2-40B4-BE49-F238E27FC236}">
                <a16:creationId xmlns:a16="http://schemas.microsoft.com/office/drawing/2014/main" id="{0852CA04-FC9D-8A60-BEE6-18B7A502FF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00" y="1443085"/>
            <a:ext cx="3810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27654" name="Picture 6" descr="Large Singing Bowl Mallet Suede - DharmaShop">
            <a:extLst>
              <a:ext uri="{FF2B5EF4-FFF2-40B4-BE49-F238E27FC236}">
                <a16:creationId xmlns:a16="http://schemas.microsoft.com/office/drawing/2014/main" id="{15945951-0F7B-FBEB-FC09-3EE4721C9A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9345" y="1648153"/>
            <a:ext cx="2286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467564"/>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5651EF1D-D6A9-9352-0E72-1AF46D4C4E88}"/>
              </a:ext>
            </a:extLst>
          </p:cNvPr>
          <p:cNvSpPr/>
          <p:nvPr/>
        </p:nvSpPr>
        <p:spPr>
          <a:xfrm>
            <a:off x="387928" y="3698489"/>
            <a:ext cx="5153891" cy="306149"/>
          </a:xfrm>
          <a:prstGeom prst="roundRect">
            <a:avLst>
              <a:gd name="adj" fmla="val 5000"/>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228600" hangingPunct="0"/>
            <a:endParaRPr lang="en-US" sz="1600">
              <a:solidFill>
                <a:srgbClr val="FFFFFF"/>
              </a:solidFill>
              <a:latin typeface="Graphik Medium"/>
              <a:ea typeface="Graphik Medium"/>
              <a:cs typeface="Graphik Medium"/>
              <a:sym typeface="Graphik Medium"/>
            </a:endParaRPr>
          </a:p>
        </p:txBody>
      </p:sp>
      <p:sp>
        <p:nvSpPr>
          <p:cNvPr id="156" name="Rounded Rectangle"/>
          <p:cNvSpPr/>
          <p:nvPr/>
        </p:nvSpPr>
        <p:spPr>
          <a:xfrm>
            <a:off x="0" y="-1"/>
            <a:ext cx="12192000" cy="1528761"/>
          </a:xfrm>
          <a:prstGeom prst="roundRect">
            <a:avLst>
              <a:gd name="adj" fmla="val 0"/>
            </a:avLst>
          </a:prstGeom>
          <a:solidFill>
            <a:srgbClr val="88CBD2">
              <a:alpha val="29838"/>
            </a:srgbClr>
          </a:solidFill>
          <a:ln w="12700">
            <a:miter lim="400000"/>
          </a:ln>
        </p:spPr>
        <p:txBody>
          <a:bodyPr lIns="25400" tIns="25400" rIns="25400" bIns="25400" anchor="ctr"/>
          <a:lstStyle/>
          <a:p>
            <a:pPr defTabSz="228600">
              <a:defRPr sz="3200">
                <a:solidFill>
                  <a:srgbClr val="FFFFFF"/>
                </a:solidFill>
                <a:latin typeface="Graphik Medium"/>
                <a:ea typeface="Graphik Medium"/>
                <a:cs typeface="Graphik Medium"/>
                <a:sym typeface="Graphik Medium"/>
              </a:defRPr>
            </a:pPr>
            <a:endParaRPr lang="en-US" sz="1600" dirty="0"/>
          </a:p>
        </p:txBody>
      </p:sp>
      <p:sp>
        <p:nvSpPr>
          <p:cNvPr id="155" name="Functional Medicine"/>
          <p:cNvSpPr txBox="1"/>
          <p:nvPr/>
        </p:nvSpPr>
        <p:spPr>
          <a:xfrm>
            <a:off x="285750" y="189506"/>
            <a:ext cx="12192000" cy="10640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lvl1pPr>
              <a:lnSpc>
                <a:spcPct val="80000"/>
              </a:lnSpc>
              <a:defRPr sz="11000" b="1" spc="-330">
                <a:gradFill flip="none" rotWithShape="1">
                  <a:gsLst>
                    <a:gs pos="0">
                      <a:srgbClr val="3DB17F"/>
                    </a:gs>
                    <a:gs pos="100000">
                      <a:srgbClr val="93ECE2"/>
                    </a:gs>
                  </a:gsLst>
                  <a:lin ang="3960000" scaled="0"/>
                </a:gradFill>
                <a:latin typeface="Helvetica"/>
                <a:ea typeface="Helvetica"/>
                <a:cs typeface="Helvetica"/>
                <a:sym typeface="Helvetica"/>
              </a:defRPr>
            </a:lvl1pPr>
          </a:lstStyle>
          <a:p>
            <a:pPr algn="l"/>
            <a:r>
              <a:rPr lang="en-US" sz="4000" b="0" dirty="0">
                <a:solidFill>
                  <a:srgbClr val="207479"/>
                </a:solidFill>
                <a:latin typeface="Avenir Light" panose="020B0402020203020204" pitchFamily="34" charset="77"/>
              </a:rPr>
              <a:t>The Mars and Venus Tuning Fork Set</a:t>
            </a:r>
          </a:p>
          <a:p>
            <a:pPr algn="l"/>
            <a:r>
              <a:rPr lang="en-US" sz="4000" b="0" dirty="0">
                <a:solidFill>
                  <a:srgbClr val="207479"/>
                </a:solidFill>
                <a:latin typeface="Avenir Light" panose="020B0402020203020204" pitchFamily="34" charset="77"/>
              </a:rPr>
              <a:t>Optional for Level I and II,   Recommended for Level III  </a:t>
            </a:r>
          </a:p>
        </p:txBody>
      </p:sp>
      <p:sp>
        <p:nvSpPr>
          <p:cNvPr id="3" name="TextBox 2">
            <a:extLst>
              <a:ext uri="{FF2B5EF4-FFF2-40B4-BE49-F238E27FC236}">
                <a16:creationId xmlns:a16="http://schemas.microsoft.com/office/drawing/2014/main" id="{83C738B6-F7F2-92CC-878D-17C75EC40FBD}"/>
              </a:ext>
            </a:extLst>
          </p:cNvPr>
          <p:cNvSpPr txBox="1"/>
          <p:nvPr/>
        </p:nvSpPr>
        <p:spPr>
          <a:xfrm>
            <a:off x="387928" y="1667343"/>
            <a:ext cx="5255629" cy="1631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000" dirty="0">
                <a:effectLst/>
                <a:latin typeface="Calibri" panose="020F0502020204030204" pitchFamily="34" charset="0"/>
                <a:ea typeface="PMingLiU" panose="02020500000000000000" pitchFamily="18" charset="-120"/>
                <a:cs typeface="Times New Roman" panose="02020603050405020304" pitchFamily="18" charset="0"/>
              </a:rPr>
              <a:t>Cost $185</a:t>
            </a:r>
            <a:r>
              <a:rPr lang="en-US" sz="2000" dirty="0">
                <a:effectLst/>
                <a:latin typeface="Calibri" panose="020F0502020204030204" pitchFamily="34" charset="0"/>
                <a:ea typeface="PMingLiU" panose="02020500000000000000" pitchFamily="18" charset="-120"/>
              </a:rPr>
              <a:t>+</a:t>
            </a:r>
            <a:r>
              <a:rPr lang="en-US" sz="2000" dirty="0">
                <a:effectLst/>
                <a:latin typeface="Calibri" panose="020F0502020204030204" pitchFamily="34" charset="0"/>
                <a:ea typeface="PMingLiU" panose="02020500000000000000" pitchFamily="18" charset="-120"/>
                <a:cs typeface="Times New Roman" panose="02020603050405020304" pitchFamily="18" charset="0"/>
              </a:rPr>
              <a:t> Taxes </a:t>
            </a:r>
            <a:r>
              <a:rPr kumimoji="0" lang="en-US" altLang="en-US" sz="2000" b="0" i="0" u="none" strike="noStrike" cap="none" normalizeH="0" baseline="0" dirty="0">
                <a:ln>
                  <a:noFill/>
                </a:ln>
                <a:solidFill>
                  <a:schemeClr val="tx1"/>
                </a:solidFill>
                <a:effectLst/>
                <a:latin typeface="Calibri" panose="020F0502020204030204" pitchFamily="34" charset="0"/>
                <a:ea typeface="PMingLiU" panose="02020500000000000000" pitchFamily="18" charset="-120"/>
                <a:cs typeface="Times New Roman" panose="02020603050405020304" pitchFamily="18" charset="0"/>
              </a:rPr>
              <a:t>(FL 6% + county 1%) </a:t>
            </a:r>
            <a:r>
              <a:rPr lang="en-US" sz="1800" dirty="0">
                <a:effectLst/>
                <a:latin typeface="Calibri" panose="020F0502020204030204" pitchFamily="34" charset="0"/>
                <a:ea typeface="PMingLiU" panose="02020500000000000000" pitchFamily="18" charset="-120"/>
                <a:cs typeface="Times New Roman" panose="02020603050405020304" pitchFamily="18" charset="0"/>
              </a:rPr>
              <a:t>$12.95 </a:t>
            </a:r>
            <a:endParaRPr lang="en-US" sz="2000" dirty="0">
              <a:effectLst/>
              <a:latin typeface="Calibri" panose="020F0502020204030204" pitchFamily="34" charset="0"/>
              <a:ea typeface="PMingLiU" panose="02020500000000000000" pitchFamily="18" charset="-120"/>
              <a:cs typeface="Times New Roman" panose="02020603050405020304" pitchFamily="18" charset="0"/>
            </a:endParaRPr>
          </a:p>
          <a:p>
            <a:r>
              <a:rPr lang="en-US" sz="2000" b="1" dirty="0">
                <a:effectLst/>
                <a:latin typeface="Calibri" panose="020F0502020204030204" pitchFamily="34" charset="0"/>
                <a:ea typeface="PMingLiU" panose="02020500000000000000" pitchFamily="18" charset="-120"/>
                <a:cs typeface="Times New Roman" panose="02020603050405020304" pitchFamily="18" charset="0"/>
              </a:rPr>
              <a:t>Total $197.95</a:t>
            </a:r>
          </a:p>
          <a:p>
            <a:endParaRPr lang="en-US" sz="2000" b="1" dirty="0">
              <a:solidFill>
                <a:schemeClr val="tx1">
                  <a:lumMod val="65000"/>
                  <a:lumOff val="35000"/>
                </a:schemeClr>
              </a:solidFill>
              <a:latin typeface="Calibri" panose="020F0502020204030204" pitchFamily="34" charset="0"/>
              <a:ea typeface="PMingLiU" panose="02020500000000000000" pitchFamily="18" charset="-120"/>
              <a:cs typeface="Times New Roman" panose="02020603050405020304" pitchFamily="18" charset="0"/>
            </a:endParaRPr>
          </a:p>
          <a:p>
            <a:r>
              <a:rPr lang="en-US" sz="2000" b="1" dirty="0">
                <a:solidFill>
                  <a:schemeClr val="tx1">
                    <a:lumMod val="65000"/>
                    <a:lumOff val="35000"/>
                  </a:schemeClr>
                </a:solidFill>
                <a:latin typeface="Calibri" panose="020F0502020204030204" pitchFamily="34" charset="0"/>
                <a:ea typeface="PMingLiU" panose="02020500000000000000" pitchFamily="18" charset="-120"/>
                <a:cs typeface="Times New Roman" panose="02020603050405020304" pitchFamily="18" charset="0"/>
              </a:rPr>
              <a:t>The two great lovers in Greco-Roman myths</a:t>
            </a:r>
          </a:p>
          <a:p>
            <a:r>
              <a:rPr lang="en-US" sz="2000" b="1" dirty="0">
                <a:solidFill>
                  <a:schemeClr val="tx1">
                    <a:lumMod val="65000"/>
                    <a:lumOff val="35000"/>
                  </a:schemeClr>
                </a:solidFill>
                <a:latin typeface="Calibri" panose="020F0502020204030204" pitchFamily="34" charset="0"/>
                <a:ea typeface="PMingLiU" panose="02020500000000000000" pitchFamily="18" charset="-120"/>
                <a:cs typeface="Times New Roman" panose="02020603050405020304" pitchFamily="18" charset="0"/>
              </a:rPr>
              <a:t>Good for balancing of opposing forces</a:t>
            </a:r>
            <a:endParaRPr lang="en-US" sz="2000" b="1" dirty="0">
              <a:solidFill>
                <a:schemeClr val="tx1">
                  <a:lumMod val="65000"/>
                  <a:lumOff val="35000"/>
                </a:schemeClr>
              </a:solidFill>
              <a:latin typeface="Avenir Medium" panose="02000503020000020003" pitchFamily="2" charset="0"/>
            </a:endParaRPr>
          </a:p>
        </p:txBody>
      </p:sp>
      <p:cxnSp>
        <p:nvCxnSpPr>
          <p:cNvPr id="6" name="Straight Connector 5">
            <a:extLst>
              <a:ext uri="{FF2B5EF4-FFF2-40B4-BE49-F238E27FC236}">
                <a16:creationId xmlns:a16="http://schemas.microsoft.com/office/drawing/2014/main" id="{643E774B-9382-6DB9-3C9E-3632CB7ED5D0}"/>
              </a:ext>
            </a:extLst>
          </p:cNvPr>
          <p:cNvCxnSpPr/>
          <p:nvPr/>
        </p:nvCxnSpPr>
        <p:spPr>
          <a:xfrm>
            <a:off x="5962650" y="1648691"/>
            <a:ext cx="0" cy="4419600"/>
          </a:xfrm>
          <a:prstGeom prst="line">
            <a:avLst/>
          </a:prstGeom>
          <a:noFill/>
          <a:ln w="25400" cap="flat">
            <a:solidFill>
              <a:schemeClr val="accent2">
                <a:lumMod val="40000"/>
                <a:lumOff val="60000"/>
              </a:schemeClr>
            </a:solidFill>
            <a:prstDash val="solid"/>
            <a:miter lim="400000"/>
          </a:ln>
          <a:effectLst/>
          <a:sp3d/>
        </p:spPr>
        <p:style>
          <a:lnRef idx="0">
            <a:scrgbClr r="0" g="0" b="0"/>
          </a:lnRef>
          <a:fillRef idx="0">
            <a:scrgbClr r="0" g="0" b="0"/>
          </a:fillRef>
          <a:effectRef idx="0">
            <a:scrgbClr r="0" g="0" b="0"/>
          </a:effectRef>
          <a:fontRef idx="none"/>
        </p:style>
      </p:cxnSp>
      <p:pic>
        <p:nvPicPr>
          <p:cNvPr id="7" name="MBCWC_Logo_FINAL-CMYK.png" descr="MBCWC_Logo_FINAL-CMYK.png">
            <a:extLst>
              <a:ext uri="{FF2B5EF4-FFF2-40B4-BE49-F238E27FC236}">
                <a16:creationId xmlns:a16="http://schemas.microsoft.com/office/drawing/2014/main" id="{DFF450DF-871F-F39B-889F-319D9B030500}"/>
              </a:ext>
            </a:extLst>
          </p:cNvPr>
          <p:cNvPicPr>
            <a:picLocks noChangeAspect="1"/>
          </p:cNvPicPr>
          <p:nvPr/>
        </p:nvPicPr>
        <p:blipFill>
          <a:blip r:embed="rId2"/>
          <a:stretch>
            <a:fillRect/>
          </a:stretch>
        </p:blipFill>
        <p:spPr>
          <a:xfrm>
            <a:off x="10390909" y="6276939"/>
            <a:ext cx="1564450" cy="481069"/>
          </a:xfrm>
          <a:prstGeom prst="rect">
            <a:avLst/>
          </a:prstGeom>
          <a:ln w="12700">
            <a:miter lim="400000"/>
          </a:ln>
        </p:spPr>
      </p:pic>
      <p:sp>
        <p:nvSpPr>
          <p:cNvPr id="5" name="Patient-centered Approach…">
            <a:extLst>
              <a:ext uri="{FF2B5EF4-FFF2-40B4-BE49-F238E27FC236}">
                <a16:creationId xmlns:a16="http://schemas.microsoft.com/office/drawing/2014/main" id="{367F2779-08ED-5009-64BB-5B447344A5E6}"/>
              </a:ext>
            </a:extLst>
          </p:cNvPr>
          <p:cNvSpPr txBox="1"/>
          <p:nvPr/>
        </p:nvSpPr>
        <p:spPr>
          <a:xfrm>
            <a:off x="389659" y="3698489"/>
            <a:ext cx="5572991" cy="28212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p>
            <a:pPr algn="l">
              <a:defRPr sz="3100" b="1">
                <a:solidFill>
                  <a:schemeClr val="accent2"/>
                </a:solidFill>
              </a:defRPr>
            </a:pPr>
            <a:r>
              <a:rPr lang="en-US" sz="2000" b="1" dirty="0">
                <a:solidFill>
                  <a:schemeClr val="accent2"/>
                </a:solidFill>
                <a:latin typeface="Avenir Black" panose="02000503020000020003" pitchFamily="2" charset="0"/>
              </a:rPr>
              <a:t>Includes:</a:t>
            </a:r>
          </a:p>
          <a:p>
            <a:pPr marL="342900" indent="-342900" algn="l">
              <a:buFont typeface="Arial" panose="020B0604020202020204" pitchFamily="34" charset="0"/>
              <a:buChar char="•"/>
              <a:defRPr sz="3100" b="1">
                <a:solidFill>
                  <a:schemeClr val="accent2"/>
                </a:solidFill>
              </a:defRPr>
            </a:pPr>
            <a:r>
              <a:rPr lang="en-US" sz="2000" b="1" dirty="0">
                <a:solidFill>
                  <a:schemeClr val="accent2"/>
                </a:solidFill>
                <a:latin typeface="Avenir Black" panose="02000503020000020003" pitchFamily="2" charset="0"/>
              </a:rPr>
              <a:t>Mars Middle Fork</a:t>
            </a:r>
          </a:p>
          <a:p>
            <a:pPr marL="342900" indent="-342900" algn="l">
              <a:buFont typeface="Arial" panose="020B0604020202020204" pitchFamily="34" charset="0"/>
              <a:buChar char="•"/>
              <a:defRPr sz="3100" b="1">
                <a:solidFill>
                  <a:schemeClr val="accent2"/>
                </a:solidFill>
              </a:defRPr>
            </a:pPr>
            <a:r>
              <a:rPr lang="en-US" sz="2000" b="1" dirty="0">
                <a:solidFill>
                  <a:schemeClr val="accent2"/>
                </a:solidFill>
                <a:latin typeface="Avenir Black" panose="02000503020000020003" pitchFamily="2" charset="0"/>
              </a:rPr>
              <a:t>Venus Middle Fork</a:t>
            </a:r>
          </a:p>
          <a:p>
            <a:pPr marL="342900" indent="-342900">
              <a:buFont typeface="Arial" panose="020B0604020202020204" pitchFamily="34" charset="0"/>
              <a:buChar char="•"/>
              <a:defRPr sz="3100" b="1">
                <a:solidFill>
                  <a:schemeClr val="accent2"/>
                </a:solidFill>
              </a:defRPr>
            </a:pPr>
            <a:r>
              <a:rPr lang="en-US" sz="2000" b="1" dirty="0">
                <a:solidFill>
                  <a:schemeClr val="accent2"/>
                </a:solidFill>
                <a:latin typeface="Avenir Black" panose="02000503020000020003" pitchFamily="2" charset="0"/>
              </a:rPr>
              <a:t>Includes a lovely </a:t>
            </a:r>
            <a:r>
              <a:rPr lang="en-US" sz="2000" b="1" i="1" dirty="0">
                <a:solidFill>
                  <a:schemeClr val="accent2"/>
                </a:solidFill>
                <a:latin typeface="Avenir Black" panose="02000503020000020003" pitchFamily="2" charset="0"/>
              </a:rPr>
              <a:t>Blue Velour Storage Bag </a:t>
            </a:r>
            <a:r>
              <a:rPr lang="en-US" sz="2000" b="1" dirty="0">
                <a:solidFill>
                  <a:schemeClr val="accent2"/>
                </a:solidFill>
                <a:latin typeface="Avenir Black" panose="02000503020000020003" pitchFamily="2" charset="0"/>
              </a:rPr>
              <a:t>for keeping your forks safe and free from damage</a:t>
            </a:r>
          </a:p>
          <a:p>
            <a:pPr marL="342900" indent="-342900" algn="l">
              <a:buFont typeface="Arial" panose="020B0604020202020204" pitchFamily="34" charset="0"/>
              <a:buChar char="•"/>
              <a:defRPr sz="3100" b="1">
                <a:solidFill>
                  <a:schemeClr val="accent2"/>
                </a:solidFill>
              </a:defRPr>
            </a:pPr>
            <a:endParaRPr lang="en-US" sz="2000" b="1" dirty="0">
              <a:solidFill>
                <a:schemeClr val="accent2"/>
              </a:solidFill>
              <a:latin typeface="Avenir Black" panose="02000503020000020003" pitchFamily="2" charset="0"/>
            </a:endParaRPr>
          </a:p>
          <a:p>
            <a:pPr algn="l">
              <a:defRPr sz="3100" b="1">
                <a:solidFill>
                  <a:schemeClr val="accent2"/>
                </a:solidFill>
              </a:defRPr>
            </a:pPr>
            <a:r>
              <a:rPr lang="en-US" sz="2000" b="1" dirty="0">
                <a:solidFill>
                  <a:schemeClr val="accent2"/>
                </a:solidFill>
                <a:latin typeface="Avenir Black" panose="02000503020000020003" pitchFamily="2" charset="0"/>
              </a:rPr>
              <a:t>Optional for Acutonics® Level I and II</a:t>
            </a:r>
          </a:p>
          <a:p>
            <a:pPr algn="l">
              <a:defRPr sz="3100" b="1">
                <a:solidFill>
                  <a:schemeClr val="accent2"/>
                </a:solidFill>
              </a:defRPr>
            </a:pPr>
            <a:r>
              <a:rPr lang="en-US" sz="2000" b="1" dirty="0">
                <a:solidFill>
                  <a:schemeClr val="accent2"/>
                </a:solidFill>
                <a:latin typeface="Avenir Black" panose="02000503020000020003" pitchFamily="2" charset="0"/>
              </a:rPr>
              <a:t>Recommended for Acutonics® Level III</a:t>
            </a:r>
          </a:p>
        </p:txBody>
      </p:sp>
      <p:sp>
        <p:nvSpPr>
          <p:cNvPr id="8" name="Rectangle 2">
            <a:extLst>
              <a:ext uri="{FF2B5EF4-FFF2-40B4-BE49-F238E27FC236}">
                <a16:creationId xmlns:a16="http://schemas.microsoft.com/office/drawing/2014/main" id="{E212A94C-9141-782D-95BE-45828A842C00}"/>
              </a:ext>
            </a:extLst>
          </p:cNvPr>
          <p:cNvSpPr>
            <a:spLocks noChangeArrowheads="1"/>
          </p:cNvSpPr>
          <p:nvPr/>
        </p:nvSpPr>
        <p:spPr bwMode="auto">
          <a:xfrm>
            <a:off x="6430859" y="166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Rectangle 2">
            <a:extLst>
              <a:ext uri="{FF2B5EF4-FFF2-40B4-BE49-F238E27FC236}">
                <a16:creationId xmlns:a16="http://schemas.microsoft.com/office/drawing/2014/main" id="{C4B8B6E1-AF9B-998E-ED3F-14ED21A44B0B}"/>
              </a:ext>
            </a:extLst>
          </p:cNvPr>
          <p:cNvSpPr>
            <a:spLocks noChangeArrowheads="1"/>
          </p:cNvSpPr>
          <p:nvPr/>
        </p:nvSpPr>
        <p:spPr bwMode="auto">
          <a:xfrm>
            <a:off x="6383482" y="166734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2">
            <a:extLst>
              <a:ext uri="{FF2B5EF4-FFF2-40B4-BE49-F238E27FC236}">
                <a16:creationId xmlns:a16="http://schemas.microsoft.com/office/drawing/2014/main" id="{B2B0BADF-81BC-35C9-C3ED-7B2CE5116AB1}"/>
              </a:ext>
            </a:extLst>
          </p:cNvPr>
          <p:cNvSpPr>
            <a:spLocks noChangeArrowheads="1"/>
          </p:cNvSpPr>
          <p:nvPr/>
        </p:nvSpPr>
        <p:spPr bwMode="auto">
          <a:xfrm>
            <a:off x="6096000" y="192372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193" name="Picture 8" descr="Mars/Venus Middle Set">
            <a:extLst>
              <a:ext uri="{FF2B5EF4-FFF2-40B4-BE49-F238E27FC236}">
                <a16:creationId xmlns:a16="http://schemas.microsoft.com/office/drawing/2014/main" id="{7464CDC0-2519-8612-0BF3-908FC12A78AC}"/>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6096000" y="1923722"/>
            <a:ext cx="5524500" cy="406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8428695"/>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5651EF1D-D6A9-9352-0E72-1AF46D4C4E88}"/>
              </a:ext>
            </a:extLst>
          </p:cNvPr>
          <p:cNvSpPr/>
          <p:nvPr/>
        </p:nvSpPr>
        <p:spPr>
          <a:xfrm>
            <a:off x="387928" y="3307258"/>
            <a:ext cx="5153891" cy="306149"/>
          </a:xfrm>
          <a:prstGeom prst="roundRect">
            <a:avLst>
              <a:gd name="adj" fmla="val 5000"/>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228600" hangingPunct="0"/>
            <a:endParaRPr lang="en-US" sz="1600">
              <a:solidFill>
                <a:srgbClr val="FFFFFF"/>
              </a:solidFill>
              <a:latin typeface="Graphik Medium"/>
              <a:ea typeface="Graphik Medium"/>
              <a:cs typeface="Graphik Medium"/>
              <a:sym typeface="Graphik Medium"/>
            </a:endParaRPr>
          </a:p>
        </p:txBody>
      </p:sp>
      <p:sp>
        <p:nvSpPr>
          <p:cNvPr id="156" name="Rounded Rectangle"/>
          <p:cNvSpPr/>
          <p:nvPr/>
        </p:nvSpPr>
        <p:spPr>
          <a:xfrm>
            <a:off x="0" y="0"/>
            <a:ext cx="12192000" cy="1009650"/>
          </a:xfrm>
          <a:prstGeom prst="roundRect">
            <a:avLst>
              <a:gd name="adj" fmla="val 0"/>
            </a:avLst>
          </a:prstGeom>
          <a:solidFill>
            <a:srgbClr val="88CBD2">
              <a:alpha val="29838"/>
            </a:srgbClr>
          </a:solidFill>
          <a:ln w="12700">
            <a:miter lim="400000"/>
          </a:ln>
        </p:spPr>
        <p:txBody>
          <a:bodyPr lIns="25400" tIns="25400" rIns="25400" bIns="25400" anchor="ctr"/>
          <a:lstStyle/>
          <a:p>
            <a:pPr defTabSz="228600">
              <a:defRPr sz="3200">
                <a:solidFill>
                  <a:srgbClr val="FFFFFF"/>
                </a:solidFill>
                <a:latin typeface="Graphik Medium"/>
                <a:ea typeface="Graphik Medium"/>
                <a:cs typeface="Graphik Medium"/>
                <a:sym typeface="Graphik Medium"/>
              </a:defRPr>
            </a:pPr>
            <a:endParaRPr lang="en-US" sz="1600" dirty="0"/>
          </a:p>
        </p:txBody>
      </p:sp>
      <p:sp>
        <p:nvSpPr>
          <p:cNvPr id="155" name="Functional Medicine"/>
          <p:cNvSpPr txBox="1"/>
          <p:nvPr/>
        </p:nvSpPr>
        <p:spPr>
          <a:xfrm>
            <a:off x="285750" y="461760"/>
            <a:ext cx="12192000" cy="5195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lvl1pPr>
              <a:lnSpc>
                <a:spcPct val="80000"/>
              </a:lnSpc>
              <a:defRPr sz="11000" b="1" spc="-330">
                <a:gradFill flip="none" rotWithShape="1">
                  <a:gsLst>
                    <a:gs pos="0">
                      <a:srgbClr val="3DB17F"/>
                    </a:gs>
                    <a:gs pos="100000">
                      <a:srgbClr val="93ECE2"/>
                    </a:gs>
                  </a:gsLst>
                  <a:lin ang="3960000" scaled="0"/>
                </a:gradFill>
                <a:latin typeface="Helvetica"/>
                <a:ea typeface="Helvetica"/>
                <a:cs typeface="Helvetica"/>
                <a:sym typeface="Helvetica"/>
              </a:defRPr>
            </a:lvl1pPr>
          </a:lstStyle>
          <a:p>
            <a:pPr algn="l"/>
            <a:r>
              <a:rPr lang="en-US" sz="3600" b="0" dirty="0">
                <a:solidFill>
                  <a:srgbClr val="207479"/>
                </a:solidFill>
                <a:latin typeface="Avenir Light" panose="020B0402020203020204" pitchFamily="34" charset="77"/>
              </a:rPr>
              <a:t>Acutonics®: From Galaxies to Cells Case Studies Companion Guide</a:t>
            </a:r>
            <a:endParaRPr sz="3600" b="0" dirty="0">
              <a:solidFill>
                <a:srgbClr val="207479"/>
              </a:solidFill>
              <a:latin typeface="Avenir Light" panose="020B0402020203020204" pitchFamily="34" charset="77"/>
            </a:endParaRPr>
          </a:p>
        </p:txBody>
      </p:sp>
      <p:sp>
        <p:nvSpPr>
          <p:cNvPr id="3" name="TextBox 2">
            <a:extLst>
              <a:ext uri="{FF2B5EF4-FFF2-40B4-BE49-F238E27FC236}">
                <a16:creationId xmlns:a16="http://schemas.microsoft.com/office/drawing/2014/main" id="{83C738B6-F7F2-92CC-878D-17C75EC40FBD}"/>
              </a:ext>
            </a:extLst>
          </p:cNvPr>
          <p:cNvSpPr txBox="1"/>
          <p:nvPr/>
        </p:nvSpPr>
        <p:spPr>
          <a:xfrm>
            <a:off x="387928" y="1443085"/>
            <a:ext cx="5255629" cy="12926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000" dirty="0">
                <a:effectLst/>
                <a:latin typeface="Calibri" panose="020F0502020204030204" pitchFamily="34" charset="0"/>
                <a:ea typeface="PMingLiU" panose="02020500000000000000" pitchFamily="18" charset="-120"/>
                <a:cs typeface="Times New Roman" panose="02020603050405020304" pitchFamily="18" charset="0"/>
              </a:rPr>
              <a:t>Retail $39.95</a:t>
            </a:r>
          </a:p>
          <a:p>
            <a:r>
              <a:rPr lang="en-US" sz="2000" dirty="0">
                <a:effectLst/>
                <a:latin typeface="Calibri" panose="020F0502020204030204" pitchFamily="34" charset="0"/>
                <a:ea typeface="PMingLiU" panose="02020500000000000000" pitchFamily="18" charset="-120"/>
                <a:cs typeface="Times New Roman" panose="02020603050405020304" pitchFamily="18" charset="0"/>
              </a:rPr>
              <a:t>Your Cost $31.96 </a:t>
            </a:r>
            <a:r>
              <a:rPr lang="en-US" sz="2000" dirty="0">
                <a:effectLst/>
                <a:latin typeface="Calibri" panose="020F0502020204030204" pitchFamily="34" charset="0"/>
                <a:ea typeface="PMingLiU" panose="02020500000000000000" pitchFamily="18" charset="-120"/>
              </a:rPr>
              <a:t>+</a:t>
            </a:r>
            <a:r>
              <a:rPr lang="en-US" sz="2000" dirty="0">
                <a:effectLst/>
                <a:latin typeface="Calibri" panose="020F0502020204030204" pitchFamily="34" charset="0"/>
                <a:ea typeface="PMingLiU" panose="02020500000000000000" pitchFamily="18" charset="-120"/>
                <a:cs typeface="Times New Roman" panose="02020603050405020304" pitchFamily="18" charset="0"/>
              </a:rPr>
              <a:t> Taxes </a:t>
            </a:r>
            <a:r>
              <a:rPr kumimoji="0" lang="en-US" altLang="en-US" sz="2000" b="0" i="0" u="none" strike="noStrike" cap="none" normalizeH="0" baseline="0" dirty="0">
                <a:ln>
                  <a:noFill/>
                </a:ln>
                <a:solidFill>
                  <a:schemeClr val="tx1"/>
                </a:solidFill>
                <a:effectLst/>
                <a:latin typeface="Calibri" panose="020F0502020204030204" pitchFamily="34" charset="0"/>
                <a:ea typeface="PMingLiU" panose="02020500000000000000" pitchFamily="18" charset="-120"/>
                <a:cs typeface="Times New Roman" panose="02020603050405020304" pitchFamily="18" charset="0"/>
              </a:rPr>
              <a:t>(FL 6% + county 1%) </a:t>
            </a:r>
            <a:r>
              <a:rPr lang="en-US" sz="1800" dirty="0">
                <a:effectLst/>
                <a:latin typeface="Calibri" panose="020F0502020204030204" pitchFamily="34" charset="0"/>
                <a:ea typeface="PMingLiU" panose="02020500000000000000" pitchFamily="18" charset="-120"/>
                <a:cs typeface="Times New Roman" panose="02020603050405020304" pitchFamily="18" charset="0"/>
              </a:rPr>
              <a:t>$</a:t>
            </a:r>
            <a:r>
              <a:rPr lang="en-US" dirty="0">
                <a:latin typeface="Calibri" panose="020F0502020204030204" pitchFamily="34" charset="0"/>
                <a:ea typeface="PMingLiU" panose="02020500000000000000" pitchFamily="18" charset="-120"/>
                <a:cs typeface="Times New Roman" panose="02020603050405020304" pitchFamily="18" charset="0"/>
              </a:rPr>
              <a:t>2.24</a:t>
            </a:r>
            <a:endParaRPr lang="en-US" sz="2000" dirty="0">
              <a:effectLst/>
              <a:latin typeface="Calibri" panose="020F0502020204030204" pitchFamily="34" charset="0"/>
              <a:ea typeface="PMingLiU" panose="02020500000000000000" pitchFamily="18" charset="-120"/>
              <a:cs typeface="Times New Roman" panose="02020603050405020304" pitchFamily="18" charset="0"/>
            </a:endParaRPr>
          </a:p>
          <a:p>
            <a:r>
              <a:rPr lang="en-US" sz="2000" b="1" dirty="0">
                <a:effectLst/>
                <a:latin typeface="Calibri" panose="020F0502020204030204" pitchFamily="34" charset="0"/>
                <a:ea typeface="PMingLiU" panose="02020500000000000000" pitchFamily="18" charset="-120"/>
                <a:cs typeface="Times New Roman" panose="02020603050405020304" pitchFamily="18" charset="0"/>
              </a:rPr>
              <a:t>Total $</a:t>
            </a:r>
            <a:r>
              <a:rPr lang="en-US" sz="2000" b="1" dirty="0">
                <a:latin typeface="Calibri" panose="020F0502020204030204" pitchFamily="34" charset="0"/>
                <a:ea typeface="PMingLiU" panose="02020500000000000000" pitchFamily="18" charset="-120"/>
                <a:cs typeface="Times New Roman" panose="02020603050405020304" pitchFamily="18" charset="0"/>
              </a:rPr>
              <a:t>34.20</a:t>
            </a:r>
            <a:endParaRPr lang="en-US" sz="2000" b="1" dirty="0">
              <a:solidFill>
                <a:schemeClr val="tx1">
                  <a:lumMod val="65000"/>
                  <a:lumOff val="35000"/>
                </a:schemeClr>
              </a:solidFill>
              <a:latin typeface="Avenir Medium" panose="02000503020000020003" pitchFamily="2" charset="0"/>
            </a:endParaRPr>
          </a:p>
        </p:txBody>
      </p:sp>
      <p:cxnSp>
        <p:nvCxnSpPr>
          <p:cNvPr id="6" name="Straight Connector 5">
            <a:extLst>
              <a:ext uri="{FF2B5EF4-FFF2-40B4-BE49-F238E27FC236}">
                <a16:creationId xmlns:a16="http://schemas.microsoft.com/office/drawing/2014/main" id="{643E774B-9382-6DB9-3C9E-3632CB7ED5D0}"/>
              </a:ext>
            </a:extLst>
          </p:cNvPr>
          <p:cNvCxnSpPr/>
          <p:nvPr/>
        </p:nvCxnSpPr>
        <p:spPr>
          <a:xfrm>
            <a:off x="5962650" y="1648691"/>
            <a:ext cx="0" cy="4419600"/>
          </a:xfrm>
          <a:prstGeom prst="line">
            <a:avLst/>
          </a:prstGeom>
          <a:noFill/>
          <a:ln w="25400" cap="flat">
            <a:solidFill>
              <a:schemeClr val="accent2">
                <a:lumMod val="40000"/>
                <a:lumOff val="60000"/>
              </a:schemeClr>
            </a:solidFill>
            <a:prstDash val="solid"/>
            <a:miter lim="400000"/>
          </a:ln>
          <a:effectLst/>
          <a:sp3d/>
        </p:spPr>
        <p:style>
          <a:lnRef idx="0">
            <a:scrgbClr r="0" g="0" b="0"/>
          </a:lnRef>
          <a:fillRef idx="0">
            <a:scrgbClr r="0" g="0" b="0"/>
          </a:fillRef>
          <a:effectRef idx="0">
            <a:scrgbClr r="0" g="0" b="0"/>
          </a:effectRef>
          <a:fontRef idx="none"/>
        </p:style>
      </p:cxnSp>
      <p:pic>
        <p:nvPicPr>
          <p:cNvPr id="7" name="MBCWC_Logo_FINAL-CMYK.png" descr="MBCWC_Logo_FINAL-CMYK.png">
            <a:extLst>
              <a:ext uri="{FF2B5EF4-FFF2-40B4-BE49-F238E27FC236}">
                <a16:creationId xmlns:a16="http://schemas.microsoft.com/office/drawing/2014/main" id="{DFF450DF-871F-F39B-889F-319D9B030500}"/>
              </a:ext>
            </a:extLst>
          </p:cNvPr>
          <p:cNvPicPr>
            <a:picLocks noChangeAspect="1"/>
          </p:cNvPicPr>
          <p:nvPr/>
        </p:nvPicPr>
        <p:blipFill>
          <a:blip r:embed="rId2"/>
          <a:stretch>
            <a:fillRect/>
          </a:stretch>
        </p:blipFill>
        <p:spPr>
          <a:xfrm>
            <a:off x="10390909" y="6276939"/>
            <a:ext cx="1564450" cy="481069"/>
          </a:xfrm>
          <a:prstGeom prst="rect">
            <a:avLst/>
          </a:prstGeom>
          <a:ln w="12700">
            <a:miter lim="400000"/>
          </a:ln>
        </p:spPr>
      </p:pic>
      <p:sp>
        <p:nvSpPr>
          <p:cNvPr id="5" name="Patient-centered Approach…">
            <a:extLst>
              <a:ext uri="{FF2B5EF4-FFF2-40B4-BE49-F238E27FC236}">
                <a16:creationId xmlns:a16="http://schemas.microsoft.com/office/drawing/2014/main" id="{367F2779-08ED-5009-64BB-5B447344A5E6}"/>
              </a:ext>
            </a:extLst>
          </p:cNvPr>
          <p:cNvSpPr txBox="1"/>
          <p:nvPr/>
        </p:nvSpPr>
        <p:spPr>
          <a:xfrm>
            <a:off x="389659" y="3880008"/>
            <a:ext cx="5572991" cy="23903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p>
            <a:pPr algn="l">
              <a:defRPr sz="3100" b="1">
                <a:solidFill>
                  <a:schemeClr val="accent2"/>
                </a:solidFill>
              </a:defRPr>
            </a:pPr>
            <a:r>
              <a:rPr lang="en-US" sz="2000" b="1" dirty="0">
                <a:solidFill>
                  <a:srgbClr val="E97132"/>
                </a:solidFill>
                <a:latin typeface="Avenir Heavy" panose="02000503020000020003" pitchFamily="2" charset="0"/>
              </a:rPr>
              <a:t>Optional for Acutonics® Level I and II</a:t>
            </a:r>
          </a:p>
          <a:p>
            <a:pPr algn="l">
              <a:defRPr sz="3100" b="1">
                <a:solidFill>
                  <a:schemeClr val="accent2"/>
                </a:solidFill>
              </a:defRPr>
            </a:pPr>
            <a:endParaRPr lang="en-US" sz="2000" b="1" kern="1800" dirty="0">
              <a:solidFill>
                <a:srgbClr val="E97132"/>
              </a:solidFill>
              <a:effectLst/>
              <a:latin typeface="Avenir Heavy" panose="02000503020000020003" pitchFamily="2" charset="0"/>
              <a:ea typeface="Times New Roman" panose="02020603050405020304" pitchFamily="18" charset="0"/>
              <a:cs typeface="Calibri" panose="020F0502020204030204" pitchFamily="34" charset="0"/>
            </a:endParaRPr>
          </a:p>
          <a:p>
            <a:pPr algn="l">
              <a:defRPr sz="3100" b="1">
                <a:solidFill>
                  <a:schemeClr val="accent2"/>
                </a:solidFill>
              </a:defRPr>
            </a:pPr>
            <a:r>
              <a:rPr lang="en-US" sz="1600" strike="noStrike" dirty="0">
                <a:solidFill>
                  <a:srgbClr val="E97132"/>
                </a:solidFill>
                <a:effectLst/>
                <a:latin typeface="Avenir Medium" panose="02000503020000020003" pitchFamily="2" charset="0"/>
              </a:rPr>
              <a:t>This book of case studies is a companion to Acutonics® </a:t>
            </a:r>
            <a:r>
              <a:rPr lang="en-US" sz="1600" strike="noStrike" dirty="0">
                <a:solidFill>
                  <a:srgbClr val="E97132"/>
                </a:solidFill>
                <a:effectLst/>
                <a:latin typeface="Avenir Medium" panose="02000503020000020003" pitchFamily="2" charset="0"/>
                <a:hlinkClick r:id="rId3">
                  <a:extLst>
                    <a:ext uri="{A12FA001-AC4F-418D-AE19-62706E023703}">
                      <ahyp:hlinkClr xmlns:ahyp="http://schemas.microsoft.com/office/drawing/2018/hyperlinkcolor" val="tx"/>
                    </a:ext>
                  </a:extLst>
                </a:hlinkClick>
              </a:rPr>
              <a:t>From Galaxies to Cells: Planetary Science, Harmony, and Medicine</a:t>
            </a:r>
            <a:r>
              <a:rPr lang="en-US" sz="1600" strike="noStrike" dirty="0">
                <a:solidFill>
                  <a:srgbClr val="E97132"/>
                </a:solidFill>
                <a:effectLst/>
                <a:latin typeface="Avenir Medium" panose="02000503020000020003" pitchFamily="2" charset="0"/>
              </a:rPr>
              <a:t>. Chronicled by teachers and practitioners of Acutonics®  who provide more than sixty clear case examples of specific protocols for a wide variety of conditions, the results obtained demonstrate the lasting and profound results witnessed daily in clinical work.</a:t>
            </a:r>
            <a:endParaRPr lang="en-US" sz="1600" dirty="0">
              <a:solidFill>
                <a:srgbClr val="E97132"/>
              </a:solidFill>
              <a:latin typeface="Avenir Medium" panose="02000503020000020003" pitchFamily="2" charset="0"/>
            </a:endParaRPr>
          </a:p>
        </p:txBody>
      </p:sp>
      <p:sp>
        <p:nvSpPr>
          <p:cNvPr id="8" name="Rectangle 2">
            <a:extLst>
              <a:ext uri="{FF2B5EF4-FFF2-40B4-BE49-F238E27FC236}">
                <a16:creationId xmlns:a16="http://schemas.microsoft.com/office/drawing/2014/main" id="{E212A94C-9141-782D-95BE-45828A842C00}"/>
              </a:ext>
            </a:extLst>
          </p:cNvPr>
          <p:cNvSpPr>
            <a:spLocks noChangeArrowheads="1"/>
          </p:cNvSpPr>
          <p:nvPr/>
        </p:nvSpPr>
        <p:spPr bwMode="auto">
          <a:xfrm>
            <a:off x="6430859" y="166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Rectangle 2">
            <a:extLst>
              <a:ext uri="{FF2B5EF4-FFF2-40B4-BE49-F238E27FC236}">
                <a16:creationId xmlns:a16="http://schemas.microsoft.com/office/drawing/2014/main" id="{C4B8B6E1-AF9B-998E-ED3F-14ED21A44B0B}"/>
              </a:ext>
            </a:extLst>
          </p:cNvPr>
          <p:cNvSpPr>
            <a:spLocks noChangeArrowheads="1"/>
          </p:cNvSpPr>
          <p:nvPr/>
        </p:nvSpPr>
        <p:spPr bwMode="auto">
          <a:xfrm>
            <a:off x="6383482" y="166734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2">
            <a:extLst>
              <a:ext uri="{FF2B5EF4-FFF2-40B4-BE49-F238E27FC236}">
                <a16:creationId xmlns:a16="http://schemas.microsoft.com/office/drawing/2014/main" id="{B2B0BADF-81BC-35C9-C3ED-7B2CE5116AB1}"/>
              </a:ext>
            </a:extLst>
          </p:cNvPr>
          <p:cNvSpPr>
            <a:spLocks noChangeArrowheads="1"/>
          </p:cNvSpPr>
          <p:nvPr/>
        </p:nvSpPr>
        <p:spPr bwMode="auto">
          <a:xfrm>
            <a:off x="6096000" y="192372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2">
            <a:extLst>
              <a:ext uri="{FF2B5EF4-FFF2-40B4-BE49-F238E27FC236}">
                <a16:creationId xmlns:a16="http://schemas.microsoft.com/office/drawing/2014/main" id="{60C6DEBB-CA34-F7D9-3B38-8ABBE1C96112}"/>
              </a:ext>
            </a:extLst>
          </p:cNvPr>
          <p:cNvSpPr>
            <a:spLocks noChangeArrowheads="1"/>
          </p:cNvSpPr>
          <p:nvPr/>
        </p:nvSpPr>
        <p:spPr bwMode="auto">
          <a:xfrm>
            <a:off x="7406548" y="164869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5362" name="Picture 2" descr="Acutonics® From Galaxies to Cells - Case Study Companion Guide, Volume 1 Book">
            <a:extLst>
              <a:ext uri="{FF2B5EF4-FFF2-40B4-BE49-F238E27FC236}">
                <a16:creationId xmlns:a16="http://schemas.microsoft.com/office/drawing/2014/main" id="{F3D7C827-FB03-4CD5-316A-25D9373B93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4213" y="1953491"/>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0811695"/>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Rounded Rectangle"/>
          <p:cNvSpPr/>
          <p:nvPr/>
        </p:nvSpPr>
        <p:spPr>
          <a:xfrm>
            <a:off x="0" y="0"/>
            <a:ext cx="12192000" cy="1324335"/>
          </a:xfrm>
          <a:prstGeom prst="roundRect">
            <a:avLst>
              <a:gd name="adj" fmla="val 0"/>
            </a:avLst>
          </a:prstGeom>
          <a:solidFill>
            <a:srgbClr val="88CBD2">
              <a:alpha val="29838"/>
            </a:srgbClr>
          </a:solidFill>
          <a:ln w="12700">
            <a:miter lim="400000"/>
          </a:ln>
        </p:spPr>
        <p:txBody>
          <a:bodyPr lIns="25400" tIns="25400" rIns="25400" bIns="25400" anchor="ctr"/>
          <a:lstStyle/>
          <a:p>
            <a:pPr defTabSz="228600">
              <a:defRPr sz="3200">
                <a:solidFill>
                  <a:srgbClr val="FFFFFF"/>
                </a:solidFill>
                <a:latin typeface="Graphik Medium"/>
                <a:ea typeface="Graphik Medium"/>
                <a:cs typeface="Graphik Medium"/>
                <a:sym typeface="Graphik Medium"/>
              </a:defRPr>
            </a:pPr>
            <a:endParaRPr lang="en-US" sz="1600" dirty="0"/>
          </a:p>
        </p:txBody>
      </p:sp>
      <p:sp>
        <p:nvSpPr>
          <p:cNvPr id="155" name="Functional Medicine"/>
          <p:cNvSpPr txBox="1"/>
          <p:nvPr/>
        </p:nvSpPr>
        <p:spPr>
          <a:xfrm>
            <a:off x="285750" y="461760"/>
            <a:ext cx="12192000" cy="5195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a:lnSpc>
                <a:spcPct val="80000"/>
              </a:lnSpc>
              <a:defRPr sz="11000" b="1" spc="-330">
                <a:gradFill flip="none" rotWithShape="1">
                  <a:gsLst>
                    <a:gs pos="0">
                      <a:srgbClr val="3DB17F"/>
                    </a:gs>
                    <a:gs pos="100000">
                      <a:srgbClr val="93ECE2"/>
                    </a:gs>
                  </a:gsLst>
                  <a:lin ang="3960000" scaled="0"/>
                </a:gradFill>
                <a:latin typeface="Helvetica"/>
                <a:ea typeface="Helvetica"/>
                <a:cs typeface="Helvetica"/>
                <a:sym typeface="Helvetica"/>
              </a:defRPr>
            </a:lvl1pPr>
          </a:lstStyle>
          <a:p>
            <a:pPr algn="l"/>
            <a:r>
              <a:rPr lang="en-US" sz="3600" b="0" dirty="0">
                <a:solidFill>
                  <a:srgbClr val="207479"/>
                </a:solidFill>
                <a:latin typeface="Avenir Light" panose="020B0402020203020204" pitchFamily="34" charset="77"/>
              </a:rPr>
              <a:t>Please Contact Us</a:t>
            </a:r>
            <a:endParaRPr sz="3600" b="0" dirty="0">
              <a:solidFill>
                <a:srgbClr val="207479"/>
              </a:solidFill>
              <a:latin typeface="Avenir Light" panose="020B0402020203020204" pitchFamily="34" charset="77"/>
            </a:endParaRPr>
          </a:p>
        </p:txBody>
      </p:sp>
      <p:cxnSp>
        <p:nvCxnSpPr>
          <p:cNvPr id="6" name="Straight Connector 5">
            <a:extLst>
              <a:ext uri="{FF2B5EF4-FFF2-40B4-BE49-F238E27FC236}">
                <a16:creationId xmlns:a16="http://schemas.microsoft.com/office/drawing/2014/main" id="{643E774B-9382-6DB9-3C9E-3632CB7ED5D0}"/>
              </a:ext>
            </a:extLst>
          </p:cNvPr>
          <p:cNvCxnSpPr/>
          <p:nvPr/>
        </p:nvCxnSpPr>
        <p:spPr>
          <a:xfrm>
            <a:off x="5962650" y="1648691"/>
            <a:ext cx="0" cy="4419600"/>
          </a:xfrm>
          <a:prstGeom prst="line">
            <a:avLst/>
          </a:prstGeom>
          <a:noFill/>
          <a:ln w="25400" cap="flat">
            <a:solidFill>
              <a:schemeClr val="accent2">
                <a:lumMod val="40000"/>
                <a:lumOff val="60000"/>
              </a:schemeClr>
            </a:solidFill>
            <a:prstDash val="solid"/>
            <a:miter lim="400000"/>
          </a:ln>
          <a:effectLst/>
          <a:sp3d/>
        </p:spPr>
        <p:style>
          <a:lnRef idx="0">
            <a:scrgbClr r="0" g="0" b="0"/>
          </a:lnRef>
          <a:fillRef idx="0">
            <a:scrgbClr r="0" g="0" b="0"/>
          </a:fillRef>
          <a:effectRef idx="0">
            <a:scrgbClr r="0" g="0" b="0"/>
          </a:effectRef>
          <a:fontRef idx="none"/>
        </p:style>
      </p:cxnSp>
      <p:pic>
        <p:nvPicPr>
          <p:cNvPr id="7" name="MBCWC_Logo_FINAL-CMYK.png" descr="MBCWC_Logo_FINAL-CMYK.png">
            <a:extLst>
              <a:ext uri="{FF2B5EF4-FFF2-40B4-BE49-F238E27FC236}">
                <a16:creationId xmlns:a16="http://schemas.microsoft.com/office/drawing/2014/main" id="{DFF450DF-871F-F39B-889F-319D9B030500}"/>
              </a:ext>
            </a:extLst>
          </p:cNvPr>
          <p:cNvPicPr>
            <a:picLocks noChangeAspect="1"/>
          </p:cNvPicPr>
          <p:nvPr/>
        </p:nvPicPr>
        <p:blipFill>
          <a:blip r:embed="rId2"/>
          <a:stretch>
            <a:fillRect/>
          </a:stretch>
        </p:blipFill>
        <p:spPr>
          <a:xfrm>
            <a:off x="10390909" y="6276939"/>
            <a:ext cx="1564450" cy="481069"/>
          </a:xfrm>
          <a:prstGeom prst="rect">
            <a:avLst/>
          </a:prstGeom>
          <a:ln w="12700">
            <a:miter lim="400000"/>
          </a:ln>
        </p:spPr>
      </p:pic>
      <p:sp>
        <p:nvSpPr>
          <p:cNvPr id="5" name="Patient-centered Approach…">
            <a:extLst>
              <a:ext uri="{FF2B5EF4-FFF2-40B4-BE49-F238E27FC236}">
                <a16:creationId xmlns:a16="http://schemas.microsoft.com/office/drawing/2014/main" id="{367F2779-08ED-5009-64BB-5B447344A5E6}"/>
              </a:ext>
            </a:extLst>
          </p:cNvPr>
          <p:cNvSpPr txBox="1"/>
          <p:nvPr/>
        </p:nvSpPr>
        <p:spPr>
          <a:xfrm>
            <a:off x="387928" y="1609157"/>
            <a:ext cx="5572991" cy="44986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algn="l">
              <a:defRPr sz="3100" b="1">
                <a:solidFill>
                  <a:schemeClr val="accent2"/>
                </a:solidFill>
              </a:defRPr>
            </a:pPr>
            <a:endParaRPr lang="en-US" sz="1600" dirty="0">
              <a:solidFill>
                <a:srgbClr val="E97132"/>
              </a:solidFill>
              <a:latin typeface="Avenir Medium" panose="02000503020000020003" pitchFamily="2" charset="0"/>
            </a:endParaRPr>
          </a:p>
          <a:p>
            <a:pPr algn="l">
              <a:defRPr sz="3100" b="1">
                <a:solidFill>
                  <a:schemeClr val="accent2"/>
                </a:solidFill>
              </a:defRPr>
            </a:pPr>
            <a:r>
              <a:rPr lang="en-US" sz="1800" i="1" dirty="0">
                <a:solidFill>
                  <a:srgbClr val="333333"/>
                </a:solidFill>
                <a:effectLst/>
                <a:latin typeface="Arial" panose="020B0604020202020204" pitchFamily="34" charset="0"/>
                <a:ea typeface="PMingLiU" panose="02020500000000000000" pitchFamily="18" charset="-120"/>
              </a:rPr>
              <a:t>Please let us know if you have any questions about this class. </a:t>
            </a:r>
          </a:p>
          <a:p>
            <a:pPr algn="l">
              <a:defRPr sz="3100" b="1">
                <a:solidFill>
                  <a:schemeClr val="accent2"/>
                </a:solidFill>
              </a:defRPr>
            </a:pPr>
            <a:endParaRPr lang="en-US" i="1" dirty="0">
              <a:solidFill>
                <a:srgbClr val="333333"/>
              </a:solidFill>
              <a:latin typeface="Arial" panose="020B0604020202020204" pitchFamily="34" charset="0"/>
              <a:ea typeface="PMingLiU" panose="02020500000000000000" pitchFamily="18" charset="-120"/>
            </a:endParaRPr>
          </a:p>
          <a:p>
            <a:pPr algn="l">
              <a:defRPr sz="3100" b="1">
                <a:solidFill>
                  <a:schemeClr val="accent2"/>
                </a:solidFill>
              </a:defRPr>
            </a:pPr>
            <a:r>
              <a:rPr lang="en-US" sz="1800" i="1" dirty="0">
                <a:solidFill>
                  <a:srgbClr val="333333"/>
                </a:solidFill>
                <a:effectLst/>
                <a:latin typeface="Arial" panose="020B0604020202020204" pitchFamily="34" charset="0"/>
                <a:ea typeface="PMingLiU" panose="02020500000000000000" pitchFamily="18" charset="-120"/>
              </a:rPr>
              <a:t>We are excited to be offering these educational opportunities!</a:t>
            </a:r>
          </a:p>
          <a:p>
            <a:pPr algn="l">
              <a:defRPr sz="3100" b="1">
                <a:solidFill>
                  <a:schemeClr val="accent2"/>
                </a:solidFill>
              </a:defRPr>
            </a:pPr>
            <a:endParaRPr lang="en-US" b="1" i="1" dirty="0">
              <a:solidFill>
                <a:srgbClr val="333333"/>
              </a:solidFill>
              <a:latin typeface="Arial" panose="020B0604020202020204" pitchFamily="34" charset="0"/>
              <a:ea typeface="PMingLiU" panose="02020500000000000000" pitchFamily="18" charset="-120"/>
            </a:endParaRPr>
          </a:p>
          <a:p>
            <a:pPr algn="l">
              <a:defRPr sz="3100" b="1">
                <a:solidFill>
                  <a:schemeClr val="accent2"/>
                </a:solidFill>
              </a:defRPr>
            </a:pPr>
            <a:r>
              <a:rPr lang="en-US" sz="1800" b="1" i="1" dirty="0">
                <a:solidFill>
                  <a:srgbClr val="333333"/>
                </a:solidFill>
                <a:effectLst/>
                <a:latin typeface="Arial" panose="020B0604020202020204" pitchFamily="34" charset="0"/>
                <a:ea typeface="PMingLiU" panose="02020500000000000000" pitchFamily="18" charset="-120"/>
              </a:rPr>
              <a:t>Call us at 305-397-8229.  </a:t>
            </a:r>
          </a:p>
          <a:p>
            <a:pPr algn="l">
              <a:defRPr sz="3100" b="1">
                <a:solidFill>
                  <a:schemeClr val="accent2"/>
                </a:solidFill>
              </a:defRPr>
            </a:pPr>
            <a:r>
              <a:rPr lang="en-US" sz="1800" b="1" i="1" dirty="0">
                <a:solidFill>
                  <a:srgbClr val="333333"/>
                </a:solidFill>
                <a:effectLst/>
                <a:latin typeface="Arial" panose="020B0604020202020204" pitchFamily="34" charset="0"/>
                <a:ea typeface="PMingLiU" panose="02020500000000000000" pitchFamily="18" charset="-120"/>
              </a:rPr>
              <a:t>Text us at 305-902-4974.  </a:t>
            </a:r>
          </a:p>
          <a:p>
            <a:pPr algn="l">
              <a:defRPr sz="3100" b="1">
                <a:solidFill>
                  <a:schemeClr val="accent2"/>
                </a:solidFill>
              </a:defRPr>
            </a:pPr>
            <a:r>
              <a:rPr lang="en-US" sz="1800" b="1" i="1" dirty="0">
                <a:solidFill>
                  <a:srgbClr val="333333"/>
                </a:solidFill>
                <a:effectLst/>
                <a:latin typeface="Arial" panose="020B0604020202020204" pitchFamily="34" charset="0"/>
                <a:ea typeface="PMingLiU" panose="02020500000000000000" pitchFamily="18" charset="-120"/>
              </a:rPr>
              <a:t>Email us at </a:t>
            </a:r>
            <a:r>
              <a:rPr lang="en-US" sz="1800" b="1" i="1" u="sng" dirty="0">
                <a:solidFill>
                  <a:srgbClr val="333333"/>
                </a:solidFill>
                <a:effectLst/>
                <a:latin typeface="Arial" panose="020B0604020202020204" pitchFamily="34" charset="0"/>
                <a:ea typeface="PMingLiU" panose="02020500000000000000" pitchFamily="18" charset="-120"/>
                <a:hlinkClick r:id="rId3"/>
              </a:rPr>
              <a:t>info@miamibeachcwc.com</a:t>
            </a:r>
            <a:r>
              <a:rPr lang="en-US" sz="1800" i="1" dirty="0">
                <a:solidFill>
                  <a:srgbClr val="333333"/>
                </a:solidFill>
                <a:effectLst/>
                <a:latin typeface="Arial" panose="020B0604020202020204" pitchFamily="34" charset="0"/>
                <a:ea typeface="PMingLiU" panose="02020500000000000000" pitchFamily="18" charset="-120"/>
              </a:rPr>
              <a:t>. </a:t>
            </a:r>
          </a:p>
          <a:p>
            <a:pPr algn="l">
              <a:defRPr sz="3100" b="1">
                <a:solidFill>
                  <a:schemeClr val="accent2"/>
                </a:solidFill>
              </a:defRPr>
            </a:pPr>
            <a:endParaRPr lang="en-US" i="1" dirty="0">
              <a:solidFill>
                <a:srgbClr val="333333"/>
              </a:solidFill>
              <a:latin typeface="Arial" panose="020B0604020202020204" pitchFamily="34" charset="0"/>
              <a:ea typeface="PMingLiU" panose="02020500000000000000" pitchFamily="18" charset="-120"/>
            </a:endParaRPr>
          </a:p>
          <a:p>
            <a:pPr algn="l">
              <a:defRPr sz="3100" b="1">
                <a:solidFill>
                  <a:schemeClr val="accent2"/>
                </a:solidFill>
              </a:defRPr>
            </a:pPr>
            <a:r>
              <a:rPr lang="en-US" sz="1800" i="1" dirty="0">
                <a:solidFill>
                  <a:srgbClr val="333333"/>
                </a:solidFill>
                <a:effectLst/>
                <a:latin typeface="Arial" panose="020B0604020202020204" pitchFamily="34" charset="0"/>
                <a:ea typeface="PMingLiU" panose="02020500000000000000" pitchFamily="18" charset="-120"/>
              </a:rPr>
              <a:t>Please let us know if you would like to purchase any Acutonics® tuning forks. However, no purchases are required to take the class.</a:t>
            </a:r>
            <a:r>
              <a:rPr lang="en-US" sz="1050" dirty="0">
                <a:effectLst/>
              </a:rPr>
              <a:t> </a:t>
            </a:r>
            <a:endParaRPr lang="en-US" sz="1600" dirty="0">
              <a:solidFill>
                <a:srgbClr val="E97132"/>
              </a:solidFill>
              <a:latin typeface="Avenir Medium" panose="02000503020000020003" pitchFamily="2" charset="0"/>
            </a:endParaRPr>
          </a:p>
        </p:txBody>
      </p:sp>
      <p:sp>
        <p:nvSpPr>
          <p:cNvPr id="8" name="Rectangle 2">
            <a:extLst>
              <a:ext uri="{FF2B5EF4-FFF2-40B4-BE49-F238E27FC236}">
                <a16:creationId xmlns:a16="http://schemas.microsoft.com/office/drawing/2014/main" id="{E212A94C-9141-782D-95BE-45828A842C00}"/>
              </a:ext>
            </a:extLst>
          </p:cNvPr>
          <p:cNvSpPr>
            <a:spLocks noChangeArrowheads="1"/>
          </p:cNvSpPr>
          <p:nvPr/>
        </p:nvSpPr>
        <p:spPr bwMode="auto">
          <a:xfrm>
            <a:off x="6430859" y="166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Rectangle 2">
            <a:extLst>
              <a:ext uri="{FF2B5EF4-FFF2-40B4-BE49-F238E27FC236}">
                <a16:creationId xmlns:a16="http://schemas.microsoft.com/office/drawing/2014/main" id="{C4B8B6E1-AF9B-998E-ED3F-14ED21A44B0B}"/>
              </a:ext>
            </a:extLst>
          </p:cNvPr>
          <p:cNvSpPr>
            <a:spLocks noChangeArrowheads="1"/>
          </p:cNvSpPr>
          <p:nvPr/>
        </p:nvSpPr>
        <p:spPr bwMode="auto">
          <a:xfrm>
            <a:off x="6383482" y="166734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2">
            <a:extLst>
              <a:ext uri="{FF2B5EF4-FFF2-40B4-BE49-F238E27FC236}">
                <a16:creationId xmlns:a16="http://schemas.microsoft.com/office/drawing/2014/main" id="{B2B0BADF-81BC-35C9-C3ED-7B2CE5116AB1}"/>
              </a:ext>
            </a:extLst>
          </p:cNvPr>
          <p:cNvSpPr>
            <a:spLocks noChangeArrowheads="1"/>
          </p:cNvSpPr>
          <p:nvPr/>
        </p:nvSpPr>
        <p:spPr bwMode="auto">
          <a:xfrm>
            <a:off x="6096000" y="192372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2">
            <a:extLst>
              <a:ext uri="{FF2B5EF4-FFF2-40B4-BE49-F238E27FC236}">
                <a16:creationId xmlns:a16="http://schemas.microsoft.com/office/drawing/2014/main" id="{60C6DEBB-CA34-F7D9-3B38-8ABBE1C96112}"/>
              </a:ext>
            </a:extLst>
          </p:cNvPr>
          <p:cNvSpPr>
            <a:spLocks noChangeArrowheads="1"/>
          </p:cNvSpPr>
          <p:nvPr/>
        </p:nvSpPr>
        <p:spPr bwMode="auto">
          <a:xfrm>
            <a:off x="7406548" y="164869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2" name="Picture 11" descr="A person holding a rose to a person's mouth&#10;&#10;Description automatically generated">
            <a:extLst>
              <a:ext uri="{FF2B5EF4-FFF2-40B4-BE49-F238E27FC236}">
                <a16:creationId xmlns:a16="http://schemas.microsoft.com/office/drawing/2014/main" id="{99C43FC8-A7FD-1F4F-B556-1360B1434766}"/>
              </a:ext>
            </a:extLst>
          </p:cNvPr>
          <p:cNvPicPr>
            <a:picLocks noChangeAspect="1"/>
          </p:cNvPicPr>
          <p:nvPr/>
        </p:nvPicPr>
        <p:blipFill>
          <a:blip r:embed="rId4"/>
          <a:stretch>
            <a:fillRect/>
          </a:stretch>
        </p:blipFill>
        <p:spPr>
          <a:xfrm>
            <a:off x="7053221" y="1370419"/>
            <a:ext cx="3271013" cy="4906520"/>
          </a:xfrm>
          <a:prstGeom prst="rect">
            <a:avLst/>
          </a:prstGeom>
        </p:spPr>
      </p:pic>
    </p:spTree>
    <p:extLst>
      <p:ext uri="{BB962C8B-B14F-4D97-AF65-F5344CB8AC3E}">
        <p14:creationId xmlns:p14="http://schemas.microsoft.com/office/powerpoint/2010/main" val="3421016005"/>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327A5C9-BC05-079C-8E59-9726085AA8DB}"/>
              </a:ext>
            </a:extLst>
          </p:cNvPr>
          <p:cNvSpPr/>
          <p:nvPr/>
        </p:nvSpPr>
        <p:spPr>
          <a:xfrm>
            <a:off x="9258300" y="1271588"/>
            <a:ext cx="2667000" cy="1914525"/>
          </a:xfrm>
          <a:prstGeom prst="rect">
            <a:avLst/>
          </a:prstGeom>
          <a:solidFill>
            <a:srgbClr val="20747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algn="ctr" defTabSz="228600" hangingPunct="0"/>
            <a:endParaRPr lang="en-US" sz="1600">
              <a:solidFill>
                <a:srgbClr val="FFFFFF"/>
              </a:solidFill>
              <a:latin typeface="Graphik Medium"/>
              <a:ea typeface="Graphik Medium"/>
              <a:cs typeface="Graphik Medium"/>
              <a:sym typeface="Graphik Medium"/>
            </a:endParaRPr>
          </a:p>
        </p:txBody>
      </p:sp>
      <p:sp>
        <p:nvSpPr>
          <p:cNvPr id="12" name="Rectangle 11">
            <a:extLst>
              <a:ext uri="{FF2B5EF4-FFF2-40B4-BE49-F238E27FC236}">
                <a16:creationId xmlns:a16="http://schemas.microsoft.com/office/drawing/2014/main" id="{8C4944A8-AF01-D082-D180-4081B20A3AAB}"/>
              </a:ext>
            </a:extLst>
          </p:cNvPr>
          <p:cNvSpPr/>
          <p:nvPr/>
        </p:nvSpPr>
        <p:spPr>
          <a:xfrm>
            <a:off x="9258300" y="3271838"/>
            <a:ext cx="2667000" cy="2914650"/>
          </a:xfrm>
          <a:prstGeom prst="rect">
            <a:avLst/>
          </a:prstGeom>
          <a:solidFill>
            <a:srgbClr val="20747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algn="ctr" defTabSz="228600" hangingPunct="0"/>
            <a:endParaRPr lang="en-US" sz="1600">
              <a:solidFill>
                <a:srgbClr val="FFFFFF"/>
              </a:solidFill>
              <a:latin typeface="Graphik Medium"/>
              <a:ea typeface="Graphik Medium"/>
              <a:cs typeface="Graphik Medium"/>
              <a:sym typeface="Graphik Medium"/>
            </a:endParaRPr>
          </a:p>
        </p:txBody>
      </p:sp>
      <p:sp>
        <p:nvSpPr>
          <p:cNvPr id="4" name="Rectangle 3">
            <a:extLst>
              <a:ext uri="{FF2B5EF4-FFF2-40B4-BE49-F238E27FC236}">
                <a16:creationId xmlns:a16="http://schemas.microsoft.com/office/drawing/2014/main" id="{FF58A8D2-833B-7B7C-7344-7B7D5ADC7F27}"/>
              </a:ext>
            </a:extLst>
          </p:cNvPr>
          <p:cNvSpPr/>
          <p:nvPr/>
        </p:nvSpPr>
        <p:spPr>
          <a:xfrm>
            <a:off x="247650" y="3589804"/>
            <a:ext cx="8910638" cy="297517"/>
          </a:xfrm>
          <a:prstGeom prst="rect">
            <a:avLst/>
          </a:prstGeom>
          <a:solidFill>
            <a:srgbClr val="88CBD2">
              <a:alpha val="86137"/>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228600" hangingPunct="0"/>
            <a:endParaRPr lang="en-US" sz="1600">
              <a:solidFill>
                <a:srgbClr val="FFFFFF"/>
              </a:solidFill>
              <a:latin typeface="Graphik Medium"/>
              <a:ea typeface="Graphik Medium"/>
              <a:cs typeface="Graphik Medium"/>
              <a:sym typeface="Graphik Medium"/>
            </a:endParaRPr>
          </a:p>
        </p:txBody>
      </p:sp>
      <p:sp>
        <p:nvSpPr>
          <p:cNvPr id="2" name="Rounded Rectangle">
            <a:extLst>
              <a:ext uri="{FF2B5EF4-FFF2-40B4-BE49-F238E27FC236}">
                <a16:creationId xmlns:a16="http://schemas.microsoft.com/office/drawing/2014/main" id="{3FB68B4B-FB68-8501-EAE1-E6194B5F88AF}"/>
              </a:ext>
            </a:extLst>
          </p:cNvPr>
          <p:cNvSpPr/>
          <p:nvPr/>
        </p:nvSpPr>
        <p:spPr>
          <a:xfrm>
            <a:off x="0" y="0"/>
            <a:ext cx="12192000" cy="1009650"/>
          </a:xfrm>
          <a:prstGeom prst="roundRect">
            <a:avLst>
              <a:gd name="adj" fmla="val 0"/>
            </a:avLst>
          </a:prstGeom>
          <a:solidFill>
            <a:srgbClr val="88CBD2">
              <a:alpha val="29838"/>
            </a:srgbClr>
          </a:solidFill>
          <a:ln w="12700">
            <a:miter lim="400000"/>
          </a:ln>
        </p:spPr>
        <p:txBody>
          <a:bodyPr lIns="25400" tIns="25400" rIns="25400" bIns="25400" anchor="ctr"/>
          <a:lstStyle/>
          <a:p>
            <a:pPr defTabSz="228600">
              <a:defRPr sz="3200">
                <a:solidFill>
                  <a:srgbClr val="FFFFFF"/>
                </a:solidFill>
                <a:latin typeface="Graphik Medium"/>
                <a:ea typeface="Graphik Medium"/>
                <a:cs typeface="Graphik Medium"/>
                <a:sym typeface="Graphik Medium"/>
              </a:defRPr>
            </a:pPr>
            <a:endParaRPr sz="1600" dirty="0"/>
          </a:p>
        </p:txBody>
      </p:sp>
      <p:sp>
        <p:nvSpPr>
          <p:cNvPr id="3" name="Functional Medicine">
            <a:extLst>
              <a:ext uri="{FF2B5EF4-FFF2-40B4-BE49-F238E27FC236}">
                <a16:creationId xmlns:a16="http://schemas.microsoft.com/office/drawing/2014/main" id="{D2E65F66-6938-24D1-A056-425A04131C09}"/>
              </a:ext>
            </a:extLst>
          </p:cNvPr>
          <p:cNvSpPr txBox="1"/>
          <p:nvPr/>
        </p:nvSpPr>
        <p:spPr>
          <a:xfrm>
            <a:off x="285750" y="435726"/>
            <a:ext cx="12192000" cy="5716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a:lnSpc>
                <a:spcPct val="80000"/>
              </a:lnSpc>
              <a:defRPr sz="11000" b="1" spc="-330">
                <a:gradFill flip="none" rotWithShape="1">
                  <a:gsLst>
                    <a:gs pos="0">
                      <a:srgbClr val="3DB17F"/>
                    </a:gs>
                    <a:gs pos="100000">
                      <a:srgbClr val="93ECE2"/>
                    </a:gs>
                  </a:gsLst>
                  <a:lin ang="3960000" scaled="0"/>
                </a:gradFill>
                <a:latin typeface="Helvetica"/>
                <a:ea typeface="Helvetica"/>
                <a:cs typeface="Helvetica"/>
                <a:sym typeface="Helvetica"/>
              </a:defRPr>
            </a:lvl1pPr>
          </a:lstStyle>
          <a:p>
            <a:pPr algn="l"/>
            <a:r>
              <a:rPr lang="en-US" sz="4000" b="0" spc="0" dirty="0">
                <a:solidFill>
                  <a:srgbClr val="207479"/>
                </a:solidFill>
                <a:latin typeface="Avenir Light" panose="020B0402020203020204" pitchFamily="34" charset="77"/>
              </a:rPr>
              <a:t>Acutonics® Sound Healing</a:t>
            </a:r>
          </a:p>
        </p:txBody>
      </p:sp>
      <p:pic>
        <p:nvPicPr>
          <p:cNvPr id="7" name="MBCWC_Logo_FINAL-CMYK.png" descr="MBCWC_Logo_FINAL-CMYK.png">
            <a:extLst>
              <a:ext uri="{FF2B5EF4-FFF2-40B4-BE49-F238E27FC236}">
                <a16:creationId xmlns:a16="http://schemas.microsoft.com/office/drawing/2014/main" id="{DA04F762-E3E7-28F8-8575-DF072BEE45DC}"/>
              </a:ext>
            </a:extLst>
          </p:cNvPr>
          <p:cNvPicPr>
            <a:picLocks noChangeAspect="1"/>
          </p:cNvPicPr>
          <p:nvPr/>
        </p:nvPicPr>
        <p:blipFill>
          <a:blip r:embed="rId3"/>
          <a:stretch>
            <a:fillRect/>
          </a:stretch>
        </p:blipFill>
        <p:spPr>
          <a:xfrm>
            <a:off x="10390909" y="6276939"/>
            <a:ext cx="1564450" cy="481069"/>
          </a:xfrm>
          <a:prstGeom prst="rect">
            <a:avLst/>
          </a:prstGeom>
          <a:ln w="12700">
            <a:miter lim="400000"/>
          </a:ln>
        </p:spPr>
      </p:pic>
      <p:sp>
        <p:nvSpPr>
          <p:cNvPr id="15" name="We have the capability to enhance the benefits of microneedling by incorporating Platelet-Rich Plasma (PRP).…">
            <a:extLst>
              <a:ext uri="{FF2B5EF4-FFF2-40B4-BE49-F238E27FC236}">
                <a16:creationId xmlns:a16="http://schemas.microsoft.com/office/drawing/2014/main" id="{BE10F0BA-8B54-FB36-73B1-2BF830573388}"/>
              </a:ext>
            </a:extLst>
          </p:cNvPr>
          <p:cNvSpPr txBox="1"/>
          <p:nvPr/>
        </p:nvSpPr>
        <p:spPr>
          <a:xfrm>
            <a:off x="266701" y="1597624"/>
            <a:ext cx="8834438" cy="4555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algn="l">
              <a:lnSpc>
                <a:spcPct val="120000"/>
              </a:lnSpc>
              <a:defRPr sz="3100"/>
            </a:pPr>
            <a:r>
              <a:rPr lang="en-US" sz="2700" b="1" dirty="0">
                <a:solidFill>
                  <a:srgbClr val="165356"/>
                </a:solidFill>
                <a:latin typeface="Avenir Black" panose="02000503020000020003" pitchFamily="2" charset="0"/>
              </a:rPr>
              <a:t>ACUTONICS® SOUND HEALING</a:t>
            </a:r>
          </a:p>
          <a:p>
            <a:pPr>
              <a:spcBef>
                <a:spcPts val="900"/>
              </a:spcBef>
              <a:spcAft>
                <a:spcPts val="600"/>
              </a:spcAft>
              <a:buClr>
                <a:schemeClr val="accent1">
                  <a:lumMod val="20000"/>
                  <a:lumOff val="80000"/>
                </a:schemeClr>
              </a:buClr>
              <a:defRPr sz="3100"/>
            </a:pPr>
            <a:r>
              <a:rPr lang="en-US" sz="2200" b="1" dirty="0">
                <a:solidFill>
                  <a:srgbClr val="165356"/>
                </a:solidFill>
                <a:latin typeface="Avenir Heavy" panose="02000503020000020003" pitchFamily="2" charset="0"/>
              </a:rPr>
              <a:t>By placing forks on specific acupuncture points, this transformative </a:t>
            </a:r>
            <a:br>
              <a:rPr lang="en-US" sz="2200" b="1" dirty="0">
                <a:solidFill>
                  <a:srgbClr val="165356"/>
                </a:solidFill>
                <a:latin typeface="Avenir Heavy" panose="02000503020000020003" pitchFamily="2" charset="0"/>
              </a:rPr>
            </a:br>
            <a:r>
              <a:rPr lang="en-US" sz="2200" b="1" dirty="0">
                <a:solidFill>
                  <a:srgbClr val="165356"/>
                </a:solidFill>
                <a:latin typeface="Avenir Heavy" panose="02000503020000020003" pitchFamily="2" charset="0"/>
              </a:rPr>
              <a:t>therapy induces deep relaxation, restores balance, and </a:t>
            </a:r>
            <a:br>
              <a:rPr lang="en-US" sz="2200" b="1" dirty="0">
                <a:solidFill>
                  <a:srgbClr val="165356"/>
                </a:solidFill>
                <a:latin typeface="Avenir Heavy" panose="02000503020000020003" pitchFamily="2" charset="0"/>
              </a:rPr>
            </a:br>
            <a:r>
              <a:rPr lang="en-US" sz="2200" b="1" dirty="0">
                <a:solidFill>
                  <a:srgbClr val="165356"/>
                </a:solidFill>
                <a:latin typeface="Avenir Heavy" panose="02000503020000020003" pitchFamily="2" charset="0"/>
              </a:rPr>
              <a:t>promotes healing. </a:t>
            </a:r>
          </a:p>
          <a:p>
            <a:pPr>
              <a:spcBef>
                <a:spcPts val="900"/>
              </a:spcBef>
              <a:spcAft>
                <a:spcPts val="600"/>
              </a:spcAft>
              <a:buClr>
                <a:schemeClr val="accent1">
                  <a:lumMod val="20000"/>
                  <a:lumOff val="80000"/>
                </a:schemeClr>
              </a:buClr>
              <a:defRPr sz="3100"/>
            </a:pPr>
            <a:endParaRPr lang="en-US" sz="1900" dirty="0">
              <a:solidFill>
                <a:srgbClr val="165356"/>
              </a:solidFill>
              <a:latin typeface="Avenir Medium" panose="02000503020000020003" pitchFamily="2" charset="0"/>
            </a:endParaRPr>
          </a:p>
          <a:p>
            <a:pPr marL="211138" indent="-211138">
              <a:lnSpc>
                <a:spcPts val="2100"/>
              </a:lnSpc>
              <a:spcBef>
                <a:spcPts val="900"/>
              </a:spcBef>
              <a:spcAft>
                <a:spcPts val="600"/>
              </a:spcAft>
              <a:buClr>
                <a:srgbClr val="279698"/>
              </a:buClr>
              <a:buFont typeface="Arial" panose="020B0604020202020204" pitchFamily="34" charset="0"/>
              <a:buChar char="•"/>
              <a:defRPr sz="3100"/>
            </a:pPr>
            <a:r>
              <a:rPr lang="en-US" sz="1900" dirty="0">
                <a:solidFill>
                  <a:srgbClr val="165356"/>
                </a:solidFill>
                <a:latin typeface="Avenir Medium" panose="02000503020000020003" pitchFamily="2" charset="0"/>
              </a:rPr>
              <a:t>Harness the power of tuning forks to create harmony within your body. </a:t>
            </a:r>
          </a:p>
          <a:p>
            <a:pPr marL="211138" indent="-211138">
              <a:lnSpc>
                <a:spcPts val="2100"/>
              </a:lnSpc>
              <a:spcBef>
                <a:spcPts val="900"/>
              </a:spcBef>
              <a:spcAft>
                <a:spcPts val="600"/>
              </a:spcAft>
              <a:buClr>
                <a:srgbClr val="279698"/>
              </a:buClr>
              <a:buFont typeface="Arial" panose="020B0604020202020204" pitchFamily="34" charset="0"/>
              <a:buChar char="•"/>
              <a:defRPr sz="3100"/>
            </a:pPr>
            <a:r>
              <a:rPr lang="en-US" sz="1900" dirty="0">
                <a:solidFill>
                  <a:srgbClr val="165356"/>
                </a:solidFill>
                <a:latin typeface="Avenir Medium" panose="02000503020000020003" pitchFamily="2" charset="0"/>
              </a:rPr>
              <a:t>The gentle vibrations resonate within, reducing stress and enhancing overall well-being. </a:t>
            </a:r>
          </a:p>
          <a:p>
            <a:pPr marL="211138" indent="-211138">
              <a:lnSpc>
                <a:spcPts val="2100"/>
              </a:lnSpc>
              <a:spcBef>
                <a:spcPts val="900"/>
              </a:spcBef>
              <a:spcAft>
                <a:spcPts val="600"/>
              </a:spcAft>
              <a:buClr>
                <a:srgbClr val="279698"/>
              </a:buClr>
              <a:buFont typeface="Arial" panose="020B0604020202020204" pitchFamily="34" charset="0"/>
              <a:buChar char="•"/>
              <a:defRPr sz="3100"/>
            </a:pPr>
            <a:r>
              <a:rPr lang="en-US" sz="1900" dirty="0">
                <a:solidFill>
                  <a:srgbClr val="165356"/>
                </a:solidFill>
                <a:latin typeface="Avenir Medium" panose="02000503020000020003" pitchFamily="2" charset="0"/>
              </a:rPr>
              <a:t>Experience the soothing frequencies as they alleviate discomfort </a:t>
            </a:r>
            <a:br>
              <a:rPr lang="en-US" sz="1900" dirty="0">
                <a:solidFill>
                  <a:srgbClr val="165356"/>
                </a:solidFill>
                <a:latin typeface="Avenir Medium" panose="02000503020000020003" pitchFamily="2" charset="0"/>
              </a:rPr>
            </a:br>
            <a:r>
              <a:rPr lang="en-US" sz="1900" dirty="0">
                <a:solidFill>
                  <a:srgbClr val="165356"/>
                </a:solidFill>
                <a:latin typeface="Avenir Medium" panose="02000503020000020003" pitchFamily="2" charset="0"/>
              </a:rPr>
              <a:t>and nurture your mind, body, and spirit. </a:t>
            </a:r>
          </a:p>
          <a:p>
            <a:pPr marL="211138" indent="-211138">
              <a:lnSpc>
                <a:spcPts val="2100"/>
              </a:lnSpc>
              <a:spcBef>
                <a:spcPts val="900"/>
              </a:spcBef>
              <a:spcAft>
                <a:spcPts val="600"/>
              </a:spcAft>
              <a:buClr>
                <a:srgbClr val="279698"/>
              </a:buClr>
              <a:buFont typeface="Arial" panose="020B0604020202020204" pitchFamily="34" charset="0"/>
              <a:buChar char="•"/>
              <a:defRPr sz="3100"/>
            </a:pPr>
            <a:r>
              <a:rPr lang="en-US" sz="1900" dirty="0">
                <a:solidFill>
                  <a:srgbClr val="165356"/>
                </a:solidFill>
                <a:latin typeface="Avenir Medium" panose="02000503020000020003" pitchFamily="2" charset="0"/>
              </a:rPr>
              <a:t>Let Acutonics® guide you on a healing journey of renewal and revitalization.</a:t>
            </a:r>
            <a:endParaRPr sz="1600" dirty="0">
              <a:solidFill>
                <a:srgbClr val="165356"/>
              </a:solidFill>
              <a:latin typeface="Avenir Medium" panose="02000503020000020003" pitchFamily="2" charset="0"/>
            </a:endParaRPr>
          </a:p>
        </p:txBody>
      </p:sp>
      <p:pic>
        <p:nvPicPr>
          <p:cNvPr id="8" name="Picture 7" descr="A person getting a facial massage&#10;&#10;Description automatically generated">
            <a:extLst>
              <a:ext uri="{FF2B5EF4-FFF2-40B4-BE49-F238E27FC236}">
                <a16:creationId xmlns:a16="http://schemas.microsoft.com/office/drawing/2014/main" id="{C9C4D96B-9EB7-7667-C663-B687CD45BFFF}"/>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5300"/>
                    </a14:imgEffect>
                  </a14:imgLayer>
                </a14:imgProps>
              </a:ext>
              <a:ext uri="{28A0092B-C50C-407E-A947-70E740481C1C}">
                <a14:useLocalDpi xmlns:a14="http://schemas.microsoft.com/office/drawing/2010/main" val="0"/>
              </a:ext>
            </a:extLst>
          </a:blip>
          <a:stretch>
            <a:fillRect/>
          </a:stretch>
        </p:blipFill>
        <p:spPr>
          <a:xfrm>
            <a:off x="9364513" y="1389063"/>
            <a:ext cx="2452747" cy="1634559"/>
          </a:xfrm>
          <a:prstGeom prst="rect">
            <a:avLst/>
          </a:prstGeom>
        </p:spPr>
      </p:pic>
      <p:pic>
        <p:nvPicPr>
          <p:cNvPr id="10" name="Picture 9" descr="A person receiving a back massage&#10;&#10;Description automatically generated">
            <a:extLst>
              <a:ext uri="{FF2B5EF4-FFF2-40B4-BE49-F238E27FC236}">
                <a16:creationId xmlns:a16="http://schemas.microsoft.com/office/drawing/2014/main" id="{E2F0941E-E3E9-E2D3-9B88-4E1F871AD25F}"/>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rcRect l="15196" r="20466"/>
          <a:stretch/>
        </p:blipFill>
        <p:spPr>
          <a:xfrm>
            <a:off x="9372601" y="3453021"/>
            <a:ext cx="2444957" cy="2533442"/>
          </a:xfrm>
          <a:prstGeom prst="rect">
            <a:avLst/>
          </a:prstGeom>
        </p:spPr>
      </p:pic>
    </p:spTree>
    <p:extLst>
      <p:ext uri="{BB962C8B-B14F-4D97-AF65-F5344CB8AC3E}">
        <p14:creationId xmlns:p14="http://schemas.microsoft.com/office/powerpoint/2010/main" val="221368822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a:extLst>
              <a:ext uri="{FF2B5EF4-FFF2-40B4-BE49-F238E27FC236}">
                <a16:creationId xmlns:a16="http://schemas.microsoft.com/office/drawing/2014/main" id="{3FB68B4B-FB68-8501-EAE1-E6194B5F88AF}"/>
              </a:ext>
            </a:extLst>
          </p:cNvPr>
          <p:cNvSpPr/>
          <p:nvPr/>
        </p:nvSpPr>
        <p:spPr>
          <a:xfrm>
            <a:off x="0" y="0"/>
            <a:ext cx="12192000" cy="1009650"/>
          </a:xfrm>
          <a:prstGeom prst="roundRect">
            <a:avLst>
              <a:gd name="adj" fmla="val 0"/>
            </a:avLst>
          </a:prstGeom>
          <a:solidFill>
            <a:srgbClr val="88CBD2">
              <a:alpha val="29838"/>
            </a:srgbClr>
          </a:solidFill>
          <a:ln w="12700">
            <a:miter lim="400000"/>
          </a:ln>
        </p:spPr>
        <p:txBody>
          <a:bodyPr lIns="25400" tIns="25400" rIns="25400" bIns="25400" anchor="ctr"/>
          <a:lstStyle/>
          <a:p>
            <a:pPr defTabSz="228600">
              <a:defRPr sz="3200">
                <a:solidFill>
                  <a:srgbClr val="FFFFFF"/>
                </a:solidFill>
                <a:latin typeface="Graphik Medium"/>
                <a:ea typeface="Graphik Medium"/>
                <a:cs typeface="Graphik Medium"/>
                <a:sym typeface="Graphik Medium"/>
              </a:defRPr>
            </a:pPr>
            <a:endParaRPr sz="1600" dirty="0"/>
          </a:p>
        </p:txBody>
      </p:sp>
      <p:sp>
        <p:nvSpPr>
          <p:cNvPr id="3" name="Functional Medicine">
            <a:extLst>
              <a:ext uri="{FF2B5EF4-FFF2-40B4-BE49-F238E27FC236}">
                <a16:creationId xmlns:a16="http://schemas.microsoft.com/office/drawing/2014/main" id="{D2E65F66-6938-24D1-A056-425A04131C09}"/>
              </a:ext>
            </a:extLst>
          </p:cNvPr>
          <p:cNvSpPr txBox="1"/>
          <p:nvPr/>
        </p:nvSpPr>
        <p:spPr>
          <a:xfrm>
            <a:off x="285750" y="435726"/>
            <a:ext cx="12192000" cy="5716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lvl1pPr>
              <a:lnSpc>
                <a:spcPct val="80000"/>
              </a:lnSpc>
              <a:defRPr sz="11000" b="1" spc="-330">
                <a:gradFill flip="none" rotWithShape="1">
                  <a:gsLst>
                    <a:gs pos="0">
                      <a:srgbClr val="3DB17F"/>
                    </a:gs>
                    <a:gs pos="100000">
                      <a:srgbClr val="93ECE2"/>
                    </a:gs>
                  </a:gsLst>
                  <a:lin ang="3960000" scaled="0"/>
                </a:gradFill>
                <a:latin typeface="Helvetica"/>
                <a:ea typeface="Helvetica"/>
                <a:cs typeface="Helvetica"/>
                <a:sym typeface="Helvetica"/>
              </a:defRPr>
            </a:lvl1pPr>
          </a:lstStyle>
          <a:p>
            <a:pPr algn="l"/>
            <a:r>
              <a:rPr lang="en-US" sz="4000" b="0" spc="0" dirty="0">
                <a:solidFill>
                  <a:srgbClr val="207479"/>
                </a:solidFill>
                <a:latin typeface="Avenir Light" panose="020B0402020203020204" pitchFamily="34" charset="77"/>
              </a:rPr>
              <a:t>What is Acutonics®: Detailed Description</a:t>
            </a:r>
          </a:p>
        </p:txBody>
      </p:sp>
      <p:pic>
        <p:nvPicPr>
          <p:cNvPr id="7" name="MBCWC_Logo_FINAL-CMYK.png" descr="MBCWC_Logo_FINAL-CMYK.png">
            <a:extLst>
              <a:ext uri="{FF2B5EF4-FFF2-40B4-BE49-F238E27FC236}">
                <a16:creationId xmlns:a16="http://schemas.microsoft.com/office/drawing/2014/main" id="{DA04F762-E3E7-28F8-8575-DF072BEE45DC}"/>
              </a:ext>
            </a:extLst>
          </p:cNvPr>
          <p:cNvPicPr>
            <a:picLocks noChangeAspect="1"/>
          </p:cNvPicPr>
          <p:nvPr/>
        </p:nvPicPr>
        <p:blipFill>
          <a:blip r:embed="rId3"/>
          <a:stretch>
            <a:fillRect/>
          </a:stretch>
        </p:blipFill>
        <p:spPr>
          <a:xfrm>
            <a:off x="10390909" y="6276939"/>
            <a:ext cx="1564450" cy="481069"/>
          </a:xfrm>
          <a:prstGeom prst="rect">
            <a:avLst/>
          </a:prstGeom>
          <a:ln w="12700">
            <a:miter lim="400000"/>
          </a:ln>
        </p:spPr>
      </p:pic>
      <p:sp>
        <p:nvSpPr>
          <p:cNvPr id="15" name="We have the capability to enhance the benefits of microneedling by incorporating Platelet-Rich Plasma (PRP).…">
            <a:extLst>
              <a:ext uri="{FF2B5EF4-FFF2-40B4-BE49-F238E27FC236}">
                <a16:creationId xmlns:a16="http://schemas.microsoft.com/office/drawing/2014/main" id="{BE10F0BA-8B54-FB36-73B1-2BF830573388}"/>
              </a:ext>
            </a:extLst>
          </p:cNvPr>
          <p:cNvSpPr txBox="1"/>
          <p:nvPr/>
        </p:nvSpPr>
        <p:spPr>
          <a:xfrm>
            <a:off x="128589" y="1011851"/>
            <a:ext cx="11826770" cy="55912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p>
            <a:pPr marL="0" marR="0">
              <a:spcBef>
                <a:spcPts val="0"/>
              </a:spcBef>
              <a:spcAft>
                <a:spcPts val="0"/>
              </a:spcAft>
            </a:pPr>
            <a:endParaRPr lang="en-US" dirty="0">
              <a:solidFill>
                <a:schemeClr val="tx2">
                  <a:lumMod val="75000"/>
                  <a:lumOff val="25000"/>
                </a:schemeClr>
              </a:solidFill>
              <a:latin typeface="Avenir Medium" panose="02000503020000020003" pitchFamily="2" charset="0"/>
              <a:ea typeface="PMingLiU" panose="02020500000000000000" pitchFamily="18" charset="-120"/>
              <a:cs typeface="Times New Roman" panose="02020603050405020304" pitchFamily="18" charset="0"/>
            </a:endParaRPr>
          </a:p>
          <a:p>
            <a:pPr marL="285750" indent="-285750">
              <a:buFont typeface="Arial" panose="020B0604020202020204" pitchFamily="34" charset="0"/>
              <a:buChar char="•"/>
            </a:pPr>
            <a:r>
              <a:rPr lang="en-US" sz="1800" dirty="0">
                <a:solidFill>
                  <a:srgbClr val="165356"/>
                </a:solidFill>
                <a:effectLst/>
                <a:latin typeface="Avenir Medium" panose="02000503020000020003" pitchFamily="2" charset="0"/>
                <a:ea typeface="PMingLiU" panose="02020500000000000000" pitchFamily="18" charset="-120"/>
                <a:cs typeface="Times New Roman" panose="02020603050405020304" pitchFamily="18" charset="0"/>
              </a:rPr>
              <a:t>Acutonics® is much more than a sound healing modality!  It is an integrated approach to health grounded in Oriental medicine, psychology, science, cosmological studies and sound healing principles.  The effective non-invasion methodology works with vibratory energy created through sound.  The sounds of planetary bodies are brought into the clinical setting, using precision-calibrated tuning forks and hand chimes.  </a:t>
            </a:r>
          </a:p>
          <a:p>
            <a:pPr marL="285750" marR="0" indent="-285750">
              <a:spcBef>
                <a:spcPts val="0"/>
              </a:spcBef>
              <a:spcAft>
                <a:spcPts val="0"/>
              </a:spcAft>
              <a:buFont typeface="Arial" panose="020B0604020202020204" pitchFamily="34" charset="0"/>
              <a:buChar char="•"/>
            </a:pPr>
            <a:endParaRPr lang="en-US" dirty="0">
              <a:solidFill>
                <a:srgbClr val="165356"/>
              </a:solidFill>
              <a:latin typeface="Avenir Medium" panose="02000503020000020003" pitchFamily="2" charset="0"/>
              <a:ea typeface="PMingLiU" panose="02020500000000000000" pitchFamily="18" charset="-120"/>
              <a:cs typeface="Times New Roman" panose="02020603050405020304" pitchFamily="18" charset="0"/>
            </a:endParaRPr>
          </a:p>
          <a:p>
            <a:pPr marL="285750" marR="0" indent="-285750">
              <a:spcBef>
                <a:spcPts val="0"/>
              </a:spcBef>
              <a:spcAft>
                <a:spcPts val="0"/>
              </a:spcAft>
              <a:buFont typeface="Arial" panose="020B0604020202020204" pitchFamily="34" charset="0"/>
              <a:buChar char="•"/>
            </a:pPr>
            <a:r>
              <a:rPr lang="en-US" sz="1800" dirty="0">
                <a:solidFill>
                  <a:srgbClr val="165356"/>
                </a:solidFill>
                <a:effectLst/>
                <a:latin typeface="Avenir Medium" panose="02000503020000020003" pitchFamily="2" charset="0"/>
                <a:ea typeface="PMingLiU" panose="02020500000000000000" pitchFamily="18" charset="-120"/>
                <a:cs typeface="Times New Roman" panose="02020603050405020304" pitchFamily="18" charset="0"/>
              </a:rPr>
              <a:t>The tuning forks are placed on acupuncture points and the vibration travels through the entire acupuncture meridian, harmonizing the body.  </a:t>
            </a:r>
          </a:p>
          <a:p>
            <a:pPr marL="285750" marR="0" indent="-285750">
              <a:spcBef>
                <a:spcPts val="0"/>
              </a:spcBef>
              <a:spcAft>
                <a:spcPts val="0"/>
              </a:spcAft>
              <a:buFont typeface="Arial" panose="020B0604020202020204" pitchFamily="34" charset="0"/>
              <a:buChar char="•"/>
            </a:pPr>
            <a:endParaRPr lang="en-US" dirty="0">
              <a:solidFill>
                <a:srgbClr val="165356"/>
              </a:solidFill>
              <a:latin typeface="Avenir Medium" panose="02000503020000020003" pitchFamily="2" charset="0"/>
              <a:ea typeface="PMingLiU" panose="02020500000000000000" pitchFamily="18" charset="-120"/>
              <a:cs typeface="Times New Roman" panose="02020603050405020304" pitchFamily="18" charset="0"/>
            </a:endParaRPr>
          </a:p>
          <a:p>
            <a:pPr marL="285750" marR="0" indent="-285750">
              <a:spcBef>
                <a:spcPts val="0"/>
              </a:spcBef>
              <a:spcAft>
                <a:spcPts val="0"/>
              </a:spcAft>
              <a:buFont typeface="Arial" panose="020B0604020202020204" pitchFamily="34" charset="0"/>
              <a:buChar char="•"/>
            </a:pPr>
            <a:r>
              <a:rPr lang="en-US" sz="1800" dirty="0">
                <a:solidFill>
                  <a:srgbClr val="165356"/>
                </a:solidFill>
                <a:effectLst/>
                <a:latin typeface="Avenir Medium" panose="02000503020000020003" pitchFamily="2" charset="0"/>
                <a:ea typeface="PMingLiU" panose="02020500000000000000" pitchFamily="18" charset="-120"/>
                <a:cs typeface="Times New Roman" panose="02020603050405020304" pitchFamily="18" charset="0"/>
              </a:rPr>
              <a:t>Jungian psychology and symbolism is an integral part of each different tuning fork.  There is a healing symbolism behind the sun, moon,  stars and various planets such as Mars and Venus.  These sounds trigger deep healing, by evoking human subconscious archetypes.  </a:t>
            </a:r>
          </a:p>
          <a:p>
            <a:pPr marL="285750" marR="0" indent="-285750">
              <a:spcBef>
                <a:spcPts val="0"/>
              </a:spcBef>
              <a:spcAft>
                <a:spcPts val="0"/>
              </a:spcAft>
              <a:buFont typeface="Arial" panose="020B0604020202020204" pitchFamily="34" charset="0"/>
              <a:buChar char="•"/>
            </a:pPr>
            <a:endParaRPr lang="en-US" dirty="0">
              <a:solidFill>
                <a:srgbClr val="165356"/>
              </a:solidFill>
              <a:latin typeface="Avenir Medium" panose="02000503020000020003" pitchFamily="2" charset="0"/>
              <a:ea typeface="PMingLiU" panose="02020500000000000000" pitchFamily="18" charset="-120"/>
              <a:cs typeface="Times New Roman" panose="02020603050405020304" pitchFamily="18" charset="0"/>
            </a:endParaRPr>
          </a:p>
          <a:p>
            <a:pPr marL="285750" marR="0" indent="-285750">
              <a:spcBef>
                <a:spcPts val="0"/>
              </a:spcBef>
              <a:spcAft>
                <a:spcPts val="0"/>
              </a:spcAft>
              <a:buFont typeface="Arial" panose="020B0604020202020204" pitchFamily="34" charset="0"/>
              <a:buChar char="•"/>
            </a:pPr>
            <a:r>
              <a:rPr lang="en-US" sz="1800" dirty="0">
                <a:solidFill>
                  <a:srgbClr val="165356"/>
                </a:solidFill>
                <a:effectLst/>
                <a:latin typeface="Avenir Medium" panose="02000503020000020003" pitchFamily="2" charset="0"/>
                <a:ea typeface="PMingLiU" panose="02020500000000000000" pitchFamily="18" charset="-120"/>
                <a:cs typeface="Times New Roman" panose="02020603050405020304" pitchFamily="18" charset="0"/>
              </a:rPr>
              <a:t>Sounds are layered over the patient as you lay on a treatment table.  </a:t>
            </a:r>
          </a:p>
          <a:p>
            <a:pPr marL="285750" marR="0" indent="-285750">
              <a:spcBef>
                <a:spcPts val="0"/>
              </a:spcBef>
              <a:spcAft>
                <a:spcPts val="0"/>
              </a:spcAft>
              <a:buFont typeface="Arial" panose="020B0604020202020204" pitchFamily="34" charset="0"/>
              <a:buChar char="•"/>
            </a:pPr>
            <a:endParaRPr lang="en-US" dirty="0">
              <a:solidFill>
                <a:srgbClr val="165356"/>
              </a:solidFill>
              <a:latin typeface="Avenir Medium" panose="02000503020000020003" pitchFamily="2" charset="0"/>
              <a:ea typeface="PMingLiU" panose="02020500000000000000" pitchFamily="18" charset="-120"/>
              <a:cs typeface="Times New Roman" panose="02020603050405020304" pitchFamily="18" charset="0"/>
            </a:endParaRPr>
          </a:p>
          <a:p>
            <a:pPr marL="285750" marR="0" indent="-285750">
              <a:spcBef>
                <a:spcPts val="0"/>
              </a:spcBef>
              <a:spcAft>
                <a:spcPts val="0"/>
              </a:spcAft>
              <a:buFont typeface="Arial" panose="020B0604020202020204" pitchFamily="34" charset="0"/>
              <a:buChar char="•"/>
            </a:pPr>
            <a:r>
              <a:rPr lang="en-US" sz="1800" dirty="0">
                <a:solidFill>
                  <a:srgbClr val="165356"/>
                </a:solidFill>
                <a:effectLst/>
                <a:latin typeface="Avenir Medium" panose="02000503020000020003" pitchFamily="2" charset="0"/>
                <a:ea typeface="PMingLiU" panose="02020500000000000000" pitchFamily="18" charset="-120"/>
                <a:cs typeface="Times New Roman" panose="02020603050405020304" pitchFamily="18" charset="0"/>
              </a:rPr>
              <a:t>Often Tibetan sound bowls beneath the patient, while tuning forks directly on the patient’s acupuncture points and hand chimes are struck above the patient.  This envelopes you in layers of vibratory healing.  It is extremely relaxing and a good modality for people who hate needles.  </a:t>
            </a:r>
          </a:p>
          <a:p>
            <a:pPr marL="285750" marR="0" indent="-285750">
              <a:spcBef>
                <a:spcPts val="0"/>
              </a:spcBef>
              <a:spcAft>
                <a:spcPts val="0"/>
              </a:spcAft>
              <a:buFont typeface="Arial" panose="020B0604020202020204" pitchFamily="34" charset="0"/>
              <a:buChar char="•"/>
            </a:pPr>
            <a:endParaRPr lang="en-US" dirty="0">
              <a:solidFill>
                <a:srgbClr val="165356"/>
              </a:solidFill>
              <a:latin typeface="Avenir Medium" panose="02000503020000020003" pitchFamily="2" charset="0"/>
              <a:ea typeface="PMingLiU" panose="02020500000000000000" pitchFamily="18" charset="-120"/>
              <a:cs typeface="Times New Roman" panose="02020603050405020304" pitchFamily="18" charset="0"/>
            </a:endParaRPr>
          </a:p>
          <a:p>
            <a:pPr marL="285750" marR="0" indent="-285750">
              <a:spcBef>
                <a:spcPts val="0"/>
              </a:spcBef>
              <a:spcAft>
                <a:spcPts val="0"/>
              </a:spcAft>
              <a:buFont typeface="Arial" panose="020B0604020202020204" pitchFamily="34" charset="0"/>
              <a:buChar char="•"/>
            </a:pPr>
            <a:r>
              <a:rPr lang="en-US" sz="1800" dirty="0">
                <a:solidFill>
                  <a:srgbClr val="165356"/>
                </a:solidFill>
                <a:effectLst/>
                <a:latin typeface="Avenir Medium" panose="02000503020000020003" pitchFamily="2" charset="0"/>
                <a:ea typeface="PMingLiU" panose="02020500000000000000" pitchFamily="18" charset="-120"/>
                <a:cs typeface="Times New Roman" panose="02020603050405020304" pitchFamily="18" charset="0"/>
              </a:rPr>
              <a:t>It is our favorite methods to return the body to a state of balance at MBCWC.</a:t>
            </a:r>
            <a:endParaRPr lang="en-US" sz="2700" b="1" dirty="0">
              <a:solidFill>
                <a:srgbClr val="165356"/>
              </a:solidFill>
              <a:latin typeface="Avenir Black" panose="02000503020000020003" pitchFamily="2" charset="0"/>
            </a:endParaRPr>
          </a:p>
        </p:txBody>
      </p:sp>
    </p:spTree>
    <p:extLst>
      <p:ext uri="{BB962C8B-B14F-4D97-AF65-F5344CB8AC3E}">
        <p14:creationId xmlns:p14="http://schemas.microsoft.com/office/powerpoint/2010/main" val="55387601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5651EF1D-D6A9-9352-0E72-1AF46D4C4E88}"/>
              </a:ext>
            </a:extLst>
          </p:cNvPr>
          <p:cNvSpPr/>
          <p:nvPr/>
        </p:nvSpPr>
        <p:spPr>
          <a:xfrm>
            <a:off x="387928" y="3698489"/>
            <a:ext cx="5153891" cy="306149"/>
          </a:xfrm>
          <a:prstGeom prst="roundRect">
            <a:avLst>
              <a:gd name="adj" fmla="val 5000"/>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228600" hangingPunct="0"/>
            <a:endParaRPr lang="en-US" sz="1600">
              <a:solidFill>
                <a:srgbClr val="FFFFFF"/>
              </a:solidFill>
              <a:latin typeface="Graphik Medium"/>
              <a:ea typeface="Graphik Medium"/>
              <a:cs typeface="Graphik Medium"/>
              <a:sym typeface="Graphik Medium"/>
            </a:endParaRPr>
          </a:p>
        </p:txBody>
      </p:sp>
      <p:sp>
        <p:nvSpPr>
          <p:cNvPr id="156" name="Rounded Rectangle"/>
          <p:cNvSpPr/>
          <p:nvPr/>
        </p:nvSpPr>
        <p:spPr>
          <a:xfrm>
            <a:off x="0" y="0"/>
            <a:ext cx="12192000" cy="1009650"/>
          </a:xfrm>
          <a:prstGeom prst="roundRect">
            <a:avLst>
              <a:gd name="adj" fmla="val 0"/>
            </a:avLst>
          </a:prstGeom>
          <a:solidFill>
            <a:srgbClr val="88CBD2">
              <a:alpha val="29838"/>
            </a:srgbClr>
          </a:solidFill>
          <a:ln w="12700">
            <a:miter lim="400000"/>
          </a:ln>
        </p:spPr>
        <p:txBody>
          <a:bodyPr lIns="25400" tIns="25400" rIns="25400" bIns="25400" anchor="ctr"/>
          <a:lstStyle/>
          <a:p>
            <a:pPr defTabSz="228600">
              <a:defRPr sz="3200">
                <a:solidFill>
                  <a:srgbClr val="FFFFFF"/>
                </a:solidFill>
                <a:latin typeface="Graphik Medium"/>
                <a:ea typeface="Graphik Medium"/>
                <a:cs typeface="Graphik Medium"/>
                <a:sym typeface="Graphik Medium"/>
              </a:defRPr>
            </a:pPr>
            <a:endParaRPr sz="1600"/>
          </a:p>
        </p:txBody>
      </p:sp>
      <p:sp>
        <p:nvSpPr>
          <p:cNvPr id="155" name="Functional Medicine"/>
          <p:cNvSpPr txBox="1"/>
          <p:nvPr/>
        </p:nvSpPr>
        <p:spPr>
          <a:xfrm>
            <a:off x="285750" y="435727"/>
            <a:ext cx="12192000" cy="5716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a:lnSpc>
                <a:spcPct val="80000"/>
              </a:lnSpc>
              <a:defRPr sz="11000" b="1" spc="-330">
                <a:gradFill flip="none" rotWithShape="1">
                  <a:gsLst>
                    <a:gs pos="0">
                      <a:srgbClr val="3DB17F"/>
                    </a:gs>
                    <a:gs pos="100000">
                      <a:srgbClr val="93ECE2"/>
                    </a:gs>
                  </a:gsLst>
                  <a:lin ang="3960000" scaled="0"/>
                </a:gradFill>
                <a:latin typeface="Helvetica"/>
                <a:ea typeface="Helvetica"/>
                <a:cs typeface="Helvetica"/>
                <a:sym typeface="Helvetica"/>
              </a:defRPr>
            </a:lvl1pPr>
          </a:lstStyle>
          <a:p>
            <a:pPr algn="l"/>
            <a:r>
              <a:rPr lang="en-US" sz="4000" b="0" dirty="0">
                <a:solidFill>
                  <a:srgbClr val="207479"/>
                </a:solidFill>
                <a:latin typeface="Avenir Light" panose="020B0402020203020204" pitchFamily="34" charset="77"/>
              </a:rPr>
              <a:t>Acutonics® at MBCWC</a:t>
            </a:r>
            <a:endParaRPr sz="4000" b="0" dirty="0">
              <a:solidFill>
                <a:srgbClr val="207479"/>
              </a:solidFill>
              <a:latin typeface="Avenir Light" panose="020B0402020203020204" pitchFamily="34" charset="77"/>
            </a:endParaRPr>
          </a:p>
        </p:txBody>
      </p:sp>
      <p:sp>
        <p:nvSpPr>
          <p:cNvPr id="158" name="Patient-centered Approach…"/>
          <p:cNvSpPr txBox="1"/>
          <p:nvPr/>
        </p:nvSpPr>
        <p:spPr>
          <a:xfrm>
            <a:off x="6262253" y="3313938"/>
            <a:ext cx="5572991" cy="25750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algn="l">
              <a:defRPr sz="3100" b="1">
                <a:solidFill>
                  <a:schemeClr val="accent2"/>
                </a:solidFill>
              </a:defRPr>
            </a:pPr>
            <a:r>
              <a:rPr lang="en-US" sz="2000" b="1" dirty="0">
                <a:solidFill>
                  <a:schemeClr val="accent2"/>
                </a:solidFill>
                <a:latin typeface="Avenir Black" panose="02000503020000020003" pitchFamily="2" charset="0"/>
              </a:rPr>
              <a:t>Classes and Acutonics® Training</a:t>
            </a:r>
            <a:r>
              <a:rPr sz="2000" b="1" dirty="0">
                <a:solidFill>
                  <a:schemeClr val="accent2"/>
                </a:solidFill>
                <a:latin typeface="Avenir Black" panose="02000503020000020003" pitchFamily="2" charset="0"/>
              </a:rPr>
              <a:t> </a:t>
            </a:r>
            <a:endParaRPr lang="en-US" sz="2000" b="1" dirty="0">
              <a:solidFill>
                <a:schemeClr val="accent2"/>
              </a:solidFill>
              <a:latin typeface="Avenir Black" panose="02000503020000020003" pitchFamily="2" charset="0"/>
            </a:endParaRPr>
          </a:p>
          <a:p>
            <a:pPr algn="l"/>
            <a:r>
              <a:rPr lang="en-US" dirty="0">
                <a:solidFill>
                  <a:srgbClr val="165356"/>
                </a:solidFill>
                <a:latin typeface="Avenir Medium" panose="02000503020000020003" pitchFamily="2" charset="0"/>
              </a:rPr>
              <a:t>Approximately twice per year, we offer the following Acutonics® Training Classes:</a:t>
            </a:r>
          </a:p>
          <a:p>
            <a:pPr algn="l"/>
            <a:endParaRPr lang="en-US" dirty="0">
              <a:solidFill>
                <a:srgbClr val="165356"/>
              </a:solidFill>
              <a:latin typeface="Avenir Medium" panose="02000503020000020003" pitchFamily="2" charset="0"/>
            </a:endParaRPr>
          </a:p>
          <a:p>
            <a:pPr marL="285750" indent="-285750" algn="l">
              <a:buFont typeface="Arial" panose="020B0604020202020204" pitchFamily="34" charset="0"/>
              <a:buChar char="•"/>
            </a:pPr>
            <a:r>
              <a:rPr lang="en-US" dirty="0">
                <a:solidFill>
                  <a:srgbClr val="E97132"/>
                </a:solidFill>
                <a:latin typeface="Avenir Medium" panose="02000503020000020003" pitchFamily="2" charset="0"/>
              </a:rPr>
              <a:t>Acutonics® Self-Care</a:t>
            </a:r>
          </a:p>
          <a:p>
            <a:pPr marL="285750" indent="-285750" algn="l">
              <a:buFont typeface="Arial" panose="020B0604020202020204" pitchFamily="34" charset="0"/>
              <a:buChar char="•"/>
            </a:pPr>
            <a:r>
              <a:rPr lang="en-US" dirty="0">
                <a:solidFill>
                  <a:srgbClr val="E97132"/>
                </a:solidFill>
                <a:latin typeface="Avenir Medium" panose="02000503020000020003" pitchFamily="2" charset="0"/>
              </a:rPr>
              <a:t>Acutonics® Level I: Sounds Gates to Meridian Harmonics</a:t>
            </a:r>
          </a:p>
          <a:p>
            <a:pPr marL="285750" indent="-285750" algn="l">
              <a:buFont typeface="Arial" panose="020B0604020202020204" pitchFamily="34" charset="0"/>
              <a:buChar char="•"/>
            </a:pPr>
            <a:r>
              <a:rPr lang="en-US" dirty="0">
                <a:solidFill>
                  <a:srgbClr val="E97132"/>
                </a:solidFill>
                <a:latin typeface="Avenir Medium" panose="02000503020000020003" pitchFamily="2" charset="0"/>
              </a:rPr>
              <a:t>Acutonics® Level II: Higher Harmonics and the Inner Nature of Tone</a:t>
            </a:r>
          </a:p>
        </p:txBody>
      </p:sp>
      <p:sp>
        <p:nvSpPr>
          <p:cNvPr id="159" name="Root cause Analysis…"/>
          <p:cNvSpPr txBox="1"/>
          <p:nvPr/>
        </p:nvSpPr>
        <p:spPr>
          <a:xfrm>
            <a:off x="6262254" y="1181933"/>
            <a:ext cx="5572991" cy="17440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algn="l">
              <a:defRPr sz="3100" b="1">
                <a:solidFill>
                  <a:schemeClr val="accent2"/>
                </a:solidFill>
              </a:defRPr>
            </a:pPr>
            <a:r>
              <a:rPr lang="en-US" sz="2000" b="1" dirty="0">
                <a:solidFill>
                  <a:srgbClr val="E97132"/>
                </a:solidFill>
                <a:latin typeface="Avenir Black" panose="02000503020000020003" pitchFamily="2" charset="0"/>
              </a:rPr>
              <a:t>Treatments</a:t>
            </a:r>
          </a:p>
          <a:p>
            <a:pPr algn="l"/>
            <a:r>
              <a:rPr lang="en-US" dirty="0">
                <a:solidFill>
                  <a:srgbClr val="165356"/>
                </a:solidFill>
                <a:latin typeface="Avenir Medium" panose="02000503020000020003" pitchFamily="2" charset="0"/>
              </a:rPr>
              <a:t>We offer Acutonics® Treatments at MBCWC, which can be combined with other methods including:</a:t>
            </a:r>
          </a:p>
          <a:p>
            <a:pPr marL="285750" indent="-285750" algn="l">
              <a:buFont typeface="Arial" panose="020B0604020202020204" pitchFamily="34" charset="0"/>
              <a:buChar char="•"/>
            </a:pPr>
            <a:r>
              <a:rPr lang="en-US" dirty="0">
                <a:solidFill>
                  <a:srgbClr val="E97132"/>
                </a:solidFill>
                <a:latin typeface="Avenir Medium" panose="02000503020000020003" pitchFamily="2" charset="0"/>
              </a:rPr>
              <a:t>Craniosacral Therapy</a:t>
            </a:r>
          </a:p>
          <a:p>
            <a:pPr marL="285750" indent="-285750" algn="l">
              <a:buFont typeface="Arial" panose="020B0604020202020204" pitchFamily="34" charset="0"/>
              <a:buChar char="•"/>
            </a:pPr>
            <a:r>
              <a:rPr lang="en-US" dirty="0">
                <a:solidFill>
                  <a:srgbClr val="E97132"/>
                </a:solidFill>
                <a:latin typeface="Avenir Medium" panose="02000503020000020003" pitchFamily="2" charset="0"/>
              </a:rPr>
              <a:t>Shamanism</a:t>
            </a:r>
          </a:p>
          <a:p>
            <a:pPr marL="285750" indent="-285750" algn="l">
              <a:buFont typeface="Arial" panose="020B0604020202020204" pitchFamily="34" charset="0"/>
              <a:buChar char="•"/>
            </a:pPr>
            <a:r>
              <a:rPr lang="en-US" dirty="0">
                <a:solidFill>
                  <a:srgbClr val="E97132"/>
                </a:solidFill>
                <a:latin typeface="Avenir Medium" panose="02000503020000020003" pitchFamily="2" charset="0"/>
              </a:rPr>
              <a:t>Hypnosis</a:t>
            </a:r>
          </a:p>
        </p:txBody>
      </p:sp>
      <p:sp>
        <p:nvSpPr>
          <p:cNvPr id="3" name="TextBox 2">
            <a:extLst>
              <a:ext uri="{FF2B5EF4-FFF2-40B4-BE49-F238E27FC236}">
                <a16:creationId xmlns:a16="http://schemas.microsoft.com/office/drawing/2014/main" id="{83C738B6-F7F2-92CC-878D-17C75EC40FBD}"/>
              </a:ext>
            </a:extLst>
          </p:cNvPr>
          <p:cNvSpPr txBox="1"/>
          <p:nvPr/>
        </p:nvSpPr>
        <p:spPr>
          <a:xfrm>
            <a:off x="471055" y="1669635"/>
            <a:ext cx="4876800" cy="4308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endParaRPr lang="en-US" sz="2200" dirty="0">
              <a:solidFill>
                <a:schemeClr val="tx1">
                  <a:lumMod val="65000"/>
                  <a:lumOff val="35000"/>
                </a:schemeClr>
              </a:solidFill>
              <a:latin typeface="Avenir Medium" panose="02000503020000020003" pitchFamily="2" charset="0"/>
            </a:endParaRPr>
          </a:p>
        </p:txBody>
      </p:sp>
      <p:cxnSp>
        <p:nvCxnSpPr>
          <p:cNvPr id="6" name="Straight Connector 5">
            <a:extLst>
              <a:ext uri="{FF2B5EF4-FFF2-40B4-BE49-F238E27FC236}">
                <a16:creationId xmlns:a16="http://schemas.microsoft.com/office/drawing/2014/main" id="{643E774B-9382-6DB9-3C9E-3632CB7ED5D0}"/>
              </a:ext>
            </a:extLst>
          </p:cNvPr>
          <p:cNvCxnSpPr/>
          <p:nvPr/>
        </p:nvCxnSpPr>
        <p:spPr>
          <a:xfrm>
            <a:off x="5962650" y="1648691"/>
            <a:ext cx="0" cy="4419600"/>
          </a:xfrm>
          <a:prstGeom prst="line">
            <a:avLst/>
          </a:prstGeom>
          <a:noFill/>
          <a:ln w="25400" cap="flat">
            <a:solidFill>
              <a:schemeClr val="accent2">
                <a:lumMod val="40000"/>
                <a:lumOff val="60000"/>
              </a:schemeClr>
            </a:solidFill>
            <a:prstDash val="solid"/>
            <a:miter lim="400000"/>
          </a:ln>
          <a:effectLst/>
          <a:sp3d/>
        </p:spPr>
        <p:style>
          <a:lnRef idx="0">
            <a:scrgbClr r="0" g="0" b="0"/>
          </a:lnRef>
          <a:fillRef idx="0">
            <a:scrgbClr r="0" g="0" b="0"/>
          </a:fillRef>
          <a:effectRef idx="0">
            <a:scrgbClr r="0" g="0" b="0"/>
          </a:effectRef>
          <a:fontRef idx="none"/>
        </p:style>
      </p:cxnSp>
      <p:pic>
        <p:nvPicPr>
          <p:cNvPr id="7" name="MBCWC_Logo_FINAL-CMYK.png" descr="MBCWC_Logo_FINAL-CMYK.png">
            <a:extLst>
              <a:ext uri="{FF2B5EF4-FFF2-40B4-BE49-F238E27FC236}">
                <a16:creationId xmlns:a16="http://schemas.microsoft.com/office/drawing/2014/main" id="{DFF450DF-871F-F39B-889F-319D9B030500}"/>
              </a:ext>
            </a:extLst>
          </p:cNvPr>
          <p:cNvPicPr>
            <a:picLocks noChangeAspect="1"/>
          </p:cNvPicPr>
          <p:nvPr/>
        </p:nvPicPr>
        <p:blipFill>
          <a:blip r:embed="rId2"/>
          <a:stretch>
            <a:fillRect/>
          </a:stretch>
        </p:blipFill>
        <p:spPr>
          <a:xfrm>
            <a:off x="10390909" y="6276939"/>
            <a:ext cx="1564450" cy="481069"/>
          </a:xfrm>
          <a:prstGeom prst="rect">
            <a:avLst/>
          </a:prstGeom>
          <a:ln w="12700">
            <a:miter lim="400000"/>
          </a:ln>
        </p:spPr>
      </p:pic>
      <p:pic>
        <p:nvPicPr>
          <p:cNvPr id="5" name="Picture 4" descr="A person playing a gong&#10;&#10;Description automatically generated">
            <a:extLst>
              <a:ext uri="{FF2B5EF4-FFF2-40B4-BE49-F238E27FC236}">
                <a16:creationId xmlns:a16="http://schemas.microsoft.com/office/drawing/2014/main" id="{EF670C74-06BC-24F1-7CED-FB4FABAB2C58}"/>
              </a:ext>
            </a:extLst>
          </p:cNvPr>
          <p:cNvPicPr>
            <a:picLocks noChangeAspect="1"/>
          </p:cNvPicPr>
          <p:nvPr/>
        </p:nvPicPr>
        <p:blipFill>
          <a:blip r:embed="rId3"/>
          <a:stretch>
            <a:fillRect/>
          </a:stretch>
        </p:blipFill>
        <p:spPr>
          <a:xfrm>
            <a:off x="916205" y="4004639"/>
            <a:ext cx="3871507" cy="2581004"/>
          </a:xfrm>
          <a:prstGeom prst="rect">
            <a:avLst/>
          </a:prstGeom>
        </p:spPr>
      </p:pic>
      <p:pic>
        <p:nvPicPr>
          <p:cNvPr id="9" name="Picture 8" descr="A group of metal objects on a wooden surface&#10;&#10;Description automatically generated">
            <a:extLst>
              <a:ext uri="{FF2B5EF4-FFF2-40B4-BE49-F238E27FC236}">
                <a16:creationId xmlns:a16="http://schemas.microsoft.com/office/drawing/2014/main" id="{E9D8897E-4E89-1374-738A-7A8EF3D0A111}"/>
              </a:ext>
            </a:extLst>
          </p:cNvPr>
          <p:cNvPicPr>
            <a:picLocks noChangeAspect="1"/>
          </p:cNvPicPr>
          <p:nvPr/>
        </p:nvPicPr>
        <p:blipFill>
          <a:blip r:embed="rId4"/>
          <a:stretch>
            <a:fillRect/>
          </a:stretch>
        </p:blipFill>
        <p:spPr>
          <a:xfrm>
            <a:off x="1042989" y="1059431"/>
            <a:ext cx="3515688" cy="263676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5651EF1D-D6A9-9352-0E72-1AF46D4C4E88}"/>
              </a:ext>
            </a:extLst>
          </p:cNvPr>
          <p:cNvSpPr/>
          <p:nvPr/>
        </p:nvSpPr>
        <p:spPr>
          <a:xfrm>
            <a:off x="387928" y="3698489"/>
            <a:ext cx="5153891" cy="306149"/>
          </a:xfrm>
          <a:prstGeom prst="roundRect">
            <a:avLst>
              <a:gd name="adj" fmla="val 5000"/>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228600" hangingPunct="0"/>
            <a:endParaRPr lang="en-US" sz="1600">
              <a:solidFill>
                <a:srgbClr val="FFFFFF"/>
              </a:solidFill>
              <a:latin typeface="Graphik Medium"/>
              <a:ea typeface="Graphik Medium"/>
              <a:cs typeface="Graphik Medium"/>
              <a:sym typeface="Graphik Medium"/>
            </a:endParaRPr>
          </a:p>
        </p:txBody>
      </p:sp>
      <p:sp>
        <p:nvSpPr>
          <p:cNvPr id="156" name="Rounded Rectangle"/>
          <p:cNvSpPr/>
          <p:nvPr/>
        </p:nvSpPr>
        <p:spPr>
          <a:xfrm>
            <a:off x="0" y="0"/>
            <a:ext cx="12192000" cy="1009650"/>
          </a:xfrm>
          <a:prstGeom prst="roundRect">
            <a:avLst>
              <a:gd name="adj" fmla="val 0"/>
            </a:avLst>
          </a:prstGeom>
          <a:solidFill>
            <a:srgbClr val="88CBD2">
              <a:alpha val="29838"/>
            </a:srgbClr>
          </a:solidFill>
          <a:ln w="12700">
            <a:miter lim="400000"/>
          </a:ln>
        </p:spPr>
        <p:txBody>
          <a:bodyPr lIns="25400" tIns="25400" rIns="25400" bIns="25400" anchor="ctr"/>
          <a:lstStyle/>
          <a:p>
            <a:pPr defTabSz="228600">
              <a:defRPr sz="3200">
                <a:solidFill>
                  <a:srgbClr val="FFFFFF"/>
                </a:solidFill>
                <a:latin typeface="Graphik Medium"/>
                <a:ea typeface="Graphik Medium"/>
                <a:cs typeface="Graphik Medium"/>
                <a:sym typeface="Graphik Medium"/>
              </a:defRPr>
            </a:pPr>
            <a:endParaRPr lang="en-US" sz="1600" dirty="0"/>
          </a:p>
        </p:txBody>
      </p:sp>
      <p:sp>
        <p:nvSpPr>
          <p:cNvPr id="155" name="Functional Medicine"/>
          <p:cNvSpPr txBox="1"/>
          <p:nvPr/>
        </p:nvSpPr>
        <p:spPr>
          <a:xfrm>
            <a:off x="285750" y="435727"/>
            <a:ext cx="12192000" cy="5716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a:lnSpc>
                <a:spcPct val="80000"/>
              </a:lnSpc>
              <a:defRPr sz="11000" b="1" spc="-330">
                <a:gradFill flip="none" rotWithShape="1">
                  <a:gsLst>
                    <a:gs pos="0">
                      <a:srgbClr val="3DB17F"/>
                    </a:gs>
                    <a:gs pos="100000">
                      <a:srgbClr val="93ECE2"/>
                    </a:gs>
                  </a:gsLst>
                  <a:lin ang="3960000" scaled="0"/>
                </a:gradFill>
                <a:latin typeface="Helvetica"/>
                <a:ea typeface="Helvetica"/>
                <a:cs typeface="Helvetica"/>
                <a:sym typeface="Helvetica"/>
              </a:defRPr>
            </a:lvl1pPr>
          </a:lstStyle>
          <a:p>
            <a:pPr algn="l"/>
            <a:r>
              <a:rPr lang="en-US" sz="4000" b="0" dirty="0">
                <a:solidFill>
                  <a:srgbClr val="207479"/>
                </a:solidFill>
                <a:latin typeface="Avenir Light" panose="020B0402020203020204" pitchFamily="34" charset="77"/>
              </a:rPr>
              <a:t>The Ohm Octave Tuning Fork Set (Self-Care)</a:t>
            </a:r>
            <a:endParaRPr sz="4000" b="0" dirty="0">
              <a:solidFill>
                <a:srgbClr val="207479"/>
              </a:solidFill>
              <a:latin typeface="Avenir Light" panose="020B0402020203020204" pitchFamily="34" charset="77"/>
            </a:endParaRPr>
          </a:p>
        </p:txBody>
      </p:sp>
      <p:sp>
        <p:nvSpPr>
          <p:cNvPr id="3" name="TextBox 2">
            <a:extLst>
              <a:ext uri="{FF2B5EF4-FFF2-40B4-BE49-F238E27FC236}">
                <a16:creationId xmlns:a16="http://schemas.microsoft.com/office/drawing/2014/main" id="{83C738B6-F7F2-92CC-878D-17C75EC40FBD}"/>
              </a:ext>
            </a:extLst>
          </p:cNvPr>
          <p:cNvSpPr txBox="1"/>
          <p:nvPr/>
        </p:nvSpPr>
        <p:spPr>
          <a:xfrm>
            <a:off x="387928" y="1797784"/>
            <a:ext cx="5255629" cy="1323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000" dirty="0">
                <a:effectLst/>
                <a:latin typeface="Calibri" panose="020F0502020204030204" pitchFamily="34" charset="0"/>
                <a:ea typeface="PMingLiU" panose="02020500000000000000" pitchFamily="18" charset="-120"/>
                <a:cs typeface="Times New Roman" panose="02020603050405020304" pitchFamily="18" charset="0"/>
              </a:rPr>
              <a:t>Cost $200 </a:t>
            </a:r>
            <a:r>
              <a:rPr lang="en-US" sz="2000" dirty="0">
                <a:effectLst/>
                <a:latin typeface="Calibri" panose="020F0502020204030204" pitchFamily="34" charset="0"/>
                <a:ea typeface="PMingLiU" panose="02020500000000000000" pitchFamily="18" charset="-120"/>
              </a:rPr>
              <a:t>+</a:t>
            </a:r>
            <a:r>
              <a:rPr lang="en-US" sz="2000" dirty="0">
                <a:effectLst/>
                <a:latin typeface="Calibri" panose="020F0502020204030204" pitchFamily="34" charset="0"/>
                <a:ea typeface="PMingLiU" panose="02020500000000000000" pitchFamily="18" charset="-120"/>
                <a:cs typeface="Times New Roman" panose="02020603050405020304" pitchFamily="18" charset="0"/>
              </a:rPr>
              <a:t> Taxes </a:t>
            </a:r>
            <a:r>
              <a:rPr kumimoji="0" lang="en-US" altLang="en-US" sz="2000" b="0" i="0" u="none" strike="noStrike" cap="none" normalizeH="0" baseline="0" dirty="0">
                <a:ln>
                  <a:noFill/>
                </a:ln>
                <a:solidFill>
                  <a:schemeClr val="tx1"/>
                </a:solidFill>
                <a:effectLst/>
                <a:latin typeface="Calibri" panose="020F0502020204030204" pitchFamily="34" charset="0"/>
                <a:ea typeface="PMingLiU" panose="02020500000000000000" pitchFamily="18" charset="-120"/>
                <a:cs typeface="Times New Roman" panose="02020603050405020304" pitchFamily="18" charset="0"/>
              </a:rPr>
              <a:t>(FL 6% + county 1%) </a:t>
            </a:r>
            <a:r>
              <a:rPr lang="en-US" sz="2000" dirty="0">
                <a:effectLst/>
                <a:latin typeface="Calibri" panose="020F0502020204030204" pitchFamily="34" charset="0"/>
                <a:ea typeface="PMingLiU" panose="02020500000000000000" pitchFamily="18" charset="-120"/>
                <a:cs typeface="Times New Roman" panose="02020603050405020304" pitchFamily="18" charset="0"/>
              </a:rPr>
              <a:t>$14.00= </a:t>
            </a:r>
          </a:p>
          <a:p>
            <a:r>
              <a:rPr lang="en-US" sz="2000" b="1" dirty="0">
                <a:effectLst/>
                <a:latin typeface="Calibri" panose="020F0502020204030204" pitchFamily="34" charset="0"/>
                <a:ea typeface="PMingLiU" panose="02020500000000000000" pitchFamily="18" charset="-120"/>
                <a:cs typeface="Times New Roman" panose="02020603050405020304" pitchFamily="18" charset="0"/>
              </a:rPr>
              <a:t>Total $214.00</a:t>
            </a:r>
            <a:r>
              <a:rPr lang="en-US" sz="2000" b="1" dirty="0">
                <a:effectLst/>
              </a:rPr>
              <a:t> </a:t>
            </a:r>
          </a:p>
          <a:p>
            <a:endParaRPr lang="en-US" sz="2000" b="1" dirty="0">
              <a:solidFill>
                <a:schemeClr val="tx1">
                  <a:lumMod val="65000"/>
                  <a:lumOff val="35000"/>
                </a:schemeClr>
              </a:solidFill>
              <a:latin typeface="Avenir Medium" panose="02000503020000020003" pitchFamily="2" charset="0"/>
            </a:endParaRPr>
          </a:p>
          <a:p>
            <a:r>
              <a:rPr lang="en-US" sz="2000" b="1" dirty="0">
                <a:solidFill>
                  <a:schemeClr val="tx1">
                    <a:lumMod val="65000"/>
                    <a:lumOff val="35000"/>
                  </a:schemeClr>
                </a:solidFill>
                <a:latin typeface="Avenir Medium" panose="02000503020000020003" pitchFamily="2" charset="0"/>
              </a:rPr>
              <a:t>This is a combination for harmonization</a:t>
            </a:r>
          </a:p>
        </p:txBody>
      </p:sp>
      <p:cxnSp>
        <p:nvCxnSpPr>
          <p:cNvPr id="6" name="Straight Connector 5">
            <a:extLst>
              <a:ext uri="{FF2B5EF4-FFF2-40B4-BE49-F238E27FC236}">
                <a16:creationId xmlns:a16="http://schemas.microsoft.com/office/drawing/2014/main" id="{643E774B-9382-6DB9-3C9E-3632CB7ED5D0}"/>
              </a:ext>
            </a:extLst>
          </p:cNvPr>
          <p:cNvCxnSpPr/>
          <p:nvPr/>
        </p:nvCxnSpPr>
        <p:spPr>
          <a:xfrm>
            <a:off x="5962650" y="1648691"/>
            <a:ext cx="0" cy="4419600"/>
          </a:xfrm>
          <a:prstGeom prst="line">
            <a:avLst/>
          </a:prstGeom>
          <a:noFill/>
          <a:ln w="25400" cap="flat">
            <a:solidFill>
              <a:schemeClr val="accent2">
                <a:lumMod val="40000"/>
                <a:lumOff val="60000"/>
              </a:schemeClr>
            </a:solidFill>
            <a:prstDash val="solid"/>
            <a:miter lim="400000"/>
          </a:ln>
          <a:effectLst/>
          <a:sp3d/>
        </p:spPr>
        <p:style>
          <a:lnRef idx="0">
            <a:scrgbClr r="0" g="0" b="0"/>
          </a:lnRef>
          <a:fillRef idx="0">
            <a:scrgbClr r="0" g="0" b="0"/>
          </a:fillRef>
          <a:effectRef idx="0">
            <a:scrgbClr r="0" g="0" b="0"/>
          </a:effectRef>
          <a:fontRef idx="none"/>
        </p:style>
      </p:cxnSp>
      <p:pic>
        <p:nvPicPr>
          <p:cNvPr id="7" name="MBCWC_Logo_FINAL-CMYK.png" descr="MBCWC_Logo_FINAL-CMYK.png">
            <a:extLst>
              <a:ext uri="{FF2B5EF4-FFF2-40B4-BE49-F238E27FC236}">
                <a16:creationId xmlns:a16="http://schemas.microsoft.com/office/drawing/2014/main" id="{DFF450DF-871F-F39B-889F-319D9B030500}"/>
              </a:ext>
            </a:extLst>
          </p:cNvPr>
          <p:cNvPicPr>
            <a:picLocks noChangeAspect="1"/>
          </p:cNvPicPr>
          <p:nvPr/>
        </p:nvPicPr>
        <p:blipFill>
          <a:blip r:embed="rId2"/>
          <a:stretch>
            <a:fillRect/>
          </a:stretch>
        </p:blipFill>
        <p:spPr>
          <a:xfrm>
            <a:off x="10390909" y="6276939"/>
            <a:ext cx="1564450" cy="481069"/>
          </a:xfrm>
          <a:prstGeom prst="rect">
            <a:avLst/>
          </a:prstGeom>
          <a:ln w="12700">
            <a:miter lim="400000"/>
          </a:ln>
        </p:spPr>
      </p:pic>
      <p:sp>
        <p:nvSpPr>
          <p:cNvPr id="5" name="Patient-centered Approach…">
            <a:extLst>
              <a:ext uri="{FF2B5EF4-FFF2-40B4-BE49-F238E27FC236}">
                <a16:creationId xmlns:a16="http://schemas.microsoft.com/office/drawing/2014/main" id="{367F2779-08ED-5009-64BB-5B447344A5E6}"/>
              </a:ext>
            </a:extLst>
          </p:cNvPr>
          <p:cNvSpPr txBox="1"/>
          <p:nvPr/>
        </p:nvSpPr>
        <p:spPr>
          <a:xfrm>
            <a:off x="389659" y="4004638"/>
            <a:ext cx="5572991" cy="25135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algn="l">
              <a:defRPr sz="3100" b="1">
                <a:solidFill>
                  <a:schemeClr val="accent2"/>
                </a:solidFill>
              </a:defRPr>
            </a:pPr>
            <a:r>
              <a:rPr lang="en-US" sz="2000" b="1" dirty="0">
                <a:solidFill>
                  <a:schemeClr val="accent2"/>
                </a:solidFill>
                <a:latin typeface="Avenir Black" panose="02000503020000020003" pitchFamily="2" charset="0"/>
              </a:rPr>
              <a:t>Includes:</a:t>
            </a:r>
          </a:p>
          <a:p>
            <a:pPr marL="342900" indent="-342900" algn="l">
              <a:buFont typeface="Arial" panose="020B0604020202020204" pitchFamily="34" charset="0"/>
              <a:buChar char="•"/>
              <a:defRPr sz="3100" b="1">
                <a:solidFill>
                  <a:schemeClr val="accent2"/>
                </a:solidFill>
              </a:defRPr>
            </a:pPr>
            <a:r>
              <a:rPr lang="en-US" sz="2000" b="1" dirty="0">
                <a:solidFill>
                  <a:schemeClr val="accent2"/>
                </a:solidFill>
                <a:latin typeface="Avenir Black" panose="02000503020000020003" pitchFamily="2" charset="0"/>
              </a:rPr>
              <a:t>Middle Ohm Tuning Fork</a:t>
            </a:r>
          </a:p>
          <a:p>
            <a:pPr marL="342900" indent="-342900" algn="l">
              <a:buFont typeface="Arial" panose="020B0604020202020204" pitchFamily="34" charset="0"/>
              <a:buChar char="•"/>
              <a:defRPr sz="3100" b="1">
                <a:solidFill>
                  <a:schemeClr val="accent2"/>
                </a:solidFill>
              </a:defRPr>
            </a:pPr>
            <a:r>
              <a:rPr lang="en-US" sz="2000" b="1" dirty="0">
                <a:solidFill>
                  <a:schemeClr val="accent2"/>
                </a:solidFill>
                <a:latin typeface="Avenir Black" panose="02000503020000020003" pitchFamily="2" charset="0"/>
              </a:rPr>
              <a:t>Lower Ohm Tuning Fork</a:t>
            </a:r>
          </a:p>
          <a:p>
            <a:pPr marL="342900" indent="-342900">
              <a:buFont typeface="Arial" panose="020B0604020202020204" pitchFamily="34" charset="0"/>
              <a:buChar char="•"/>
              <a:defRPr sz="3100" b="1">
                <a:solidFill>
                  <a:schemeClr val="accent2"/>
                </a:solidFill>
              </a:defRPr>
            </a:pPr>
            <a:r>
              <a:rPr lang="en-US" sz="2000" b="1" dirty="0">
                <a:solidFill>
                  <a:schemeClr val="accent2"/>
                </a:solidFill>
                <a:latin typeface="Avenir Black" panose="02000503020000020003" pitchFamily="2" charset="0"/>
              </a:rPr>
              <a:t>Includes a lovely </a:t>
            </a:r>
            <a:r>
              <a:rPr lang="en-US" sz="2000" b="1" i="1" dirty="0">
                <a:solidFill>
                  <a:schemeClr val="accent2"/>
                </a:solidFill>
                <a:latin typeface="Avenir Black" panose="02000503020000020003" pitchFamily="2" charset="0"/>
              </a:rPr>
              <a:t>Blue Velour Storage Bag </a:t>
            </a:r>
            <a:r>
              <a:rPr lang="en-US" sz="2000" b="1" dirty="0">
                <a:solidFill>
                  <a:schemeClr val="accent2"/>
                </a:solidFill>
                <a:latin typeface="Avenir Black" panose="02000503020000020003" pitchFamily="2" charset="0"/>
              </a:rPr>
              <a:t>for keeping your forks safe and free from damage</a:t>
            </a:r>
          </a:p>
          <a:p>
            <a:pPr algn="l">
              <a:defRPr sz="3100" b="1">
                <a:solidFill>
                  <a:schemeClr val="accent2"/>
                </a:solidFill>
              </a:defRPr>
            </a:pPr>
            <a:r>
              <a:rPr lang="en-US" sz="2000" b="1" dirty="0">
                <a:solidFill>
                  <a:schemeClr val="accent2"/>
                </a:solidFill>
                <a:latin typeface="Avenir Black" panose="02000503020000020003" pitchFamily="2" charset="0"/>
              </a:rPr>
              <a:t>Recommended for Acutonics® Self-Care Protocol and Class</a:t>
            </a:r>
          </a:p>
        </p:txBody>
      </p:sp>
      <p:sp>
        <p:nvSpPr>
          <p:cNvPr id="8" name="Rectangle 2">
            <a:extLst>
              <a:ext uri="{FF2B5EF4-FFF2-40B4-BE49-F238E27FC236}">
                <a16:creationId xmlns:a16="http://schemas.microsoft.com/office/drawing/2014/main" id="{E212A94C-9141-782D-95BE-45828A842C00}"/>
              </a:ext>
            </a:extLst>
          </p:cNvPr>
          <p:cNvSpPr>
            <a:spLocks noChangeArrowheads="1"/>
          </p:cNvSpPr>
          <p:nvPr/>
        </p:nvSpPr>
        <p:spPr bwMode="auto">
          <a:xfrm>
            <a:off x="6430859" y="166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Rectangle 2">
            <a:extLst>
              <a:ext uri="{FF2B5EF4-FFF2-40B4-BE49-F238E27FC236}">
                <a16:creationId xmlns:a16="http://schemas.microsoft.com/office/drawing/2014/main" id="{C4B8B6E1-AF9B-998E-ED3F-14ED21A44B0B}"/>
              </a:ext>
            </a:extLst>
          </p:cNvPr>
          <p:cNvSpPr>
            <a:spLocks noChangeArrowheads="1"/>
          </p:cNvSpPr>
          <p:nvPr/>
        </p:nvSpPr>
        <p:spPr bwMode="auto">
          <a:xfrm>
            <a:off x="6383482" y="166734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145" name="Picture 5" descr="Acutonics Ohm® Octave Set">
            <a:extLst>
              <a:ext uri="{FF2B5EF4-FFF2-40B4-BE49-F238E27FC236}">
                <a16:creationId xmlns:a16="http://schemas.microsoft.com/office/drawing/2014/main" id="{814D0557-6B41-37FB-D3C9-CD9CDF7BF9A6}"/>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6383482" y="1667343"/>
            <a:ext cx="5524500" cy="414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9897699"/>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5651EF1D-D6A9-9352-0E72-1AF46D4C4E88}"/>
              </a:ext>
            </a:extLst>
          </p:cNvPr>
          <p:cNvSpPr/>
          <p:nvPr/>
        </p:nvSpPr>
        <p:spPr>
          <a:xfrm>
            <a:off x="387928" y="3698489"/>
            <a:ext cx="5153891" cy="306149"/>
          </a:xfrm>
          <a:prstGeom prst="roundRect">
            <a:avLst>
              <a:gd name="adj" fmla="val 5000"/>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228600" hangingPunct="0"/>
            <a:endParaRPr lang="en-US" sz="1600">
              <a:solidFill>
                <a:srgbClr val="FFFFFF"/>
              </a:solidFill>
              <a:latin typeface="Graphik Medium"/>
              <a:ea typeface="Graphik Medium"/>
              <a:cs typeface="Graphik Medium"/>
              <a:sym typeface="Graphik Medium"/>
            </a:endParaRPr>
          </a:p>
        </p:txBody>
      </p:sp>
      <p:sp>
        <p:nvSpPr>
          <p:cNvPr id="156" name="Rounded Rectangle"/>
          <p:cNvSpPr/>
          <p:nvPr/>
        </p:nvSpPr>
        <p:spPr>
          <a:xfrm>
            <a:off x="0" y="0"/>
            <a:ext cx="12192000" cy="1009650"/>
          </a:xfrm>
          <a:prstGeom prst="roundRect">
            <a:avLst>
              <a:gd name="adj" fmla="val 0"/>
            </a:avLst>
          </a:prstGeom>
          <a:solidFill>
            <a:srgbClr val="88CBD2">
              <a:alpha val="29838"/>
            </a:srgbClr>
          </a:solidFill>
          <a:ln w="12700">
            <a:miter lim="400000"/>
          </a:ln>
        </p:spPr>
        <p:txBody>
          <a:bodyPr lIns="25400" tIns="25400" rIns="25400" bIns="25400" anchor="ctr"/>
          <a:lstStyle/>
          <a:p>
            <a:pPr defTabSz="228600">
              <a:defRPr sz="3200">
                <a:solidFill>
                  <a:srgbClr val="FFFFFF"/>
                </a:solidFill>
                <a:latin typeface="Graphik Medium"/>
                <a:ea typeface="Graphik Medium"/>
                <a:cs typeface="Graphik Medium"/>
                <a:sym typeface="Graphik Medium"/>
              </a:defRPr>
            </a:pPr>
            <a:endParaRPr lang="en-US" sz="1600" dirty="0"/>
          </a:p>
        </p:txBody>
      </p:sp>
      <p:sp>
        <p:nvSpPr>
          <p:cNvPr id="155" name="Functional Medicine"/>
          <p:cNvSpPr txBox="1"/>
          <p:nvPr/>
        </p:nvSpPr>
        <p:spPr>
          <a:xfrm>
            <a:off x="285750" y="461760"/>
            <a:ext cx="12192000" cy="5195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lvl1pPr>
              <a:lnSpc>
                <a:spcPct val="80000"/>
              </a:lnSpc>
              <a:defRPr sz="11000" b="1" spc="-330">
                <a:gradFill flip="none" rotWithShape="1">
                  <a:gsLst>
                    <a:gs pos="0">
                      <a:srgbClr val="3DB17F"/>
                    </a:gs>
                    <a:gs pos="100000">
                      <a:srgbClr val="93ECE2"/>
                    </a:gs>
                  </a:gsLst>
                  <a:lin ang="3960000" scaled="0"/>
                </a:gradFill>
                <a:latin typeface="Helvetica"/>
                <a:ea typeface="Helvetica"/>
                <a:cs typeface="Helvetica"/>
                <a:sym typeface="Helvetica"/>
              </a:defRPr>
            </a:lvl1pPr>
          </a:lstStyle>
          <a:p>
            <a:pPr algn="l"/>
            <a:r>
              <a:rPr lang="en-US" sz="3600" b="0" dirty="0">
                <a:solidFill>
                  <a:srgbClr val="207479"/>
                </a:solidFill>
                <a:latin typeface="Avenir Light" panose="020B0402020203020204" pitchFamily="34" charset="77"/>
              </a:rPr>
              <a:t>The Acutonics® Ohm Multiple Octaves Tuning Fork Set  (Self-Care)</a:t>
            </a:r>
            <a:endParaRPr sz="3600" b="0" dirty="0">
              <a:solidFill>
                <a:srgbClr val="207479"/>
              </a:solidFill>
              <a:latin typeface="Avenir Light" panose="020B0402020203020204" pitchFamily="34" charset="77"/>
            </a:endParaRPr>
          </a:p>
        </p:txBody>
      </p:sp>
      <p:sp>
        <p:nvSpPr>
          <p:cNvPr id="3" name="TextBox 2">
            <a:extLst>
              <a:ext uri="{FF2B5EF4-FFF2-40B4-BE49-F238E27FC236}">
                <a16:creationId xmlns:a16="http://schemas.microsoft.com/office/drawing/2014/main" id="{83C738B6-F7F2-92CC-878D-17C75EC40FBD}"/>
              </a:ext>
            </a:extLst>
          </p:cNvPr>
          <p:cNvSpPr txBox="1"/>
          <p:nvPr/>
        </p:nvSpPr>
        <p:spPr>
          <a:xfrm>
            <a:off x="387928" y="1797784"/>
            <a:ext cx="5255629" cy="1631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000" dirty="0">
                <a:effectLst/>
                <a:latin typeface="Calibri" panose="020F0502020204030204" pitchFamily="34" charset="0"/>
                <a:ea typeface="PMingLiU" panose="02020500000000000000" pitchFamily="18" charset="-120"/>
                <a:cs typeface="Times New Roman" panose="02020603050405020304" pitchFamily="18" charset="0"/>
              </a:rPr>
              <a:t>Cost $</a:t>
            </a:r>
            <a:r>
              <a:rPr lang="en-US" sz="2000" dirty="0">
                <a:latin typeface="Calibri" panose="020F0502020204030204" pitchFamily="34" charset="0"/>
                <a:ea typeface="PMingLiU" panose="02020500000000000000" pitchFamily="18" charset="-120"/>
                <a:cs typeface="Times New Roman" panose="02020603050405020304" pitchFamily="18" charset="0"/>
              </a:rPr>
              <a:t>365</a:t>
            </a:r>
            <a:r>
              <a:rPr lang="en-US" sz="2000" dirty="0">
                <a:effectLst/>
                <a:latin typeface="Calibri" panose="020F0502020204030204" pitchFamily="34" charset="0"/>
                <a:ea typeface="PMingLiU" panose="02020500000000000000" pitchFamily="18" charset="-120"/>
                <a:cs typeface="Times New Roman" panose="02020603050405020304" pitchFamily="18" charset="0"/>
              </a:rPr>
              <a:t> </a:t>
            </a:r>
            <a:r>
              <a:rPr lang="en-US" sz="2000" dirty="0">
                <a:effectLst/>
                <a:latin typeface="Calibri" panose="020F0502020204030204" pitchFamily="34" charset="0"/>
                <a:ea typeface="PMingLiU" panose="02020500000000000000" pitchFamily="18" charset="-120"/>
              </a:rPr>
              <a:t>+</a:t>
            </a:r>
            <a:r>
              <a:rPr lang="en-US" sz="2000" dirty="0">
                <a:effectLst/>
                <a:latin typeface="Calibri" panose="020F0502020204030204" pitchFamily="34" charset="0"/>
                <a:ea typeface="PMingLiU" panose="02020500000000000000" pitchFamily="18" charset="-120"/>
                <a:cs typeface="Times New Roman" panose="02020603050405020304" pitchFamily="18" charset="0"/>
              </a:rPr>
              <a:t> Taxes </a:t>
            </a:r>
            <a:r>
              <a:rPr kumimoji="0" lang="en-US" altLang="en-US" sz="2000" b="0" i="0" u="none" strike="noStrike" cap="none" normalizeH="0" baseline="0" dirty="0">
                <a:ln>
                  <a:noFill/>
                </a:ln>
                <a:solidFill>
                  <a:schemeClr val="tx1"/>
                </a:solidFill>
                <a:effectLst/>
                <a:latin typeface="Calibri" panose="020F0502020204030204" pitchFamily="34" charset="0"/>
                <a:ea typeface="PMingLiU" panose="02020500000000000000" pitchFamily="18" charset="-120"/>
                <a:cs typeface="Times New Roman" panose="02020603050405020304" pitchFamily="18" charset="0"/>
              </a:rPr>
              <a:t>(FL 6% + county 1%) </a:t>
            </a:r>
            <a:r>
              <a:rPr lang="en-US" sz="2000" dirty="0">
                <a:effectLst/>
                <a:latin typeface="Calibri" panose="020F0502020204030204" pitchFamily="34" charset="0"/>
                <a:ea typeface="PMingLiU" panose="02020500000000000000" pitchFamily="18" charset="-120"/>
                <a:cs typeface="Times New Roman" panose="02020603050405020304" pitchFamily="18" charset="0"/>
              </a:rPr>
              <a:t>$</a:t>
            </a:r>
            <a:r>
              <a:rPr lang="en-US" sz="2000" dirty="0">
                <a:latin typeface="Calibri" panose="020F0502020204030204" pitchFamily="34" charset="0"/>
                <a:ea typeface="PMingLiU" panose="02020500000000000000" pitchFamily="18" charset="-120"/>
                <a:cs typeface="Times New Roman" panose="02020603050405020304" pitchFamily="18" charset="0"/>
              </a:rPr>
              <a:t>25.5</a:t>
            </a:r>
            <a:r>
              <a:rPr lang="en-US" sz="2000" dirty="0">
                <a:effectLst/>
                <a:latin typeface="Calibri" panose="020F0502020204030204" pitchFamily="34" charset="0"/>
                <a:ea typeface="PMingLiU" panose="02020500000000000000" pitchFamily="18" charset="-120"/>
                <a:cs typeface="Times New Roman" panose="02020603050405020304" pitchFamily="18" charset="0"/>
              </a:rPr>
              <a:t>5= </a:t>
            </a:r>
          </a:p>
          <a:p>
            <a:r>
              <a:rPr lang="en-US" sz="2000" b="1" dirty="0">
                <a:effectLst/>
                <a:latin typeface="Calibri" panose="020F0502020204030204" pitchFamily="34" charset="0"/>
                <a:ea typeface="PMingLiU" panose="02020500000000000000" pitchFamily="18" charset="-120"/>
                <a:cs typeface="Times New Roman" panose="02020603050405020304" pitchFamily="18" charset="0"/>
              </a:rPr>
              <a:t>Total $</a:t>
            </a:r>
            <a:r>
              <a:rPr lang="en-US" sz="2000" b="1" dirty="0">
                <a:latin typeface="Calibri" panose="020F0502020204030204" pitchFamily="34" charset="0"/>
                <a:ea typeface="PMingLiU" panose="02020500000000000000" pitchFamily="18" charset="-120"/>
                <a:cs typeface="Times New Roman" panose="02020603050405020304" pitchFamily="18" charset="0"/>
              </a:rPr>
              <a:t>390.55</a:t>
            </a:r>
            <a:endParaRPr lang="en-US" sz="2000" b="1" dirty="0">
              <a:effectLst/>
            </a:endParaRPr>
          </a:p>
          <a:p>
            <a:endParaRPr lang="en-US" sz="2000" b="1" dirty="0">
              <a:solidFill>
                <a:schemeClr val="tx1">
                  <a:lumMod val="65000"/>
                  <a:lumOff val="35000"/>
                </a:schemeClr>
              </a:solidFill>
              <a:latin typeface="Avenir Medium" panose="02000503020000020003" pitchFamily="2" charset="0"/>
            </a:endParaRPr>
          </a:p>
          <a:p>
            <a:r>
              <a:rPr lang="en-US" sz="2000" b="1" dirty="0">
                <a:solidFill>
                  <a:schemeClr val="tx1">
                    <a:lumMod val="65000"/>
                    <a:lumOff val="35000"/>
                  </a:schemeClr>
                </a:solidFill>
                <a:latin typeface="Avenir Medium" panose="02000503020000020003" pitchFamily="2" charset="0"/>
              </a:rPr>
              <a:t>The ultimate combination for harmonization</a:t>
            </a:r>
          </a:p>
        </p:txBody>
      </p:sp>
      <p:cxnSp>
        <p:nvCxnSpPr>
          <p:cNvPr id="6" name="Straight Connector 5">
            <a:extLst>
              <a:ext uri="{FF2B5EF4-FFF2-40B4-BE49-F238E27FC236}">
                <a16:creationId xmlns:a16="http://schemas.microsoft.com/office/drawing/2014/main" id="{643E774B-9382-6DB9-3C9E-3632CB7ED5D0}"/>
              </a:ext>
            </a:extLst>
          </p:cNvPr>
          <p:cNvCxnSpPr/>
          <p:nvPr/>
        </p:nvCxnSpPr>
        <p:spPr>
          <a:xfrm>
            <a:off x="5962650" y="1648691"/>
            <a:ext cx="0" cy="4419600"/>
          </a:xfrm>
          <a:prstGeom prst="line">
            <a:avLst/>
          </a:prstGeom>
          <a:noFill/>
          <a:ln w="25400" cap="flat">
            <a:solidFill>
              <a:schemeClr val="accent2">
                <a:lumMod val="40000"/>
                <a:lumOff val="60000"/>
              </a:schemeClr>
            </a:solidFill>
            <a:prstDash val="solid"/>
            <a:miter lim="400000"/>
          </a:ln>
          <a:effectLst/>
          <a:sp3d/>
        </p:spPr>
        <p:style>
          <a:lnRef idx="0">
            <a:scrgbClr r="0" g="0" b="0"/>
          </a:lnRef>
          <a:fillRef idx="0">
            <a:scrgbClr r="0" g="0" b="0"/>
          </a:fillRef>
          <a:effectRef idx="0">
            <a:scrgbClr r="0" g="0" b="0"/>
          </a:effectRef>
          <a:fontRef idx="none"/>
        </p:style>
      </p:cxnSp>
      <p:pic>
        <p:nvPicPr>
          <p:cNvPr id="7" name="MBCWC_Logo_FINAL-CMYK.png" descr="MBCWC_Logo_FINAL-CMYK.png">
            <a:extLst>
              <a:ext uri="{FF2B5EF4-FFF2-40B4-BE49-F238E27FC236}">
                <a16:creationId xmlns:a16="http://schemas.microsoft.com/office/drawing/2014/main" id="{DFF450DF-871F-F39B-889F-319D9B030500}"/>
              </a:ext>
            </a:extLst>
          </p:cNvPr>
          <p:cNvPicPr>
            <a:picLocks noChangeAspect="1"/>
          </p:cNvPicPr>
          <p:nvPr/>
        </p:nvPicPr>
        <p:blipFill>
          <a:blip r:embed="rId2"/>
          <a:stretch>
            <a:fillRect/>
          </a:stretch>
        </p:blipFill>
        <p:spPr>
          <a:xfrm>
            <a:off x="10390909" y="6276939"/>
            <a:ext cx="1564450" cy="481069"/>
          </a:xfrm>
          <a:prstGeom prst="rect">
            <a:avLst/>
          </a:prstGeom>
          <a:ln w="12700">
            <a:miter lim="400000"/>
          </a:ln>
        </p:spPr>
      </p:pic>
      <p:sp>
        <p:nvSpPr>
          <p:cNvPr id="5" name="Patient-centered Approach…">
            <a:extLst>
              <a:ext uri="{FF2B5EF4-FFF2-40B4-BE49-F238E27FC236}">
                <a16:creationId xmlns:a16="http://schemas.microsoft.com/office/drawing/2014/main" id="{367F2779-08ED-5009-64BB-5B447344A5E6}"/>
              </a:ext>
            </a:extLst>
          </p:cNvPr>
          <p:cNvSpPr txBox="1"/>
          <p:nvPr/>
        </p:nvSpPr>
        <p:spPr>
          <a:xfrm>
            <a:off x="446810" y="4040448"/>
            <a:ext cx="5572991" cy="25750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p>
            <a:pPr algn="l">
              <a:defRPr sz="3100" b="1">
                <a:solidFill>
                  <a:schemeClr val="accent2"/>
                </a:solidFill>
              </a:defRPr>
            </a:pPr>
            <a:r>
              <a:rPr lang="en-US" sz="2000" b="1" dirty="0">
                <a:solidFill>
                  <a:schemeClr val="accent2"/>
                </a:solidFill>
                <a:latin typeface="Avenir Black" panose="02000503020000020003" pitchFamily="2" charset="0"/>
              </a:rPr>
              <a:t>Includes:</a:t>
            </a:r>
          </a:p>
          <a:p>
            <a:pPr algn="l">
              <a:defRPr sz="3100" b="1">
                <a:solidFill>
                  <a:schemeClr val="accent2"/>
                </a:solidFill>
              </a:defRPr>
            </a:pPr>
            <a:r>
              <a:rPr lang="en-US" sz="2000" b="1" dirty="0">
                <a:solidFill>
                  <a:schemeClr val="accent2"/>
                </a:solidFill>
                <a:latin typeface="Avenir Black" panose="02000503020000020003" pitchFamily="2" charset="0"/>
              </a:rPr>
              <a:t>Four Tuning Forks</a:t>
            </a:r>
          </a:p>
          <a:p>
            <a:pPr marL="342900" indent="-342900" algn="l">
              <a:buFont typeface="Arial" panose="020B0604020202020204" pitchFamily="34" charset="0"/>
              <a:buChar char="•"/>
              <a:defRPr sz="3100" b="1">
                <a:solidFill>
                  <a:schemeClr val="accent2"/>
                </a:solidFill>
              </a:defRPr>
            </a:pPr>
            <a:r>
              <a:rPr lang="en-US" sz="1400" b="1" dirty="0">
                <a:solidFill>
                  <a:schemeClr val="accent2"/>
                </a:solidFill>
                <a:latin typeface="Avenir Black" panose="02000503020000020003" pitchFamily="2" charset="0"/>
              </a:rPr>
              <a:t>Low Ohm Tuning Fork</a:t>
            </a:r>
          </a:p>
          <a:p>
            <a:pPr marL="342900" indent="-342900" algn="l">
              <a:buFont typeface="Arial" panose="020B0604020202020204" pitchFamily="34" charset="0"/>
              <a:buChar char="•"/>
              <a:defRPr sz="3100" b="1">
                <a:solidFill>
                  <a:schemeClr val="accent2"/>
                </a:solidFill>
              </a:defRPr>
            </a:pPr>
            <a:r>
              <a:rPr lang="en-US" sz="1400" b="1" dirty="0">
                <a:solidFill>
                  <a:schemeClr val="accent2"/>
                </a:solidFill>
                <a:latin typeface="Avenir Black" panose="02000503020000020003" pitchFamily="2" charset="0"/>
              </a:rPr>
              <a:t>Middle Ohm Tuning Fork</a:t>
            </a:r>
          </a:p>
          <a:p>
            <a:pPr marL="342900" indent="-342900" algn="l">
              <a:buFont typeface="Arial" panose="020B0604020202020204" pitchFamily="34" charset="0"/>
              <a:buChar char="•"/>
              <a:defRPr sz="3100" b="1">
                <a:solidFill>
                  <a:schemeClr val="accent2"/>
                </a:solidFill>
              </a:defRPr>
            </a:pPr>
            <a:r>
              <a:rPr lang="en-US" sz="1400" b="1" dirty="0">
                <a:solidFill>
                  <a:schemeClr val="accent2"/>
                </a:solidFill>
                <a:latin typeface="Avenir Black" panose="02000503020000020003" pitchFamily="2" charset="0"/>
              </a:rPr>
              <a:t>High Frequency Ohm 1</a:t>
            </a:r>
          </a:p>
          <a:p>
            <a:pPr marL="342900" indent="-342900">
              <a:buFont typeface="Arial" panose="020B0604020202020204" pitchFamily="34" charset="0"/>
              <a:buChar char="•"/>
              <a:defRPr sz="3100" b="1">
                <a:solidFill>
                  <a:schemeClr val="accent2"/>
                </a:solidFill>
              </a:defRPr>
            </a:pPr>
            <a:r>
              <a:rPr lang="en-US" sz="1400" b="1" dirty="0">
                <a:solidFill>
                  <a:schemeClr val="accent2"/>
                </a:solidFill>
                <a:latin typeface="Avenir Black" panose="02000503020000020003" pitchFamily="2" charset="0"/>
              </a:rPr>
              <a:t>High Frequency Ohm 2</a:t>
            </a:r>
          </a:p>
          <a:p>
            <a:pPr marL="342900" indent="-342900">
              <a:buFont typeface="Arial" panose="020B0604020202020204" pitchFamily="34" charset="0"/>
              <a:buChar char="•"/>
              <a:defRPr sz="3100" b="1">
                <a:solidFill>
                  <a:schemeClr val="accent2"/>
                </a:solidFill>
              </a:defRPr>
            </a:pPr>
            <a:r>
              <a:rPr lang="en-US" sz="1400" b="1" dirty="0">
                <a:solidFill>
                  <a:schemeClr val="accent2"/>
                </a:solidFill>
                <a:latin typeface="Avenir Black" panose="02000503020000020003" pitchFamily="2" charset="0"/>
              </a:rPr>
              <a:t>Includes a lovely </a:t>
            </a:r>
            <a:r>
              <a:rPr lang="en-US" sz="1400" b="1" i="1" dirty="0">
                <a:solidFill>
                  <a:schemeClr val="accent2"/>
                </a:solidFill>
                <a:latin typeface="Avenir Black" panose="02000503020000020003" pitchFamily="2" charset="0"/>
              </a:rPr>
              <a:t>Blue Velour Storage Bag </a:t>
            </a:r>
            <a:r>
              <a:rPr lang="en-US" sz="1400" b="1" dirty="0">
                <a:solidFill>
                  <a:schemeClr val="accent2"/>
                </a:solidFill>
                <a:latin typeface="Avenir Black" panose="02000503020000020003" pitchFamily="2" charset="0"/>
              </a:rPr>
              <a:t>for keeping your forks safe and free from damage</a:t>
            </a:r>
          </a:p>
          <a:p>
            <a:pPr algn="l">
              <a:defRPr sz="3100" b="1">
                <a:solidFill>
                  <a:schemeClr val="accent2"/>
                </a:solidFill>
              </a:defRPr>
            </a:pPr>
            <a:r>
              <a:rPr lang="en-US" sz="2000" b="1" dirty="0">
                <a:solidFill>
                  <a:schemeClr val="accent2"/>
                </a:solidFill>
                <a:latin typeface="Avenir Black" panose="02000503020000020003" pitchFamily="2" charset="0"/>
              </a:rPr>
              <a:t>Option for Acutonics® Self-Care Protocol and Class, in case you want extra octaves</a:t>
            </a:r>
          </a:p>
        </p:txBody>
      </p:sp>
      <p:sp>
        <p:nvSpPr>
          <p:cNvPr id="8" name="Rectangle 2">
            <a:extLst>
              <a:ext uri="{FF2B5EF4-FFF2-40B4-BE49-F238E27FC236}">
                <a16:creationId xmlns:a16="http://schemas.microsoft.com/office/drawing/2014/main" id="{E212A94C-9141-782D-95BE-45828A842C00}"/>
              </a:ext>
            </a:extLst>
          </p:cNvPr>
          <p:cNvSpPr>
            <a:spLocks noChangeArrowheads="1"/>
          </p:cNvSpPr>
          <p:nvPr/>
        </p:nvSpPr>
        <p:spPr bwMode="auto">
          <a:xfrm>
            <a:off x="6430859" y="166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Rectangle 2">
            <a:extLst>
              <a:ext uri="{FF2B5EF4-FFF2-40B4-BE49-F238E27FC236}">
                <a16:creationId xmlns:a16="http://schemas.microsoft.com/office/drawing/2014/main" id="{C4B8B6E1-AF9B-998E-ED3F-14ED21A44B0B}"/>
              </a:ext>
            </a:extLst>
          </p:cNvPr>
          <p:cNvSpPr>
            <a:spLocks noChangeArrowheads="1"/>
          </p:cNvSpPr>
          <p:nvPr/>
        </p:nvSpPr>
        <p:spPr bwMode="auto">
          <a:xfrm>
            <a:off x="6383482" y="166734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1506" name="Picture 2" descr="Acutonics Ohm® Multiple Octave Set">
            <a:extLst>
              <a:ext uri="{FF2B5EF4-FFF2-40B4-BE49-F238E27FC236}">
                <a16:creationId xmlns:a16="http://schemas.microsoft.com/office/drawing/2014/main" id="{405F3125-BB47-BD09-570E-8030E46C3C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762991"/>
            <a:ext cx="5524500"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103171"/>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5651EF1D-D6A9-9352-0E72-1AF46D4C4E88}"/>
              </a:ext>
            </a:extLst>
          </p:cNvPr>
          <p:cNvSpPr/>
          <p:nvPr/>
        </p:nvSpPr>
        <p:spPr>
          <a:xfrm>
            <a:off x="387928" y="3698489"/>
            <a:ext cx="5153891" cy="306149"/>
          </a:xfrm>
          <a:prstGeom prst="roundRect">
            <a:avLst>
              <a:gd name="adj" fmla="val 5000"/>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228600" hangingPunct="0"/>
            <a:endParaRPr lang="en-US" sz="1600">
              <a:solidFill>
                <a:srgbClr val="FFFFFF"/>
              </a:solidFill>
              <a:latin typeface="Graphik Medium"/>
              <a:ea typeface="Graphik Medium"/>
              <a:cs typeface="Graphik Medium"/>
              <a:sym typeface="Graphik Medium"/>
            </a:endParaRPr>
          </a:p>
        </p:txBody>
      </p:sp>
      <p:sp>
        <p:nvSpPr>
          <p:cNvPr id="156" name="Rounded Rectangle"/>
          <p:cNvSpPr/>
          <p:nvPr/>
        </p:nvSpPr>
        <p:spPr>
          <a:xfrm>
            <a:off x="0" y="0"/>
            <a:ext cx="12192000" cy="1009650"/>
          </a:xfrm>
          <a:prstGeom prst="roundRect">
            <a:avLst>
              <a:gd name="adj" fmla="val 0"/>
            </a:avLst>
          </a:prstGeom>
          <a:solidFill>
            <a:srgbClr val="88CBD2">
              <a:alpha val="29838"/>
            </a:srgbClr>
          </a:solidFill>
          <a:ln w="12700">
            <a:miter lim="400000"/>
          </a:ln>
        </p:spPr>
        <p:txBody>
          <a:bodyPr lIns="25400" tIns="25400" rIns="25400" bIns="25400" anchor="ctr"/>
          <a:lstStyle/>
          <a:p>
            <a:pPr defTabSz="228600">
              <a:defRPr sz="3200">
                <a:solidFill>
                  <a:srgbClr val="FFFFFF"/>
                </a:solidFill>
                <a:latin typeface="Graphik Medium"/>
                <a:ea typeface="Graphik Medium"/>
                <a:cs typeface="Graphik Medium"/>
                <a:sym typeface="Graphik Medium"/>
              </a:defRPr>
            </a:pPr>
            <a:endParaRPr lang="en-US" sz="1600" dirty="0"/>
          </a:p>
        </p:txBody>
      </p:sp>
      <p:sp>
        <p:nvSpPr>
          <p:cNvPr id="155" name="Functional Medicine"/>
          <p:cNvSpPr txBox="1"/>
          <p:nvPr/>
        </p:nvSpPr>
        <p:spPr>
          <a:xfrm>
            <a:off x="285750" y="435727"/>
            <a:ext cx="12192000" cy="5716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a:lnSpc>
                <a:spcPct val="80000"/>
              </a:lnSpc>
              <a:defRPr sz="11000" b="1" spc="-330">
                <a:gradFill flip="none" rotWithShape="1">
                  <a:gsLst>
                    <a:gs pos="0">
                      <a:srgbClr val="3DB17F"/>
                    </a:gs>
                    <a:gs pos="100000">
                      <a:srgbClr val="93ECE2"/>
                    </a:gs>
                  </a:gsLst>
                  <a:lin ang="3960000" scaled="0"/>
                </a:gradFill>
                <a:latin typeface="Helvetica"/>
                <a:ea typeface="Helvetica"/>
                <a:cs typeface="Helvetica"/>
                <a:sym typeface="Helvetica"/>
              </a:defRPr>
            </a:lvl1pPr>
          </a:lstStyle>
          <a:p>
            <a:pPr algn="l"/>
            <a:r>
              <a:rPr lang="en-US" sz="4000" b="0" dirty="0">
                <a:solidFill>
                  <a:srgbClr val="207479"/>
                </a:solidFill>
                <a:latin typeface="Avenir Light" panose="020B0402020203020204" pitchFamily="34" charset="77"/>
              </a:rPr>
              <a:t>The Belted Acuvator® ( All tuning fork use)</a:t>
            </a:r>
            <a:endParaRPr sz="4000" b="0" dirty="0">
              <a:solidFill>
                <a:srgbClr val="207479"/>
              </a:solidFill>
              <a:latin typeface="Avenir Light" panose="020B0402020203020204" pitchFamily="34" charset="77"/>
            </a:endParaRPr>
          </a:p>
        </p:txBody>
      </p:sp>
      <p:sp>
        <p:nvSpPr>
          <p:cNvPr id="3" name="TextBox 2">
            <a:extLst>
              <a:ext uri="{FF2B5EF4-FFF2-40B4-BE49-F238E27FC236}">
                <a16:creationId xmlns:a16="http://schemas.microsoft.com/office/drawing/2014/main" id="{83C738B6-F7F2-92CC-878D-17C75EC40FBD}"/>
              </a:ext>
            </a:extLst>
          </p:cNvPr>
          <p:cNvSpPr txBox="1"/>
          <p:nvPr/>
        </p:nvSpPr>
        <p:spPr>
          <a:xfrm>
            <a:off x="387928" y="2062904"/>
            <a:ext cx="5255629"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000" dirty="0">
                <a:effectLst/>
                <a:latin typeface="Calibri" panose="020F0502020204030204" pitchFamily="34" charset="0"/>
                <a:ea typeface="PMingLiU" panose="02020500000000000000" pitchFamily="18" charset="-120"/>
                <a:cs typeface="Times New Roman" panose="02020603050405020304" pitchFamily="18" charset="0"/>
              </a:rPr>
              <a:t>Cost $44.00 + Taxes </a:t>
            </a:r>
            <a:r>
              <a:rPr kumimoji="0" lang="en-US" altLang="en-US" sz="2000" b="0" i="0" u="none" strike="noStrike" cap="none" normalizeH="0" baseline="0" dirty="0">
                <a:ln>
                  <a:noFill/>
                </a:ln>
                <a:solidFill>
                  <a:schemeClr val="tx1"/>
                </a:solidFill>
                <a:effectLst/>
                <a:latin typeface="Calibri" panose="020F0502020204030204" pitchFamily="34" charset="0"/>
                <a:ea typeface="PMingLiU" panose="02020500000000000000" pitchFamily="18" charset="-120"/>
                <a:cs typeface="Times New Roman" panose="02020603050405020304" pitchFamily="18" charset="0"/>
              </a:rPr>
              <a:t>(FL 6% + county 1%) $3.08</a:t>
            </a:r>
            <a:endParaRPr lang="en-US" sz="2000" dirty="0">
              <a:effectLst/>
              <a:latin typeface="Calibri" panose="020F0502020204030204" pitchFamily="34" charset="0"/>
              <a:ea typeface="PMingLiU" panose="02020500000000000000" pitchFamily="18" charset="-120"/>
              <a:cs typeface="Times New Roman" panose="02020603050405020304" pitchFamily="18" charset="0"/>
            </a:endParaRPr>
          </a:p>
          <a:p>
            <a:r>
              <a:rPr lang="en-US" sz="2000" b="1" dirty="0">
                <a:effectLst/>
                <a:latin typeface="Calibri" panose="020F0502020204030204" pitchFamily="34" charset="0"/>
                <a:ea typeface="PMingLiU" panose="02020500000000000000" pitchFamily="18" charset="-120"/>
                <a:cs typeface="Times New Roman" panose="02020603050405020304" pitchFamily="18" charset="0"/>
              </a:rPr>
              <a:t>Total $47.08</a:t>
            </a:r>
            <a:endParaRPr lang="en-US" sz="2000" b="1" dirty="0">
              <a:solidFill>
                <a:schemeClr val="tx1">
                  <a:lumMod val="65000"/>
                  <a:lumOff val="35000"/>
                </a:schemeClr>
              </a:solidFill>
              <a:latin typeface="Avenir Medium" panose="02000503020000020003" pitchFamily="2" charset="0"/>
            </a:endParaRPr>
          </a:p>
        </p:txBody>
      </p:sp>
      <p:cxnSp>
        <p:nvCxnSpPr>
          <p:cNvPr id="6" name="Straight Connector 5">
            <a:extLst>
              <a:ext uri="{FF2B5EF4-FFF2-40B4-BE49-F238E27FC236}">
                <a16:creationId xmlns:a16="http://schemas.microsoft.com/office/drawing/2014/main" id="{643E774B-9382-6DB9-3C9E-3632CB7ED5D0}"/>
              </a:ext>
            </a:extLst>
          </p:cNvPr>
          <p:cNvCxnSpPr/>
          <p:nvPr/>
        </p:nvCxnSpPr>
        <p:spPr>
          <a:xfrm>
            <a:off x="5962650" y="1648691"/>
            <a:ext cx="0" cy="4419600"/>
          </a:xfrm>
          <a:prstGeom prst="line">
            <a:avLst/>
          </a:prstGeom>
          <a:noFill/>
          <a:ln w="25400" cap="flat">
            <a:solidFill>
              <a:schemeClr val="accent2">
                <a:lumMod val="40000"/>
                <a:lumOff val="60000"/>
              </a:schemeClr>
            </a:solidFill>
            <a:prstDash val="solid"/>
            <a:miter lim="400000"/>
          </a:ln>
          <a:effectLst/>
          <a:sp3d/>
        </p:spPr>
        <p:style>
          <a:lnRef idx="0">
            <a:scrgbClr r="0" g="0" b="0"/>
          </a:lnRef>
          <a:fillRef idx="0">
            <a:scrgbClr r="0" g="0" b="0"/>
          </a:fillRef>
          <a:effectRef idx="0">
            <a:scrgbClr r="0" g="0" b="0"/>
          </a:effectRef>
          <a:fontRef idx="none"/>
        </p:style>
      </p:cxnSp>
      <p:pic>
        <p:nvPicPr>
          <p:cNvPr id="7" name="MBCWC_Logo_FINAL-CMYK.png" descr="MBCWC_Logo_FINAL-CMYK.png">
            <a:extLst>
              <a:ext uri="{FF2B5EF4-FFF2-40B4-BE49-F238E27FC236}">
                <a16:creationId xmlns:a16="http://schemas.microsoft.com/office/drawing/2014/main" id="{DFF450DF-871F-F39B-889F-319D9B030500}"/>
              </a:ext>
            </a:extLst>
          </p:cNvPr>
          <p:cNvPicPr>
            <a:picLocks noChangeAspect="1"/>
          </p:cNvPicPr>
          <p:nvPr/>
        </p:nvPicPr>
        <p:blipFill>
          <a:blip r:embed="rId2"/>
          <a:stretch>
            <a:fillRect/>
          </a:stretch>
        </p:blipFill>
        <p:spPr>
          <a:xfrm>
            <a:off x="10390909" y="6276939"/>
            <a:ext cx="1564450" cy="481069"/>
          </a:xfrm>
          <a:prstGeom prst="rect">
            <a:avLst/>
          </a:prstGeom>
          <a:ln w="12700">
            <a:miter lim="400000"/>
          </a:ln>
        </p:spPr>
      </p:pic>
      <p:sp>
        <p:nvSpPr>
          <p:cNvPr id="5" name="Patient-centered Approach…">
            <a:extLst>
              <a:ext uri="{FF2B5EF4-FFF2-40B4-BE49-F238E27FC236}">
                <a16:creationId xmlns:a16="http://schemas.microsoft.com/office/drawing/2014/main" id="{367F2779-08ED-5009-64BB-5B447344A5E6}"/>
              </a:ext>
            </a:extLst>
          </p:cNvPr>
          <p:cNvSpPr txBox="1"/>
          <p:nvPr/>
        </p:nvSpPr>
        <p:spPr>
          <a:xfrm>
            <a:off x="387928" y="3147383"/>
            <a:ext cx="5574721" cy="36215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algn="l">
              <a:defRPr sz="3100" b="1">
                <a:solidFill>
                  <a:schemeClr val="accent2"/>
                </a:solidFill>
              </a:defRPr>
            </a:pPr>
            <a:r>
              <a:rPr lang="en-US" sz="2400" b="1" dirty="0">
                <a:solidFill>
                  <a:srgbClr val="E97132"/>
                </a:solidFill>
                <a:latin typeface="Avenir Heavy" panose="02000503020000020003" pitchFamily="2" charset="0"/>
              </a:rPr>
              <a:t>Recommended for Use with all forks</a:t>
            </a:r>
          </a:p>
          <a:p>
            <a:pPr algn="l">
              <a:defRPr sz="3100" b="1">
                <a:solidFill>
                  <a:schemeClr val="accent2"/>
                </a:solidFill>
              </a:defRPr>
            </a:pPr>
            <a:endParaRPr lang="en-US" sz="1600" b="1" dirty="0">
              <a:solidFill>
                <a:srgbClr val="E97132"/>
              </a:solidFill>
              <a:effectLst/>
              <a:latin typeface="Avenir Book" panose="02000503020000020003" pitchFamily="2" charset="0"/>
              <a:ea typeface="PMingLiU" panose="02020500000000000000" pitchFamily="18" charset="-120"/>
              <a:cs typeface="Times New Roman" panose="02020603050405020304" pitchFamily="18" charset="0"/>
            </a:endParaRPr>
          </a:p>
          <a:p>
            <a:pPr marL="285750" indent="-285750" algn="l">
              <a:buFont typeface="Arial" panose="020B0604020202020204" pitchFamily="34" charset="0"/>
              <a:buChar char="•"/>
              <a:defRPr sz="3100" b="1">
                <a:solidFill>
                  <a:schemeClr val="accent2"/>
                </a:solidFill>
              </a:defRPr>
            </a:pPr>
            <a:r>
              <a:rPr lang="en-US" sz="1600" b="1" i="1" dirty="0">
                <a:solidFill>
                  <a:srgbClr val="E97132"/>
                </a:solidFill>
                <a:effectLst/>
                <a:latin typeface="Avenir Heavy" panose="02000503020000020003" pitchFamily="2" charset="0"/>
                <a:ea typeface="PMingLiU" panose="02020500000000000000" pitchFamily="18" charset="-120"/>
                <a:cs typeface="Times New Roman" panose="02020603050405020304" pitchFamily="18" charset="0"/>
              </a:rPr>
              <a:t>We call this item, “the galactic garter belt.”</a:t>
            </a:r>
          </a:p>
          <a:p>
            <a:pPr marL="285750" indent="-285750" algn="l">
              <a:buFont typeface="Arial" panose="020B0604020202020204" pitchFamily="34" charset="0"/>
              <a:buChar char="•"/>
              <a:defRPr sz="3100" b="1">
                <a:solidFill>
                  <a:schemeClr val="accent2"/>
                </a:solidFill>
              </a:defRPr>
            </a:pPr>
            <a:endParaRPr lang="en-US" sz="1600" b="1" dirty="0">
              <a:solidFill>
                <a:srgbClr val="E97132"/>
              </a:solidFill>
              <a:latin typeface="Avenir Book" panose="02000503020000020003" pitchFamily="2" charset="0"/>
              <a:ea typeface="PMingLiU" panose="02020500000000000000" pitchFamily="18" charset="-120"/>
              <a:cs typeface="Times New Roman" panose="02020603050405020304" pitchFamily="18" charset="0"/>
            </a:endParaRPr>
          </a:p>
          <a:p>
            <a:pPr marL="285750" indent="-285750" algn="l">
              <a:buFont typeface="Arial" panose="020B0604020202020204" pitchFamily="34" charset="0"/>
              <a:buChar char="•"/>
              <a:defRPr sz="3100" b="1">
                <a:solidFill>
                  <a:schemeClr val="accent2"/>
                </a:solidFill>
              </a:defRPr>
            </a:pPr>
            <a:r>
              <a:rPr lang="en-US" sz="1600" b="1" dirty="0">
                <a:solidFill>
                  <a:srgbClr val="E97132"/>
                </a:solidFill>
                <a:effectLst/>
                <a:latin typeface="Avenir Book" panose="02000503020000020003" pitchFamily="2" charset="0"/>
                <a:ea typeface="PMingLiU" panose="02020500000000000000" pitchFamily="18" charset="-120"/>
                <a:cs typeface="Calibri" panose="020F0502020204030204" pitchFamily="34" charset="0"/>
              </a:rPr>
              <a:t>Specially designed to activate and maximize vibration of your Acutonics® Tuning Forks, the Belted Acuvator® is worn on the leg just above the knee. The adjustable strap fits comfortably to the body. </a:t>
            </a:r>
            <a:endParaRPr lang="en-US" sz="1600" b="1" dirty="0">
              <a:solidFill>
                <a:srgbClr val="E97132"/>
              </a:solidFill>
              <a:latin typeface="Avenir Book" panose="02000503020000020003" pitchFamily="2" charset="0"/>
              <a:ea typeface="PMingLiU" panose="02020500000000000000" pitchFamily="18" charset="-120"/>
              <a:cs typeface="Times New Roman" panose="02020603050405020304" pitchFamily="18" charset="0"/>
            </a:endParaRPr>
          </a:p>
          <a:p>
            <a:pPr marL="285750" indent="-285750" algn="l">
              <a:buFont typeface="Arial" panose="020B0604020202020204" pitchFamily="34" charset="0"/>
              <a:buChar char="•"/>
              <a:defRPr sz="3100" b="1">
                <a:solidFill>
                  <a:schemeClr val="accent2"/>
                </a:solidFill>
              </a:defRPr>
            </a:pPr>
            <a:endParaRPr lang="en-US" sz="1600" b="1" i="1" dirty="0">
              <a:solidFill>
                <a:srgbClr val="E97132"/>
              </a:solidFill>
              <a:effectLst/>
              <a:latin typeface="Avenir Book" panose="02000503020000020003" pitchFamily="2" charset="0"/>
              <a:ea typeface="PMingLiU" panose="02020500000000000000" pitchFamily="18" charset="-120"/>
              <a:cs typeface="Times New Roman" panose="02020603050405020304" pitchFamily="18" charset="0"/>
            </a:endParaRPr>
          </a:p>
          <a:p>
            <a:pPr marL="285750" indent="-285750" algn="l">
              <a:buFont typeface="Arial" panose="020B0604020202020204" pitchFamily="34" charset="0"/>
              <a:buChar char="•"/>
              <a:defRPr sz="3100" b="1">
                <a:solidFill>
                  <a:schemeClr val="accent2"/>
                </a:solidFill>
              </a:defRPr>
            </a:pPr>
            <a:r>
              <a:rPr lang="en-US" sz="1600" b="1" i="1" dirty="0">
                <a:solidFill>
                  <a:srgbClr val="E97132"/>
                </a:solidFill>
                <a:effectLst/>
                <a:latin typeface="Avenir Book" panose="02000503020000020003" pitchFamily="2" charset="0"/>
                <a:ea typeface="PMingLiU" panose="02020500000000000000" pitchFamily="18" charset="-120"/>
                <a:cs typeface="Times New Roman" panose="02020603050405020304" pitchFamily="18" charset="0"/>
              </a:rPr>
              <a:t>Please do not strike forks directly on your body! Striking forks on walls or furniture is also discouraged.</a:t>
            </a:r>
            <a:endParaRPr lang="en-US" sz="1600" b="1" i="1" dirty="0">
              <a:solidFill>
                <a:srgbClr val="E97132"/>
              </a:solidFill>
              <a:latin typeface="Avenir Book" panose="02000503020000020003" pitchFamily="2" charset="0"/>
              <a:ea typeface="PMingLiU" panose="02020500000000000000" pitchFamily="18" charset="-120"/>
              <a:cs typeface="Times New Roman" panose="02020603050405020304" pitchFamily="18" charset="0"/>
            </a:endParaRPr>
          </a:p>
          <a:p>
            <a:pPr marL="285750" indent="-285750" algn="l">
              <a:buFont typeface="Arial" panose="020B0604020202020204" pitchFamily="34" charset="0"/>
              <a:buChar char="•"/>
              <a:defRPr sz="3100" b="1">
                <a:solidFill>
                  <a:schemeClr val="accent2"/>
                </a:solidFill>
              </a:defRPr>
            </a:pPr>
            <a:r>
              <a:rPr lang="en-US" sz="1600" b="1" dirty="0">
                <a:solidFill>
                  <a:srgbClr val="E97132"/>
                </a:solidFill>
                <a:effectLst/>
                <a:latin typeface="Avenir Book" panose="02000503020000020003" pitchFamily="2" charset="0"/>
                <a:ea typeface="PMingLiU" panose="02020500000000000000" pitchFamily="18" charset="-120"/>
                <a:cs typeface="Times New Roman" panose="02020603050405020304" pitchFamily="18" charset="0"/>
              </a:rPr>
              <a:t>This is used to strike and </a:t>
            </a:r>
            <a:r>
              <a:rPr lang="en-US" sz="1600" b="1" dirty="0">
                <a:solidFill>
                  <a:srgbClr val="E97132"/>
                </a:solidFill>
                <a:effectLst/>
                <a:latin typeface="Avenir Book" panose="02000503020000020003" pitchFamily="2" charset="0"/>
                <a:ea typeface="PMingLiU" panose="02020500000000000000" pitchFamily="18" charset="-120"/>
                <a:cs typeface="Calibri" panose="020F0502020204030204" pitchFamily="34" charset="0"/>
              </a:rPr>
              <a:t>activate the tuning forks, inducing vibration.  </a:t>
            </a:r>
            <a:endParaRPr lang="en-US" sz="1600" b="1" dirty="0">
              <a:solidFill>
                <a:srgbClr val="E97132"/>
              </a:solidFill>
              <a:effectLst/>
              <a:latin typeface="Avenir Book" panose="02000503020000020003" pitchFamily="2" charset="0"/>
              <a:ea typeface="PMingLiU" panose="02020500000000000000" pitchFamily="18" charset="-120"/>
              <a:cs typeface="Times New Roman" panose="02020603050405020304" pitchFamily="18" charset="0"/>
            </a:endParaRPr>
          </a:p>
          <a:p>
            <a:pPr algn="l">
              <a:defRPr sz="3100" b="1">
                <a:solidFill>
                  <a:schemeClr val="accent2"/>
                </a:solidFill>
              </a:defRPr>
            </a:pPr>
            <a:endParaRPr lang="en-US" sz="1600" b="1" dirty="0">
              <a:solidFill>
                <a:srgbClr val="E97132"/>
              </a:solidFill>
              <a:latin typeface="Avenir Book" panose="02000503020000020003" pitchFamily="2" charset="0"/>
            </a:endParaRPr>
          </a:p>
        </p:txBody>
      </p:sp>
      <p:sp>
        <p:nvSpPr>
          <p:cNvPr id="8" name="Rectangle 2">
            <a:extLst>
              <a:ext uri="{FF2B5EF4-FFF2-40B4-BE49-F238E27FC236}">
                <a16:creationId xmlns:a16="http://schemas.microsoft.com/office/drawing/2014/main" id="{E212A94C-9141-782D-95BE-45828A842C00}"/>
              </a:ext>
            </a:extLst>
          </p:cNvPr>
          <p:cNvSpPr>
            <a:spLocks noChangeArrowheads="1"/>
          </p:cNvSpPr>
          <p:nvPr/>
        </p:nvSpPr>
        <p:spPr bwMode="auto">
          <a:xfrm>
            <a:off x="6430859" y="166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Rectangle 2">
            <a:extLst>
              <a:ext uri="{FF2B5EF4-FFF2-40B4-BE49-F238E27FC236}">
                <a16:creationId xmlns:a16="http://schemas.microsoft.com/office/drawing/2014/main" id="{C4B8B6E1-AF9B-998E-ED3F-14ED21A44B0B}"/>
              </a:ext>
            </a:extLst>
          </p:cNvPr>
          <p:cNvSpPr>
            <a:spLocks noChangeArrowheads="1"/>
          </p:cNvSpPr>
          <p:nvPr/>
        </p:nvSpPr>
        <p:spPr bwMode="auto">
          <a:xfrm>
            <a:off x="6383482" y="166734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2">
            <a:extLst>
              <a:ext uri="{FF2B5EF4-FFF2-40B4-BE49-F238E27FC236}">
                <a16:creationId xmlns:a16="http://schemas.microsoft.com/office/drawing/2014/main" id="{B2B0BADF-81BC-35C9-C3ED-7B2CE5116AB1}"/>
              </a:ext>
            </a:extLst>
          </p:cNvPr>
          <p:cNvSpPr>
            <a:spLocks noChangeArrowheads="1"/>
          </p:cNvSpPr>
          <p:nvPr/>
        </p:nvSpPr>
        <p:spPr bwMode="auto">
          <a:xfrm>
            <a:off x="6096000" y="192372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2">
            <a:extLst>
              <a:ext uri="{FF2B5EF4-FFF2-40B4-BE49-F238E27FC236}">
                <a16:creationId xmlns:a16="http://schemas.microsoft.com/office/drawing/2014/main" id="{A944CF6A-9287-3053-B955-325F15FB03A7}"/>
              </a:ext>
            </a:extLst>
          </p:cNvPr>
          <p:cNvSpPr>
            <a:spLocks noChangeArrowheads="1"/>
          </p:cNvSpPr>
          <p:nvPr/>
        </p:nvSpPr>
        <p:spPr bwMode="auto">
          <a:xfrm>
            <a:off x="7015163" y="24806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41" name="Picture 1" descr="Blue Belted Acuvator">
            <a:extLst>
              <a:ext uri="{FF2B5EF4-FFF2-40B4-BE49-F238E27FC236}">
                <a16:creationId xmlns:a16="http://schemas.microsoft.com/office/drawing/2014/main" id="{67E09883-464F-9F9E-B3F5-7010FAD913F0}"/>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6818168" y="2989005"/>
            <a:ext cx="3810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ow superwinds help drive galactic development">
            <a:extLst>
              <a:ext uri="{FF2B5EF4-FFF2-40B4-BE49-F238E27FC236}">
                <a16:creationId xmlns:a16="http://schemas.microsoft.com/office/drawing/2014/main" id="{46C1D719-B6F3-31FA-D0F7-B0B3B6E72A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1" y="1020395"/>
            <a:ext cx="35433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397413"/>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5651EF1D-D6A9-9352-0E72-1AF46D4C4E88}"/>
              </a:ext>
            </a:extLst>
          </p:cNvPr>
          <p:cNvSpPr/>
          <p:nvPr/>
        </p:nvSpPr>
        <p:spPr>
          <a:xfrm>
            <a:off x="387928" y="3698489"/>
            <a:ext cx="5153891" cy="306149"/>
          </a:xfrm>
          <a:prstGeom prst="roundRect">
            <a:avLst>
              <a:gd name="adj" fmla="val 5000"/>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228600" hangingPunct="0"/>
            <a:endParaRPr lang="en-US" sz="1600">
              <a:solidFill>
                <a:srgbClr val="FFFFFF"/>
              </a:solidFill>
              <a:latin typeface="Graphik Medium"/>
              <a:ea typeface="Graphik Medium"/>
              <a:cs typeface="Graphik Medium"/>
              <a:sym typeface="Graphik Medium"/>
            </a:endParaRPr>
          </a:p>
        </p:txBody>
      </p:sp>
      <p:sp>
        <p:nvSpPr>
          <p:cNvPr id="156" name="Rounded Rectangle"/>
          <p:cNvSpPr/>
          <p:nvPr/>
        </p:nvSpPr>
        <p:spPr>
          <a:xfrm>
            <a:off x="0" y="0"/>
            <a:ext cx="12192000" cy="1009650"/>
          </a:xfrm>
          <a:prstGeom prst="roundRect">
            <a:avLst>
              <a:gd name="adj" fmla="val 0"/>
            </a:avLst>
          </a:prstGeom>
          <a:solidFill>
            <a:srgbClr val="88CBD2">
              <a:alpha val="29838"/>
            </a:srgbClr>
          </a:solidFill>
          <a:ln w="12700">
            <a:miter lim="400000"/>
          </a:ln>
        </p:spPr>
        <p:txBody>
          <a:bodyPr lIns="25400" tIns="25400" rIns="25400" bIns="25400" anchor="ctr"/>
          <a:lstStyle/>
          <a:p>
            <a:pPr defTabSz="228600">
              <a:defRPr sz="3200">
                <a:solidFill>
                  <a:srgbClr val="FFFFFF"/>
                </a:solidFill>
                <a:latin typeface="Graphik Medium"/>
                <a:ea typeface="Graphik Medium"/>
                <a:cs typeface="Graphik Medium"/>
                <a:sym typeface="Graphik Medium"/>
              </a:defRPr>
            </a:pPr>
            <a:endParaRPr lang="en-US" sz="1600" dirty="0"/>
          </a:p>
        </p:txBody>
      </p:sp>
      <p:sp>
        <p:nvSpPr>
          <p:cNvPr id="155" name="Functional Medicine"/>
          <p:cNvSpPr txBox="1"/>
          <p:nvPr/>
        </p:nvSpPr>
        <p:spPr>
          <a:xfrm>
            <a:off x="285750" y="435727"/>
            <a:ext cx="12192000" cy="5716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a:lnSpc>
                <a:spcPct val="80000"/>
              </a:lnSpc>
              <a:defRPr sz="11000" b="1" spc="-330">
                <a:gradFill flip="none" rotWithShape="1">
                  <a:gsLst>
                    <a:gs pos="0">
                      <a:srgbClr val="3DB17F"/>
                    </a:gs>
                    <a:gs pos="100000">
                      <a:srgbClr val="93ECE2"/>
                    </a:gs>
                  </a:gsLst>
                  <a:lin ang="3960000" scaled="0"/>
                </a:gradFill>
                <a:latin typeface="Helvetica"/>
                <a:ea typeface="Helvetica"/>
                <a:cs typeface="Helvetica"/>
                <a:sym typeface="Helvetica"/>
              </a:defRPr>
            </a:lvl1pPr>
          </a:lstStyle>
          <a:p>
            <a:pPr algn="l"/>
            <a:r>
              <a:rPr lang="en-US" sz="4000" b="0" dirty="0">
                <a:solidFill>
                  <a:srgbClr val="207479"/>
                </a:solidFill>
                <a:latin typeface="Avenir Light" panose="020B0402020203020204" pitchFamily="34" charset="77"/>
              </a:rPr>
              <a:t>The Earth Moon Professional Set (Level I)</a:t>
            </a:r>
            <a:endParaRPr sz="4000" b="0" dirty="0">
              <a:solidFill>
                <a:srgbClr val="207479"/>
              </a:solidFill>
              <a:latin typeface="Avenir Light" panose="020B0402020203020204" pitchFamily="34" charset="77"/>
            </a:endParaRPr>
          </a:p>
        </p:txBody>
      </p:sp>
      <p:sp>
        <p:nvSpPr>
          <p:cNvPr id="3" name="TextBox 2">
            <a:extLst>
              <a:ext uri="{FF2B5EF4-FFF2-40B4-BE49-F238E27FC236}">
                <a16:creationId xmlns:a16="http://schemas.microsoft.com/office/drawing/2014/main" id="{83C738B6-F7F2-92CC-878D-17C75EC40FBD}"/>
              </a:ext>
            </a:extLst>
          </p:cNvPr>
          <p:cNvSpPr txBox="1"/>
          <p:nvPr/>
        </p:nvSpPr>
        <p:spPr>
          <a:xfrm>
            <a:off x="399623" y="1148885"/>
            <a:ext cx="5255629" cy="25545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en-US" sz="2000" dirty="0">
                <a:latin typeface="Calibri" panose="020F0502020204030204" pitchFamily="34" charset="0"/>
                <a:ea typeface="PMingLiU" panose="02020500000000000000" pitchFamily="18" charset="-120"/>
                <a:cs typeface="Times New Roman" panose="02020603050405020304" pitchFamily="18" charset="0"/>
              </a:rPr>
              <a:t>Cost: </a:t>
            </a:r>
            <a:r>
              <a:rPr kumimoji="0" lang="en-US" altLang="en-US" sz="2000" b="0" i="0" u="none" strike="noStrike" cap="none" normalizeH="0" baseline="0" dirty="0">
                <a:ln>
                  <a:noFill/>
                </a:ln>
                <a:solidFill>
                  <a:schemeClr val="tx1"/>
                </a:solidFill>
                <a:effectLst/>
                <a:latin typeface="Calibri" panose="020F0502020204030204" pitchFamily="34" charset="0"/>
                <a:ea typeface="PMingLiU" panose="02020500000000000000" pitchFamily="18" charset="-120"/>
                <a:cs typeface="Times New Roman" panose="02020603050405020304" pitchFamily="18" charset="0"/>
              </a:rPr>
              <a:t>$550 + Taxes (FL 6% + county 1%) $38.50 </a:t>
            </a:r>
          </a:p>
          <a:p>
            <a:r>
              <a:rPr kumimoji="0" lang="en-US" altLang="en-US" sz="2000" b="1" i="0" u="none" strike="noStrike" cap="none" normalizeH="0" baseline="0" dirty="0">
                <a:ln>
                  <a:noFill/>
                </a:ln>
                <a:solidFill>
                  <a:schemeClr val="tx1"/>
                </a:solidFill>
                <a:effectLst/>
                <a:latin typeface="Calibri" panose="020F0502020204030204" pitchFamily="34" charset="0"/>
                <a:ea typeface="PMingLiU" panose="02020500000000000000" pitchFamily="18" charset="-120"/>
                <a:cs typeface="Times New Roman" panose="02020603050405020304" pitchFamily="18" charset="0"/>
              </a:rPr>
              <a:t>Total $588.50</a:t>
            </a:r>
          </a:p>
          <a:p>
            <a:endParaRPr kumimoji="0" lang="en-US" altLang="en-US" sz="2000" b="1" i="0" u="none" strike="noStrike" cap="none" normalizeH="0" baseline="0" dirty="0">
              <a:ln>
                <a:noFill/>
              </a:ln>
              <a:solidFill>
                <a:schemeClr val="tx1"/>
              </a:solidFill>
              <a:effectLst/>
              <a:latin typeface="Calibri" panose="020F0502020204030204" pitchFamily="34" charset="0"/>
              <a:ea typeface="PMingLiU" panose="02020500000000000000" pitchFamily="18" charset="-120"/>
              <a:cs typeface="Times New Roman" panose="02020603050405020304" pitchFamily="18" charset="0"/>
            </a:endParaRPr>
          </a:p>
          <a:p>
            <a:r>
              <a:rPr kumimoji="0" lang="en-US" altLang="en-US" sz="2000" b="1" i="0" u="none" strike="noStrike" cap="none" normalizeH="0" baseline="0" dirty="0">
                <a:ln>
                  <a:noFill/>
                </a:ln>
                <a:solidFill>
                  <a:schemeClr val="tx1">
                    <a:lumMod val="65000"/>
                    <a:lumOff val="35000"/>
                  </a:schemeClr>
                </a:solidFill>
                <a:effectLst/>
                <a:latin typeface="Avenir Medium" panose="02000503020000020003" pitchFamily="2" charset="0"/>
              </a:rPr>
              <a:t>This set balances the rhythm and cycles of the planet Earth, including: Yearly solar cycles, Diurnal (night/day) cycles and Zodiacal cycles (Axial </a:t>
            </a:r>
            <a:r>
              <a:rPr lang="en-US" altLang="en-US" sz="2000" b="1" dirty="0">
                <a:solidFill>
                  <a:schemeClr val="tx1">
                    <a:lumMod val="65000"/>
                    <a:lumOff val="35000"/>
                  </a:schemeClr>
                </a:solidFill>
                <a:latin typeface="Avenir Medium" panose="02000503020000020003" pitchFamily="2" charset="0"/>
              </a:rPr>
              <a:t>Precession</a:t>
            </a:r>
            <a:r>
              <a:rPr kumimoji="0" lang="en-US" altLang="en-US" sz="2000" b="1" i="0" u="none" strike="noStrike" cap="none" normalizeH="0" baseline="0" dirty="0">
                <a:ln>
                  <a:noFill/>
                </a:ln>
                <a:solidFill>
                  <a:schemeClr val="tx1">
                    <a:lumMod val="65000"/>
                    <a:lumOff val="35000"/>
                  </a:schemeClr>
                </a:solidFill>
                <a:effectLst/>
                <a:latin typeface="Avenir Medium" panose="02000503020000020003" pitchFamily="2" charset="0"/>
              </a:rPr>
              <a:t> of the Earth)</a:t>
            </a:r>
            <a:endParaRPr lang="en-US" sz="2200" dirty="0">
              <a:solidFill>
                <a:schemeClr val="tx1">
                  <a:lumMod val="65000"/>
                  <a:lumOff val="35000"/>
                </a:schemeClr>
              </a:solidFill>
              <a:latin typeface="Avenir Medium" panose="02000503020000020003" pitchFamily="2" charset="0"/>
            </a:endParaRPr>
          </a:p>
        </p:txBody>
      </p:sp>
      <p:cxnSp>
        <p:nvCxnSpPr>
          <p:cNvPr id="6" name="Straight Connector 5">
            <a:extLst>
              <a:ext uri="{FF2B5EF4-FFF2-40B4-BE49-F238E27FC236}">
                <a16:creationId xmlns:a16="http://schemas.microsoft.com/office/drawing/2014/main" id="{643E774B-9382-6DB9-3C9E-3632CB7ED5D0}"/>
              </a:ext>
            </a:extLst>
          </p:cNvPr>
          <p:cNvCxnSpPr/>
          <p:nvPr/>
        </p:nvCxnSpPr>
        <p:spPr>
          <a:xfrm>
            <a:off x="5962650" y="1648691"/>
            <a:ext cx="0" cy="4419600"/>
          </a:xfrm>
          <a:prstGeom prst="line">
            <a:avLst/>
          </a:prstGeom>
          <a:noFill/>
          <a:ln w="25400" cap="flat">
            <a:solidFill>
              <a:schemeClr val="accent2">
                <a:lumMod val="40000"/>
                <a:lumOff val="60000"/>
              </a:schemeClr>
            </a:solidFill>
            <a:prstDash val="solid"/>
            <a:miter lim="400000"/>
          </a:ln>
          <a:effectLst/>
          <a:sp3d/>
        </p:spPr>
        <p:style>
          <a:lnRef idx="0">
            <a:scrgbClr r="0" g="0" b="0"/>
          </a:lnRef>
          <a:fillRef idx="0">
            <a:scrgbClr r="0" g="0" b="0"/>
          </a:fillRef>
          <a:effectRef idx="0">
            <a:scrgbClr r="0" g="0" b="0"/>
          </a:effectRef>
          <a:fontRef idx="none"/>
        </p:style>
      </p:cxnSp>
      <p:pic>
        <p:nvPicPr>
          <p:cNvPr id="7" name="MBCWC_Logo_FINAL-CMYK.png" descr="MBCWC_Logo_FINAL-CMYK.png">
            <a:extLst>
              <a:ext uri="{FF2B5EF4-FFF2-40B4-BE49-F238E27FC236}">
                <a16:creationId xmlns:a16="http://schemas.microsoft.com/office/drawing/2014/main" id="{DFF450DF-871F-F39B-889F-319D9B030500}"/>
              </a:ext>
            </a:extLst>
          </p:cNvPr>
          <p:cNvPicPr>
            <a:picLocks noChangeAspect="1"/>
          </p:cNvPicPr>
          <p:nvPr/>
        </p:nvPicPr>
        <p:blipFill>
          <a:blip r:embed="rId2"/>
          <a:stretch>
            <a:fillRect/>
          </a:stretch>
        </p:blipFill>
        <p:spPr>
          <a:xfrm>
            <a:off x="10390909" y="6276939"/>
            <a:ext cx="1564450" cy="481069"/>
          </a:xfrm>
          <a:prstGeom prst="rect">
            <a:avLst/>
          </a:prstGeom>
          <a:ln w="12700">
            <a:miter lim="400000"/>
          </a:ln>
        </p:spPr>
      </p:pic>
      <p:pic>
        <p:nvPicPr>
          <p:cNvPr id="2" name="Picture 3">
            <a:extLst>
              <a:ext uri="{FF2B5EF4-FFF2-40B4-BE49-F238E27FC236}">
                <a16:creationId xmlns:a16="http://schemas.microsoft.com/office/drawing/2014/main" id="{F36D0360-45FB-7C61-B296-DA9C49F8EE01}"/>
              </a:ext>
            </a:extLst>
          </p:cNvPr>
          <p:cNvPicPr>
            <a:picLocks noChangeAspect="1" noChangeArrowheads="1"/>
          </p:cNvPicPr>
          <p:nvPr/>
        </p:nvPicPr>
        <p:blipFill rotWithShape="1">
          <a:blip r:embed="rId3" r:link="rId4">
            <a:extLst>
              <a:ext uri="{28A0092B-C50C-407E-A947-70E740481C1C}">
                <a14:useLocalDpi xmlns:a14="http://schemas.microsoft.com/office/drawing/2010/main" val="0"/>
              </a:ext>
            </a:extLst>
          </a:blip>
          <a:srcRect l="14483" b="8341"/>
          <a:stretch>
            <a:fillRect/>
          </a:stretch>
        </p:blipFill>
        <p:spPr bwMode="auto">
          <a:xfrm>
            <a:off x="6577446" y="1801065"/>
            <a:ext cx="4724401" cy="3794847"/>
          </a:xfrm>
          <a:prstGeom prst="rect">
            <a:avLst/>
          </a:prstGeom>
          <a:noFill/>
          <a:extLst>
            <a:ext uri="{909E8E84-426E-40DD-AFC4-6F175D3DCCD1}">
              <a14:hiddenFill xmlns:a14="http://schemas.microsoft.com/office/drawing/2010/main">
                <a:solidFill>
                  <a:srgbClr val="FFFFFF"/>
                </a:solidFill>
              </a14:hiddenFill>
            </a:ext>
          </a:extLst>
        </p:spPr>
      </p:pic>
      <p:sp>
        <p:nvSpPr>
          <p:cNvPr id="5" name="Patient-centered Approach…">
            <a:extLst>
              <a:ext uri="{FF2B5EF4-FFF2-40B4-BE49-F238E27FC236}">
                <a16:creationId xmlns:a16="http://schemas.microsoft.com/office/drawing/2014/main" id="{367F2779-08ED-5009-64BB-5B447344A5E6}"/>
              </a:ext>
            </a:extLst>
          </p:cNvPr>
          <p:cNvSpPr txBox="1"/>
          <p:nvPr/>
        </p:nvSpPr>
        <p:spPr>
          <a:xfrm>
            <a:off x="387928" y="4034742"/>
            <a:ext cx="5572991" cy="24827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algn="l">
              <a:defRPr sz="3100" b="1">
                <a:solidFill>
                  <a:schemeClr val="accent2"/>
                </a:solidFill>
              </a:defRPr>
            </a:pPr>
            <a:r>
              <a:rPr lang="en-US" sz="2000" b="1" dirty="0">
                <a:solidFill>
                  <a:schemeClr val="accent2"/>
                </a:solidFill>
                <a:latin typeface="Avenir Black" panose="02000503020000020003" pitchFamily="2" charset="0"/>
              </a:rPr>
              <a:t>Includes:</a:t>
            </a:r>
          </a:p>
          <a:p>
            <a:pPr algn="l">
              <a:defRPr sz="3100" b="1">
                <a:solidFill>
                  <a:schemeClr val="accent2"/>
                </a:solidFill>
              </a:defRPr>
            </a:pPr>
            <a:r>
              <a:rPr lang="en-US" sz="2000" b="1" dirty="0">
                <a:solidFill>
                  <a:schemeClr val="accent2"/>
                </a:solidFill>
                <a:latin typeface="Avenir Black" panose="02000503020000020003" pitchFamily="2" charset="0"/>
              </a:rPr>
              <a:t>6 tuning forks</a:t>
            </a:r>
          </a:p>
          <a:p>
            <a:pPr marL="342900" indent="-342900" algn="l">
              <a:buFont typeface="Arial" panose="020B0604020202020204" pitchFamily="34" charset="0"/>
              <a:buChar char="•"/>
              <a:defRPr sz="3100" b="1">
                <a:solidFill>
                  <a:schemeClr val="accent2"/>
                </a:solidFill>
              </a:defRPr>
            </a:pPr>
            <a:r>
              <a:rPr lang="en-US" sz="1400" b="1" dirty="0">
                <a:solidFill>
                  <a:schemeClr val="accent2"/>
                </a:solidFill>
                <a:latin typeface="Avenir Black" panose="02000503020000020003" pitchFamily="2" charset="0"/>
              </a:rPr>
              <a:t>2 Ohm Middle Forks</a:t>
            </a:r>
          </a:p>
          <a:p>
            <a:pPr marL="342900" indent="-342900" algn="l">
              <a:buFont typeface="Arial" panose="020B0604020202020204" pitchFamily="34" charset="0"/>
              <a:buChar char="•"/>
              <a:defRPr sz="3100" b="1">
                <a:solidFill>
                  <a:schemeClr val="accent2"/>
                </a:solidFill>
              </a:defRPr>
            </a:pPr>
            <a:r>
              <a:rPr lang="en-US" sz="1400" b="1" dirty="0">
                <a:solidFill>
                  <a:schemeClr val="accent2"/>
                </a:solidFill>
                <a:latin typeface="Avenir Black" panose="02000503020000020003" pitchFamily="2" charset="0"/>
              </a:rPr>
              <a:t>Zodiac Earth Fork</a:t>
            </a:r>
          </a:p>
          <a:p>
            <a:pPr marL="342900" indent="-342900" algn="l">
              <a:buFont typeface="Arial" panose="020B0604020202020204" pitchFamily="34" charset="0"/>
              <a:buChar char="•"/>
              <a:defRPr sz="3100" b="1">
                <a:solidFill>
                  <a:schemeClr val="accent2"/>
                </a:solidFill>
              </a:defRPr>
            </a:pPr>
            <a:r>
              <a:rPr lang="en-US" sz="1400" b="1" dirty="0">
                <a:solidFill>
                  <a:schemeClr val="accent2"/>
                </a:solidFill>
                <a:latin typeface="Avenir Black" panose="02000503020000020003" pitchFamily="2" charset="0"/>
              </a:rPr>
              <a:t>Earth Day Fork</a:t>
            </a:r>
          </a:p>
          <a:p>
            <a:pPr marL="342900" indent="-342900" algn="l">
              <a:buFont typeface="Arial" panose="020B0604020202020204" pitchFamily="34" charset="0"/>
              <a:buChar char="•"/>
              <a:defRPr sz="3100" b="1">
                <a:solidFill>
                  <a:schemeClr val="accent2"/>
                </a:solidFill>
              </a:defRPr>
            </a:pPr>
            <a:r>
              <a:rPr lang="en-US" sz="1400" b="1" dirty="0">
                <a:solidFill>
                  <a:schemeClr val="accent2"/>
                </a:solidFill>
                <a:latin typeface="Avenir Black" panose="02000503020000020003" pitchFamily="2" charset="0"/>
              </a:rPr>
              <a:t>New Moon Fork</a:t>
            </a:r>
          </a:p>
          <a:p>
            <a:pPr marL="342900" indent="-342900" algn="l">
              <a:buFont typeface="Arial" panose="020B0604020202020204" pitchFamily="34" charset="0"/>
              <a:buChar char="•"/>
              <a:defRPr sz="3100" b="1">
                <a:solidFill>
                  <a:schemeClr val="accent2"/>
                </a:solidFill>
              </a:defRPr>
            </a:pPr>
            <a:r>
              <a:rPr lang="en-US" sz="1400" b="1" dirty="0">
                <a:solidFill>
                  <a:schemeClr val="accent2"/>
                </a:solidFill>
                <a:latin typeface="Avenir Black" panose="02000503020000020003" pitchFamily="2" charset="0"/>
              </a:rPr>
              <a:t>Full Moon Fork</a:t>
            </a:r>
          </a:p>
          <a:p>
            <a:pPr marL="342900" indent="-342900" algn="l">
              <a:buFont typeface="Arial" panose="020B0604020202020204" pitchFamily="34" charset="0"/>
              <a:buChar char="•"/>
              <a:defRPr sz="3100" b="1">
                <a:solidFill>
                  <a:schemeClr val="accent2"/>
                </a:solidFill>
              </a:defRPr>
            </a:pPr>
            <a:r>
              <a:rPr lang="en-US" sz="1400" b="1" dirty="0">
                <a:solidFill>
                  <a:schemeClr val="accent2"/>
                </a:solidFill>
                <a:latin typeface="Avenir Black" panose="02000503020000020003" pitchFamily="2" charset="0"/>
              </a:rPr>
              <a:t>Includes a lovely </a:t>
            </a:r>
            <a:r>
              <a:rPr lang="en-US" sz="1400" b="1" i="1" dirty="0">
                <a:solidFill>
                  <a:schemeClr val="accent2"/>
                </a:solidFill>
                <a:latin typeface="Avenir Black" panose="02000503020000020003" pitchFamily="2" charset="0"/>
              </a:rPr>
              <a:t>Blue Velour Storage Bag</a:t>
            </a:r>
            <a:r>
              <a:rPr lang="en-US" sz="1400" b="1" dirty="0">
                <a:solidFill>
                  <a:schemeClr val="accent2"/>
                </a:solidFill>
                <a:latin typeface="Avenir Black" panose="02000503020000020003" pitchFamily="2" charset="0"/>
              </a:rPr>
              <a:t> for keeping your forks safe and free from damage</a:t>
            </a:r>
          </a:p>
          <a:p>
            <a:pPr>
              <a:defRPr sz="3100" b="1">
                <a:solidFill>
                  <a:schemeClr val="accent2"/>
                </a:solidFill>
              </a:defRPr>
            </a:pPr>
            <a:r>
              <a:rPr lang="en-US" sz="2000" b="1" dirty="0">
                <a:solidFill>
                  <a:schemeClr val="accent2"/>
                </a:solidFill>
                <a:latin typeface="Avenir Black" panose="02000503020000020003" pitchFamily="2" charset="0"/>
              </a:rPr>
              <a:t>Recommended for Acutonics® Level I</a:t>
            </a:r>
          </a:p>
        </p:txBody>
      </p:sp>
    </p:spTree>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5651EF1D-D6A9-9352-0E72-1AF46D4C4E88}"/>
              </a:ext>
            </a:extLst>
          </p:cNvPr>
          <p:cNvSpPr/>
          <p:nvPr/>
        </p:nvSpPr>
        <p:spPr>
          <a:xfrm>
            <a:off x="387928" y="3698489"/>
            <a:ext cx="5153891" cy="306149"/>
          </a:xfrm>
          <a:prstGeom prst="roundRect">
            <a:avLst>
              <a:gd name="adj" fmla="val 5000"/>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228600" hangingPunct="0"/>
            <a:endParaRPr lang="en-US" sz="1600">
              <a:solidFill>
                <a:srgbClr val="FFFFFF"/>
              </a:solidFill>
              <a:latin typeface="Graphik Medium"/>
              <a:ea typeface="Graphik Medium"/>
              <a:cs typeface="Graphik Medium"/>
              <a:sym typeface="Graphik Medium"/>
            </a:endParaRPr>
          </a:p>
        </p:txBody>
      </p:sp>
      <p:sp>
        <p:nvSpPr>
          <p:cNvPr id="156" name="Rounded Rectangle"/>
          <p:cNvSpPr/>
          <p:nvPr/>
        </p:nvSpPr>
        <p:spPr>
          <a:xfrm>
            <a:off x="0" y="0"/>
            <a:ext cx="12192000" cy="1009650"/>
          </a:xfrm>
          <a:prstGeom prst="roundRect">
            <a:avLst>
              <a:gd name="adj" fmla="val 0"/>
            </a:avLst>
          </a:prstGeom>
          <a:solidFill>
            <a:srgbClr val="88CBD2">
              <a:alpha val="29838"/>
            </a:srgbClr>
          </a:solidFill>
          <a:ln w="12700">
            <a:miter lim="400000"/>
          </a:ln>
        </p:spPr>
        <p:txBody>
          <a:bodyPr lIns="25400" tIns="25400" rIns="25400" bIns="25400" anchor="ctr"/>
          <a:lstStyle/>
          <a:p>
            <a:pPr defTabSz="228600">
              <a:defRPr sz="3200">
                <a:solidFill>
                  <a:srgbClr val="FFFFFF"/>
                </a:solidFill>
                <a:latin typeface="Graphik Medium"/>
                <a:ea typeface="Graphik Medium"/>
                <a:cs typeface="Graphik Medium"/>
                <a:sym typeface="Graphik Medium"/>
              </a:defRPr>
            </a:pPr>
            <a:endParaRPr lang="en-US" sz="1600" dirty="0"/>
          </a:p>
        </p:txBody>
      </p:sp>
      <p:sp>
        <p:nvSpPr>
          <p:cNvPr id="155" name="Functional Medicine"/>
          <p:cNvSpPr txBox="1"/>
          <p:nvPr/>
        </p:nvSpPr>
        <p:spPr>
          <a:xfrm>
            <a:off x="285750" y="435727"/>
            <a:ext cx="12192000" cy="5716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lvl1pPr>
              <a:lnSpc>
                <a:spcPct val="80000"/>
              </a:lnSpc>
              <a:defRPr sz="11000" b="1" spc="-330">
                <a:gradFill flip="none" rotWithShape="1">
                  <a:gsLst>
                    <a:gs pos="0">
                      <a:srgbClr val="3DB17F"/>
                    </a:gs>
                    <a:gs pos="100000">
                      <a:srgbClr val="93ECE2"/>
                    </a:gs>
                  </a:gsLst>
                  <a:lin ang="3960000" scaled="0"/>
                </a:gradFill>
                <a:latin typeface="Helvetica"/>
                <a:ea typeface="Helvetica"/>
                <a:cs typeface="Helvetica"/>
                <a:sym typeface="Helvetica"/>
              </a:defRPr>
            </a:lvl1pPr>
          </a:lstStyle>
          <a:p>
            <a:pPr algn="l"/>
            <a:r>
              <a:rPr lang="en-US" sz="4000" b="0" dirty="0">
                <a:solidFill>
                  <a:srgbClr val="207479"/>
                </a:solidFill>
                <a:latin typeface="Avenir Light" panose="020B0402020203020204" pitchFamily="34" charset="77"/>
              </a:rPr>
              <a:t>The Solar 7</a:t>
            </a:r>
            <a:r>
              <a:rPr lang="en-US" sz="4000" b="0" baseline="30000" dirty="0">
                <a:solidFill>
                  <a:srgbClr val="207479"/>
                </a:solidFill>
                <a:latin typeface="Avenir Light" panose="020B0402020203020204" pitchFamily="34" charset="77"/>
              </a:rPr>
              <a:t>th</a:t>
            </a:r>
            <a:r>
              <a:rPr lang="en-US" sz="4000" b="0" dirty="0">
                <a:solidFill>
                  <a:srgbClr val="207479"/>
                </a:solidFill>
                <a:latin typeface="Avenir Light" panose="020B0402020203020204" pitchFamily="34" charset="77"/>
              </a:rPr>
              <a:t> Tuning Fork Set (Level I)</a:t>
            </a:r>
            <a:endParaRPr sz="4000" b="0" dirty="0">
              <a:solidFill>
                <a:srgbClr val="207479"/>
              </a:solidFill>
              <a:latin typeface="Avenir Light" panose="020B0402020203020204" pitchFamily="34" charset="77"/>
            </a:endParaRPr>
          </a:p>
        </p:txBody>
      </p:sp>
      <p:sp>
        <p:nvSpPr>
          <p:cNvPr id="3" name="TextBox 2">
            <a:extLst>
              <a:ext uri="{FF2B5EF4-FFF2-40B4-BE49-F238E27FC236}">
                <a16:creationId xmlns:a16="http://schemas.microsoft.com/office/drawing/2014/main" id="{83C738B6-F7F2-92CC-878D-17C75EC40FBD}"/>
              </a:ext>
            </a:extLst>
          </p:cNvPr>
          <p:cNvSpPr txBox="1"/>
          <p:nvPr/>
        </p:nvSpPr>
        <p:spPr>
          <a:xfrm>
            <a:off x="387928" y="1648691"/>
            <a:ext cx="5255629" cy="19389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000" dirty="0">
                <a:effectLst/>
                <a:latin typeface="Calibri" panose="020F0502020204030204" pitchFamily="34" charset="0"/>
                <a:ea typeface="PMingLiU" panose="02020500000000000000" pitchFamily="18" charset="-120"/>
                <a:cs typeface="Times New Roman" panose="02020603050405020304" pitchFamily="18" charset="0"/>
              </a:rPr>
              <a:t>Cost $195 </a:t>
            </a:r>
            <a:r>
              <a:rPr lang="en-US" sz="2000" dirty="0">
                <a:effectLst/>
                <a:latin typeface="Calibri" panose="020F0502020204030204" pitchFamily="34" charset="0"/>
                <a:ea typeface="PMingLiU" panose="02020500000000000000" pitchFamily="18" charset="-120"/>
              </a:rPr>
              <a:t>+</a:t>
            </a:r>
            <a:r>
              <a:rPr lang="en-US" sz="2000" dirty="0">
                <a:effectLst/>
                <a:latin typeface="Calibri" panose="020F0502020204030204" pitchFamily="34" charset="0"/>
                <a:ea typeface="PMingLiU" panose="02020500000000000000" pitchFamily="18" charset="-120"/>
                <a:cs typeface="Times New Roman" panose="02020603050405020304" pitchFamily="18" charset="0"/>
              </a:rPr>
              <a:t> Taxes </a:t>
            </a:r>
            <a:r>
              <a:rPr kumimoji="0" lang="en-US" altLang="en-US" sz="2000" b="0" i="0" u="none" strike="noStrike" cap="none" normalizeH="0" baseline="0" dirty="0">
                <a:ln>
                  <a:noFill/>
                </a:ln>
                <a:solidFill>
                  <a:schemeClr val="tx1"/>
                </a:solidFill>
                <a:effectLst/>
                <a:latin typeface="Calibri" panose="020F0502020204030204" pitchFamily="34" charset="0"/>
                <a:ea typeface="PMingLiU" panose="02020500000000000000" pitchFamily="18" charset="-120"/>
                <a:cs typeface="Times New Roman" panose="02020603050405020304" pitchFamily="18" charset="0"/>
              </a:rPr>
              <a:t>(FL 6% + county 1%) </a:t>
            </a:r>
            <a:r>
              <a:rPr lang="en-US" sz="2000" dirty="0">
                <a:effectLst/>
                <a:latin typeface="Calibri" panose="020F0502020204030204" pitchFamily="34" charset="0"/>
                <a:ea typeface="PMingLiU" panose="02020500000000000000" pitchFamily="18" charset="-120"/>
                <a:cs typeface="Times New Roman" panose="02020603050405020304" pitchFamily="18" charset="0"/>
              </a:rPr>
              <a:t>$13.65= </a:t>
            </a:r>
          </a:p>
          <a:p>
            <a:r>
              <a:rPr lang="en-US" sz="2000" b="1" dirty="0">
                <a:effectLst/>
                <a:latin typeface="Calibri" panose="020F0502020204030204" pitchFamily="34" charset="0"/>
                <a:ea typeface="PMingLiU" panose="02020500000000000000" pitchFamily="18" charset="-120"/>
                <a:cs typeface="Times New Roman" panose="02020603050405020304" pitchFamily="18" charset="0"/>
              </a:rPr>
              <a:t>Total $208.65</a:t>
            </a:r>
            <a:r>
              <a:rPr lang="en-US" sz="2000" b="1" dirty="0">
                <a:effectLst/>
              </a:rPr>
              <a:t> </a:t>
            </a:r>
          </a:p>
          <a:p>
            <a:endParaRPr lang="en-US" sz="2000" b="1" dirty="0">
              <a:solidFill>
                <a:schemeClr val="tx1">
                  <a:lumMod val="65000"/>
                  <a:lumOff val="35000"/>
                </a:schemeClr>
              </a:solidFill>
              <a:latin typeface="Avenir Medium" panose="02000503020000020003" pitchFamily="2" charset="0"/>
            </a:endParaRPr>
          </a:p>
          <a:p>
            <a:r>
              <a:rPr lang="en-US" sz="2000" b="1" dirty="0">
                <a:solidFill>
                  <a:schemeClr val="tx1">
                    <a:lumMod val="65000"/>
                    <a:lumOff val="35000"/>
                  </a:schemeClr>
                </a:solidFill>
                <a:latin typeface="Avenir Medium" panose="02000503020000020003" pitchFamily="2" charset="0"/>
              </a:rPr>
              <a:t>Great as a tonic for centering, inspiration, radiance, warmth, vitality and to shine light within darkness</a:t>
            </a:r>
          </a:p>
        </p:txBody>
      </p:sp>
      <p:cxnSp>
        <p:nvCxnSpPr>
          <p:cNvPr id="6" name="Straight Connector 5">
            <a:extLst>
              <a:ext uri="{FF2B5EF4-FFF2-40B4-BE49-F238E27FC236}">
                <a16:creationId xmlns:a16="http://schemas.microsoft.com/office/drawing/2014/main" id="{643E774B-9382-6DB9-3C9E-3632CB7ED5D0}"/>
              </a:ext>
            </a:extLst>
          </p:cNvPr>
          <p:cNvCxnSpPr/>
          <p:nvPr/>
        </p:nvCxnSpPr>
        <p:spPr>
          <a:xfrm>
            <a:off x="5962650" y="1648691"/>
            <a:ext cx="0" cy="4419600"/>
          </a:xfrm>
          <a:prstGeom prst="line">
            <a:avLst/>
          </a:prstGeom>
          <a:noFill/>
          <a:ln w="25400" cap="flat">
            <a:solidFill>
              <a:schemeClr val="accent2">
                <a:lumMod val="40000"/>
                <a:lumOff val="60000"/>
              </a:schemeClr>
            </a:solidFill>
            <a:prstDash val="solid"/>
            <a:miter lim="400000"/>
          </a:ln>
          <a:effectLst/>
          <a:sp3d/>
        </p:spPr>
        <p:style>
          <a:lnRef idx="0">
            <a:scrgbClr r="0" g="0" b="0"/>
          </a:lnRef>
          <a:fillRef idx="0">
            <a:scrgbClr r="0" g="0" b="0"/>
          </a:fillRef>
          <a:effectRef idx="0">
            <a:scrgbClr r="0" g="0" b="0"/>
          </a:effectRef>
          <a:fontRef idx="none"/>
        </p:style>
      </p:cxnSp>
      <p:pic>
        <p:nvPicPr>
          <p:cNvPr id="7" name="MBCWC_Logo_FINAL-CMYK.png" descr="MBCWC_Logo_FINAL-CMYK.png">
            <a:extLst>
              <a:ext uri="{FF2B5EF4-FFF2-40B4-BE49-F238E27FC236}">
                <a16:creationId xmlns:a16="http://schemas.microsoft.com/office/drawing/2014/main" id="{DFF450DF-871F-F39B-889F-319D9B030500}"/>
              </a:ext>
            </a:extLst>
          </p:cNvPr>
          <p:cNvPicPr>
            <a:picLocks noChangeAspect="1"/>
          </p:cNvPicPr>
          <p:nvPr/>
        </p:nvPicPr>
        <p:blipFill>
          <a:blip r:embed="rId2"/>
          <a:stretch>
            <a:fillRect/>
          </a:stretch>
        </p:blipFill>
        <p:spPr>
          <a:xfrm>
            <a:off x="10390909" y="6276939"/>
            <a:ext cx="1564450" cy="481069"/>
          </a:xfrm>
          <a:prstGeom prst="rect">
            <a:avLst/>
          </a:prstGeom>
          <a:ln w="12700">
            <a:miter lim="400000"/>
          </a:ln>
        </p:spPr>
      </p:pic>
      <p:sp>
        <p:nvSpPr>
          <p:cNvPr id="5" name="Patient-centered Approach…">
            <a:extLst>
              <a:ext uri="{FF2B5EF4-FFF2-40B4-BE49-F238E27FC236}">
                <a16:creationId xmlns:a16="http://schemas.microsoft.com/office/drawing/2014/main" id="{367F2779-08ED-5009-64BB-5B447344A5E6}"/>
              </a:ext>
            </a:extLst>
          </p:cNvPr>
          <p:cNvSpPr txBox="1"/>
          <p:nvPr/>
        </p:nvSpPr>
        <p:spPr>
          <a:xfrm>
            <a:off x="389659" y="4004638"/>
            <a:ext cx="5572991" cy="25135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p>
            <a:pPr algn="l">
              <a:defRPr sz="3100" b="1">
                <a:solidFill>
                  <a:schemeClr val="accent2"/>
                </a:solidFill>
              </a:defRPr>
            </a:pPr>
            <a:r>
              <a:rPr lang="en-US" sz="2000" b="1" dirty="0">
                <a:solidFill>
                  <a:schemeClr val="accent2"/>
                </a:solidFill>
                <a:latin typeface="Avenir Black" panose="02000503020000020003" pitchFamily="2" charset="0"/>
              </a:rPr>
              <a:t>Includes:</a:t>
            </a:r>
          </a:p>
          <a:p>
            <a:pPr marL="342900" indent="-342900" algn="l">
              <a:buFont typeface="Arial" panose="020B0604020202020204" pitchFamily="34" charset="0"/>
              <a:buChar char="•"/>
              <a:defRPr sz="3100" b="1">
                <a:solidFill>
                  <a:schemeClr val="accent2"/>
                </a:solidFill>
              </a:defRPr>
            </a:pPr>
            <a:r>
              <a:rPr lang="en-US" sz="2000" b="1" dirty="0">
                <a:solidFill>
                  <a:schemeClr val="accent2"/>
                </a:solidFill>
                <a:latin typeface="Avenir Black" panose="02000503020000020003" pitchFamily="2" charset="0"/>
              </a:rPr>
              <a:t>Low Ohm Fork</a:t>
            </a:r>
          </a:p>
          <a:p>
            <a:pPr marL="342900" indent="-342900" algn="l">
              <a:buFont typeface="Arial" panose="020B0604020202020204" pitchFamily="34" charset="0"/>
              <a:buChar char="•"/>
              <a:defRPr sz="3100" b="1">
                <a:solidFill>
                  <a:schemeClr val="accent2"/>
                </a:solidFill>
              </a:defRPr>
            </a:pPr>
            <a:r>
              <a:rPr lang="en-US" sz="2000" b="1" dirty="0">
                <a:solidFill>
                  <a:schemeClr val="accent2"/>
                </a:solidFill>
                <a:latin typeface="Avenir Black" panose="02000503020000020003" pitchFamily="2" charset="0"/>
              </a:rPr>
              <a:t>Middle Sun Fork</a:t>
            </a:r>
          </a:p>
          <a:p>
            <a:pPr marL="342900" indent="-342900">
              <a:buFont typeface="Arial" panose="020B0604020202020204" pitchFamily="34" charset="0"/>
              <a:buChar char="•"/>
              <a:defRPr sz="3100" b="1">
                <a:solidFill>
                  <a:schemeClr val="accent2"/>
                </a:solidFill>
              </a:defRPr>
            </a:pPr>
            <a:r>
              <a:rPr lang="en-US" sz="2000" b="1" dirty="0">
                <a:solidFill>
                  <a:schemeClr val="accent2"/>
                </a:solidFill>
                <a:latin typeface="Avenir Black" panose="02000503020000020003" pitchFamily="2" charset="0"/>
              </a:rPr>
              <a:t>Includes a lovely </a:t>
            </a:r>
            <a:r>
              <a:rPr lang="en-US" sz="2000" b="1" i="1" dirty="0">
                <a:solidFill>
                  <a:schemeClr val="accent2"/>
                </a:solidFill>
                <a:latin typeface="Avenir Black" panose="02000503020000020003" pitchFamily="2" charset="0"/>
              </a:rPr>
              <a:t>Blue Velour Storage Bag </a:t>
            </a:r>
            <a:r>
              <a:rPr lang="en-US" sz="2000" b="1" dirty="0">
                <a:solidFill>
                  <a:schemeClr val="accent2"/>
                </a:solidFill>
                <a:latin typeface="Avenir Black" panose="02000503020000020003" pitchFamily="2" charset="0"/>
              </a:rPr>
              <a:t>for keeping your forks safe and free from damage</a:t>
            </a:r>
          </a:p>
          <a:p>
            <a:pPr>
              <a:defRPr sz="3100" b="1">
                <a:solidFill>
                  <a:schemeClr val="accent2"/>
                </a:solidFill>
              </a:defRPr>
            </a:pPr>
            <a:r>
              <a:rPr lang="en-US" sz="2000" b="1" dirty="0">
                <a:solidFill>
                  <a:schemeClr val="accent2"/>
                </a:solidFill>
                <a:latin typeface="Avenir Black" panose="02000503020000020003" pitchFamily="2" charset="0"/>
              </a:rPr>
              <a:t>Recommended for Acutonics® Level I</a:t>
            </a:r>
          </a:p>
          <a:p>
            <a:pPr marL="342900" indent="-342900" algn="l">
              <a:buFont typeface="Arial" panose="020B0604020202020204" pitchFamily="34" charset="0"/>
              <a:buChar char="•"/>
              <a:defRPr sz="3100" b="1">
                <a:solidFill>
                  <a:schemeClr val="accent2"/>
                </a:solidFill>
              </a:defRPr>
            </a:pPr>
            <a:endParaRPr lang="en-US" sz="2000" b="1" dirty="0">
              <a:solidFill>
                <a:schemeClr val="accent2"/>
              </a:solidFill>
              <a:latin typeface="Avenir Black" panose="02000503020000020003" pitchFamily="2" charset="0"/>
            </a:endParaRPr>
          </a:p>
        </p:txBody>
      </p:sp>
      <p:sp>
        <p:nvSpPr>
          <p:cNvPr id="8" name="Rectangle 2">
            <a:extLst>
              <a:ext uri="{FF2B5EF4-FFF2-40B4-BE49-F238E27FC236}">
                <a16:creationId xmlns:a16="http://schemas.microsoft.com/office/drawing/2014/main" id="{E212A94C-9141-782D-95BE-45828A842C00}"/>
              </a:ext>
            </a:extLst>
          </p:cNvPr>
          <p:cNvSpPr>
            <a:spLocks noChangeArrowheads="1"/>
          </p:cNvSpPr>
          <p:nvPr/>
        </p:nvSpPr>
        <p:spPr bwMode="auto">
          <a:xfrm>
            <a:off x="6430859" y="166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097" name="Picture 2" descr="Solar 7th Set">
            <a:extLst>
              <a:ext uri="{FF2B5EF4-FFF2-40B4-BE49-F238E27FC236}">
                <a16:creationId xmlns:a16="http://schemas.microsoft.com/office/drawing/2014/main" id="{3997A156-DBAF-95F6-B17F-74F937A72574}"/>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6430859" y="1669635"/>
            <a:ext cx="5524500" cy="414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2479489"/>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BCWC Template" id="{3C0FAA5B-085A-384F-B6D8-3BB739DAB940}" vid="{DFD0E3BE-E06A-4F46-8971-7D40E05ED6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241</TotalTime>
  <Words>1738</Words>
  <Application>Microsoft Macintosh PowerPoint</Application>
  <PresentationFormat>Widescreen</PresentationFormat>
  <Paragraphs>195</Paragraphs>
  <Slides>18</Slides>
  <Notes>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18</vt:i4>
      </vt:variant>
    </vt:vector>
  </HeadingPairs>
  <TitlesOfParts>
    <vt:vector size="30" baseType="lpstr">
      <vt:lpstr>Aptos</vt:lpstr>
      <vt:lpstr>Aptos Display</vt:lpstr>
      <vt:lpstr>Arial</vt:lpstr>
      <vt:lpstr>Avenir Black</vt:lpstr>
      <vt:lpstr>Avenir Book</vt:lpstr>
      <vt:lpstr>Avenir Heavy</vt:lpstr>
      <vt:lpstr>Avenir Light</vt:lpstr>
      <vt:lpstr>Avenir Medium</vt:lpstr>
      <vt:lpstr>Calibri</vt:lpstr>
      <vt:lpstr>Graphik Medium</vt:lpstr>
      <vt:lpstr>Josefin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Rowe</dc:creator>
  <cp:lastModifiedBy>Christopher Estes</cp:lastModifiedBy>
  <cp:revision>24</cp:revision>
  <dcterms:created xsi:type="dcterms:W3CDTF">2024-02-28T18:14:49Z</dcterms:created>
  <dcterms:modified xsi:type="dcterms:W3CDTF">2024-03-13T17:04:53Z</dcterms:modified>
</cp:coreProperties>
</file>