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8"/>
  </p:notesMasterIdLst>
  <p:handoutMasterIdLst>
    <p:handoutMasterId r:id="rId19"/>
  </p:handoutMasterIdLst>
  <p:sldIdLst>
    <p:sldId id="256" r:id="rId2"/>
    <p:sldId id="271" r:id="rId3"/>
    <p:sldId id="279" r:id="rId4"/>
    <p:sldId id="280" r:id="rId5"/>
    <p:sldId id="283" r:id="rId6"/>
    <p:sldId id="284" r:id="rId7"/>
    <p:sldId id="257" r:id="rId8"/>
    <p:sldId id="275" r:id="rId9"/>
    <p:sldId id="276" r:id="rId10"/>
    <p:sldId id="285" r:id="rId11"/>
    <p:sldId id="286" r:id="rId12"/>
    <p:sldId id="287" r:id="rId13"/>
    <p:sldId id="288" r:id="rId14"/>
    <p:sldId id="289" r:id="rId15"/>
    <p:sldId id="290" r:id="rId16"/>
    <p:sldId id="291" r:id="rId17"/>
  </p:sldIdLst>
  <p:sldSz cx="12192000" cy="6858000"/>
  <p:notesSz cx="6858000" cy="9144000"/>
  <p:defaultTextStyle>
    <a:defPPr rtl="0">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elkommen" id="{E75E278A-FF0E-49A4-B170-79828D63BBAD}">
          <p14:sldIdLst>
            <p14:sldId id="256"/>
          </p14:sldIdLst>
        </p14:section>
        <p14:section name="Design, Omform, Kommenter, Arbejd sammen, Fortæl mig det" id="{B9B51309-D148-4332-87C2-07BE32FBCA3B}">
          <p14:sldIdLst>
            <p14:sldId id="271"/>
            <p14:sldId id="279"/>
            <p14:sldId id="280"/>
            <p14:sldId id="283"/>
            <p14:sldId id="284"/>
            <p14:sldId id="257"/>
            <p14:sldId id="275"/>
            <p14:sldId id="276"/>
          </p14:sldIdLst>
        </p14:section>
        <p14:section name="Få mere at vide" id="{2CC34DB2-6590-42C0-AD4B-A04C6060184E}">
          <p14:sldIdLst>
            <p14:sldId id="285"/>
            <p14:sldId id="286"/>
            <p14:sldId id="287"/>
            <p14:sldId id="288"/>
            <p14:sldId id="289"/>
            <p14:sldId id="290"/>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32A2ED-2DD6-4C4A-A419-D717F86EAF0B}" v="18" dt="2025-08-22T08:49:46.0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94241" autoAdjust="0"/>
  </p:normalViewPr>
  <p:slideViewPr>
    <p:cSldViewPr snapToGrid="0">
      <p:cViewPr varScale="1">
        <p:scale>
          <a:sx n="49" d="100"/>
          <a:sy n="49" d="100"/>
        </p:scale>
        <p:origin x="1296" y="2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3" d="100"/>
          <a:sy n="93" d="100"/>
        </p:scale>
        <p:origin x="29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r>
              <a:rPr lang="da-DK"/>
              <a:t>Balance-Energi</a:t>
            </a:r>
          </a:p>
        </p:txBody>
      </p:sp>
      <p:sp>
        <p:nvSpPr>
          <p:cNvPr id="3" name="Pladsholder til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D435C43-82A6-4E2B-A12C-193698348ABF}" type="datetime1">
              <a:rPr lang="da-DK" smtClean="0"/>
              <a:t>21-08-2025</a:t>
            </a:fld>
            <a:endParaRPr lang="da-DK"/>
          </a:p>
        </p:txBody>
      </p:sp>
      <p:sp>
        <p:nvSpPr>
          <p:cNvPr id="4" name="Pladsholder til sidefod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a:p>
        </p:txBody>
      </p:sp>
      <p:sp>
        <p:nvSpPr>
          <p:cNvPr id="5" name="Pladsholder til sli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da-DK" smtClean="0"/>
              <a:t>‹nr.›</a:t>
            </a:fld>
            <a:endParaRPr lang="da-DK"/>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r>
              <a:rPr lang="da-DK" noProof="0"/>
              <a:t>Balance-Energi</a:t>
            </a:r>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4DC0E-035D-4725-A0AB-7DF3FA47334F}" type="datetime1">
              <a:rPr lang="da-DK" smtClean="0"/>
              <a:pPr/>
              <a:t>14-08-2025</a:t>
            </a:fld>
            <a:endParaRPr lang="da-DK"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a-DK" noProof="0"/>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noProof="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da-DK" noProof="0" smtClean="0"/>
              <a:t>‹nr.›</a:t>
            </a:fld>
            <a:endParaRPr lang="da-DK"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685800" y="1143000"/>
            <a:ext cx="5486400" cy="3086100"/>
          </a:xfrm>
        </p:spPr>
      </p:sp>
      <p:sp>
        <p:nvSpPr>
          <p:cNvPr id="3" name="Pladsholder til noter 2"/>
          <p:cNvSpPr>
            <a:spLocks noGrp="1"/>
          </p:cNvSpPr>
          <p:nvPr>
            <p:ph type="body" idx="1"/>
          </p:nvPr>
        </p:nvSpPr>
        <p:spPr/>
        <p:txBody>
          <a:bodyPr rtlCol="0"/>
          <a:lstStyle/>
          <a:p>
            <a:pPr rtl="0"/>
            <a:endParaRPr lang="da-DK" dirty="0"/>
          </a:p>
        </p:txBody>
      </p:sp>
      <p:sp>
        <p:nvSpPr>
          <p:cNvPr id="4" name="Pladsholder til slidenummer 3"/>
          <p:cNvSpPr>
            <a:spLocks noGrp="1"/>
          </p:cNvSpPr>
          <p:nvPr>
            <p:ph type="sldNum" sz="quarter" idx="10"/>
          </p:nvPr>
        </p:nvSpPr>
        <p:spPr/>
        <p:txBody>
          <a:bodyPr rtlCol="0"/>
          <a:lstStyle/>
          <a:p>
            <a:pPr rtl="0"/>
            <a:fld id="{DF61EA0F-A667-4B49-8422-0062BC55E249}" type="slidenum">
              <a:rPr lang="da-DK" smtClean="0"/>
              <a:t>1</a:t>
            </a:fld>
            <a:endParaRPr lang="da-DK"/>
          </a:p>
        </p:txBody>
      </p:sp>
      <p:sp>
        <p:nvSpPr>
          <p:cNvPr id="5" name="Pladsholder til sidehoved 4">
            <a:extLst>
              <a:ext uri="{FF2B5EF4-FFF2-40B4-BE49-F238E27FC236}">
                <a16:creationId xmlns:a16="http://schemas.microsoft.com/office/drawing/2014/main" id="{F0EA0C38-5386-AD3A-13B3-2F1A23AD9C2C}"/>
              </a:ext>
            </a:extLst>
          </p:cNvPr>
          <p:cNvSpPr>
            <a:spLocks noGrp="1"/>
          </p:cNvSpPr>
          <p:nvPr>
            <p:ph type="hdr" sz="quarter"/>
          </p:nvPr>
        </p:nvSpPr>
        <p:spPr/>
        <p:txBody>
          <a:bodyPr/>
          <a:lstStyle/>
          <a:p>
            <a:pPr rtl="0"/>
            <a:r>
              <a:rPr lang="da-DK" noProof="0"/>
              <a:t>Balance-Energi</a:t>
            </a:r>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pPr rtl="0"/>
            <a:fld id="{DF61EA0F-A667-4B49-8422-0062BC55E249}" type="slidenum">
              <a:rPr lang="da-DK" smtClean="0"/>
              <a:t>2</a:t>
            </a:fld>
            <a:endParaRPr lang="da-DK"/>
          </a:p>
        </p:txBody>
      </p:sp>
      <p:sp>
        <p:nvSpPr>
          <p:cNvPr id="5" name="Pladsholder til sidehoved 4">
            <a:extLst>
              <a:ext uri="{FF2B5EF4-FFF2-40B4-BE49-F238E27FC236}">
                <a16:creationId xmlns:a16="http://schemas.microsoft.com/office/drawing/2014/main" id="{B195B6EC-1C2C-EFF0-28CA-2E5DBF224EB7}"/>
              </a:ext>
            </a:extLst>
          </p:cNvPr>
          <p:cNvSpPr>
            <a:spLocks noGrp="1"/>
          </p:cNvSpPr>
          <p:nvPr>
            <p:ph type="hdr" sz="quarter"/>
          </p:nvPr>
        </p:nvSpPr>
        <p:spPr/>
        <p:txBody>
          <a:bodyPr/>
          <a:lstStyle/>
          <a:p>
            <a:pPr rtl="0"/>
            <a:r>
              <a:rPr lang="da-DK" noProof="0"/>
              <a:t>Balance-Energi</a:t>
            </a:r>
          </a:p>
        </p:txBody>
      </p:sp>
    </p:spTree>
    <p:extLst>
      <p:ext uri="{BB962C8B-B14F-4D97-AF65-F5344CB8AC3E}">
        <p14:creationId xmlns:p14="http://schemas.microsoft.com/office/powerpoint/2010/main" val="273009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pPr rtl="0"/>
            <a:fld id="{DF61EA0F-A667-4B49-8422-0062BC55E249}" type="slidenum">
              <a:rPr lang="da-DK" smtClean="0"/>
              <a:t>3</a:t>
            </a:fld>
            <a:endParaRPr lang="da-DK"/>
          </a:p>
        </p:txBody>
      </p:sp>
      <p:sp>
        <p:nvSpPr>
          <p:cNvPr id="5" name="Pladsholder til sidehoved 4">
            <a:extLst>
              <a:ext uri="{FF2B5EF4-FFF2-40B4-BE49-F238E27FC236}">
                <a16:creationId xmlns:a16="http://schemas.microsoft.com/office/drawing/2014/main" id="{2CAD0EF9-50E9-B27A-0B0A-E6FC4860680A}"/>
              </a:ext>
            </a:extLst>
          </p:cNvPr>
          <p:cNvSpPr>
            <a:spLocks noGrp="1"/>
          </p:cNvSpPr>
          <p:nvPr>
            <p:ph type="hdr" sz="quarter"/>
          </p:nvPr>
        </p:nvSpPr>
        <p:spPr/>
        <p:txBody>
          <a:bodyPr/>
          <a:lstStyle/>
          <a:p>
            <a:pPr rtl="0"/>
            <a:r>
              <a:rPr lang="da-DK" noProof="0"/>
              <a:t>Balance-Energi</a:t>
            </a:r>
          </a:p>
        </p:txBody>
      </p:sp>
    </p:spTree>
    <p:extLst>
      <p:ext uri="{BB962C8B-B14F-4D97-AF65-F5344CB8AC3E}">
        <p14:creationId xmlns:p14="http://schemas.microsoft.com/office/powerpoint/2010/main" val="2392309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pPr rtl="0"/>
            <a:fld id="{DF61EA0F-A667-4B49-8422-0062BC55E249}" type="slidenum">
              <a:rPr lang="da-DK" smtClean="0"/>
              <a:t>4</a:t>
            </a:fld>
            <a:endParaRPr lang="da-DK"/>
          </a:p>
        </p:txBody>
      </p:sp>
      <p:sp>
        <p:nvSpPr>
          <p:cNvPr id="5" name="Pladsholder til sidehoved 4">
            <a:extLst>
              <a:ext uri="{FF2B5EF4-FFF2-40B4-BE49-F238E27FC236}">
                <a16:creationId xmlns:a16="http://schemas.microsoft.com/office/drawing/2014/main" id="{0FC73D98-9084-4C87-3A9B-7DDC5489FA6E}"/>
              </a:ext>
            </a:extLst>
          </p:cNvPr>
          <p:cNvSpPr>
            <a:spLocks noGrp="1"/>
          </p:cNvSpPr>
          <p:nvPr>
            <p:ph type="hdr" sz="quarter"/>
          </p:nvPr>
        </p:nvSpPr>
        <p:spPr/>
        <p:txBody>
          <a:bodyPr/>
          <a:lstStyle/>
          <a:p>
            <a:pPr rtl="0"/>
            <a:r>
              <a:rPr lang="da-DK" noProof="0"/>
              <a:t>Balance-Energi</a:t>
            </a:r>
          </a:p>
        </p:txBody>
      </p:sp>
    </p:spTree>
    <p:extLst>
      <p:ext uri="{BB962C8B-B14F-4D97-AF65-F5344CB8AC3E}">
        <p14:creationId xmlns:p14="http://schemas.microsoft.com/office/powerpoint/2010/main" val="324839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DF61EA0F-A667-4B49-8422-0062BC55E249}" type="slidenum">
              <a:rPr lang="da-DK" smtClean="0"/>
              <a:t>7</a:t>
            </a:fld>
            <a:endParaRPr lang="da-DK"/>
          </a:p>
        </p:txBody>
      </p:sp>
      <p:sp>
        <p:nvSpPr>
          <p:cNvPr id="5" name="Pladsholder til sidehoved 4">
            <a:extLst>
              <a:ext uri="{FF2B5EF4-FFF2-40B4-BE49-F238E27FC236}">
                <a16:creationId xmlns:a16="http://schemas.microsoft.com/office/drawing/2014/main" id="{39863579-00F6-C012-41B3-FD4508599287}"/>
              </a:ext>
            </a:extLst>
          </p:cNvPr>
          <p:cNvSpPr>
            <a:spLocks noGrp="1"/>
          </p:cNvSpPr>
          <p:nvPr>
            <p:ph type="hdr" sz="quarter"/>
          </p:nvPr>
        </p:nvSpPr>
        <p:spPr/>
        <p:txBody>
          <a:bodyPr/>
          <a:lstStyle/>
          <a:p>
            <a:pPr rtl="0"/>
            <a:r>
              <a:rPr lang="da-DK" noProof="0"/>
              <a:t>Balance-Energi</a:t>
            </a:r>
          </a:p>
        </p:txBody>
      </p:sp>
    </p:spTree>
    <p:extLst>
      <p:ext uri="{BB962C8B-B14F-4D97-AF65-F5344CB8AC3E}">
        <p14:creationId xmlns:p14="http://schemas.microsoft.com/office/powerpoint/2010/main" val="3034230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pPr rtl="0"/>
            <a:fld id="{DF61EA0F-A667-4B49-8422-0062BC55E249}" type="slidenum">
              <a:rPr lang="da-DK" smtClean="0"/>
              <a:t>8</a:t>
            </a:fld>
            <a:endParaRPr lang="da-DK"/>
          </a:p>
        </p:txBody>
      </p:sp>
      <p:sp>
        <p:nvSpPr>
          <p:cNvPr id="5" name="Pladsholder til sidehoved 4">
            <a:extLst>
              <a:ext uri="{FF2B5EF4-FFF2-40B4-BE49-F238E27FC236}">
                <a16:creationId xmlns:a16="http://schemas.microsoft.com/office/drawing/2014/main" id="{6C33076C-B27A-3B90-CC73-85E7E1600ED7}"/>
              </a:ext>
            </a:extLst>
          </p:cNvPr>
          <p:cNvSpPr>
            <a:spLocks noGrp="1"/>
          </p:cNvSpPr>
          <p:nvPr>
            <p:ph type="hdr" sz="quarter"/>
          </p:nvPr>
        </p:nvSpPr>
        <p:spPr/>
        <p:txBody>
          <a:bodyPr/>
          <a:lstStyle/>
          <a:p>
            <a:pPr rtl="0"/>
            <a:r>
              <a:rPr lang="da-DK" noProof="0"/>
              <a:t>Balance-Energi</a:t>
            </a:r>
          </a:p>
        </p:txBody>
      </p:sp>
    </p:spTree>
    <p:extLst>
      <p:ext uri="{BB962C8B-B14F-4D97-AF65-F5344CB8AC3E}">
        <p14:creationId xmlns:p14="http://schemas.microsoft.com/office/powerpoint/2010/main" val="13897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pPr rtl="0"/>
            <a:fld id="{DF61EA0F-A667-4B49-8422-0062BC55E249}" type="slidenum">
              <a:rPr lang="da-DK" smtClean="0"/>
              <a:t>9</a:t>
            </a:fld>
            <a:endParaRPr lang="da-DK"/>
          </a:p>
        </p:txBody>
      </p:sp>
      <p:sp>
        <p:nvSpPr>
          <p:cNvPr id="5" name="Pladsholder til sidehoved 4">
            <a:extLst>
              <a:ext uri="{FF2B5EF4-FFF2-40B4-BE49-F238E27FC236}">
                <a16:creationId xmlns:a16="http://schemas.microsoft.com/office/drawing/2014/main" id="{653B9D4D-3177-E26E-D91E-AF61B4DA6D57}"/>
              </a:ext>
            </a:extLst>
          </p:cNvPr>
          <p:cNvSpPr>
            <a:spLocks noGrp="1"/>
          </p:cNvSpPr>
          <p:nvPr>
            <p:ph type="hdr" sz="quarter"/>
          </p:nvPr>
        </p:nvSpPr>
        <p:spPr/>
        <p:txBody>
          <a:bodyPr/>
          <a:lstStyle/>
          <a:p>
            <a:pPr rtl="0"/>
            <a:r>
              <a:rPr lang="da-DK" noProof="0"/>
              <a:t>Balance-Energi</a:t>
            </a:r>
          </a:p>
        </p:txBody>
      </p:sp>
    </p:spTree>
    <p:extLst>
      <p:ext uri="{BB962C8B-B14F-4D97-AF65-F5344CB8AC3E}">
        <p14:creationId xmlns:p14="http://schemas.microsoft.com/office/powerpoint/2010/main" val="410310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lide">
    <p:spTree>
      <p:nvGrpSpPr>
        <p:cNvPr id="1" name=""/>
        <p:cNvGrpSpPr/>
        <p:nvPr/>
      </p:nvGrpSpPr>
      <p:grpSpPr>
        <a:xfrm>
          <a:off x="0" y="0"/>
          <a:ext cx="0" cy="0"/>
          <a:chOff x="0" y="0"/>
          <a:chExt cx="0" cy="0"/>
        </a:xfrm>
      </p:grpSpPr>
      <p:sp>
        <p:nvSpPr>
          <p:cNvPr id="7" name="Rektangel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sz="1800" noProof="0"/>
          </a:p>
        </p:txBody>
      </p:sp>
      <p:sp>
        <p:nvSpPr>
          <p:cNvPr id="2" name="Titel 1"/>
          <p:cNvSpPr>
            <a:spLocks noGrp="1"/>
          </p:cNvSpPr>
          <p:nvPr>
            <p:ph type="title" hasCustomPrompt="1"/>
          </p:nvPr>
        </p:nvSpPr>
        <p:spPr/>
        <p:txBody>
          <a:bodyPr rtlCol="0"/>
          <a:lstStyle/>
          <a:p>
            <a:pPr rtl="0"/>
            <a:r>
              <a:rPr lang="da-DK" noProof="0"/>
              <a:t>Klik for at redigere titeltypografier i master</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
    <p:spTree>
      <p:nvGrpSpPr>
        <p:cNvPr id="1" name=""/>
        <p:cNvGrpSpPr/>
        <p:nvPr/>
      </p:nvGrpSpPr>
      <p:grpSpPr>
        <a:xfrm>
          <a:off x="0" y="0"/>
          <a:ext cx="0" cy="0"/>
          <a:chOff x="0" y="0"/>
          <a:chExt cx="0" cy="0"/>
        </a:xfrm>
      </p:grpSpPr>
      <p:sp>
        <p:nvSpPr>
          <p:cNvPr id="9" name="Rektangel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da-DK" sz="1800" noProof="0"/>
          </a:p>
        </p:txBody>
      </p:sp>
      <p:cxnSp>
        <p:nvCxnSpPr>
          <p:cNvPr id="12" name="Lige forbindelse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el 3"/>
          <p:cNvSpPr>
            <a:spLocks noGrp="1"/>
          </p:cNvSpPr>
          <p:nvPr>
            <p:ph type="title" hasCustomPrompt="1"/>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da-DK" noProof="0"/>
              <a:t>Klik for at redigere titeltypografier i master</a:t>
            </a:r>
          </a:p>
        </p:txBody>
      </p:sp>
      <p:sp>
        <p:nvSpPr>
          <p:cNvPr id="3" name="Pladsholder til indhold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da-DK" noProof="0"/>
              <a:t>Klik for at redigere i master</a:t>
            </a:r>
          </a:p>
          <a:p>
            <a:pPr marL="0" lvl="1" indent="0" rtl="0">
              <a:lnSpc>
                <a:spcPct val="150000"/>
              </a:lnSpc>
              <a:spcBef>
                <a:spcPts val="1000"/>
              </a:spcBef>
              <a:spcAft>
                <a:spcPts val="1200"/>
              </a:spcAft>
              <a:buNone/>
            </a:pPr>
            <a:r>
              <a:rPr lang="da-DK" noProof="0"/>
              <a:t>Andet niveau</a:t>
            </a:r>
          </a:p>
          <a:p>
            <a:pPr marL="0" lvl="2" indent="0" rtl="0">
              <a:lnSpc>
                <a:spcPct val="150000"/>
              </a:lnSpc>
              <a:spcBef>
                <a:spcPts val="1000"/>
              </a:spcBef>
              <a:spcAft>
                <a:spcPts val="1200"/>
              </a:spcAft>
              <a:buNone/>
            </a:pPr>
            <a:r>
              <a:rPr lang="da-DK" noProof="0"/>
              <a:t>Tredje niveau</a:t>
            </a:r>
          </a:p>
          <a:p>
            <a:pPr marL="0" lvl="3" indent="0" rtl="0">
              <a:lnSpc>
                <a:spcPct val="150000"/>
              </a:lnSpc>
              <a:spcBef>
                <a:spcPts val="1000"/>
              </a:spcBef>
              <a:spcAft>
                <a:spcPts val="1200"/>
              </a:spcAft>
              <a:buNone/>
            </a:pPr>
            <a:r>
              <a:rPr lang="da-DK" noProof="0"/>
              <a:t>Fjerde niveau</a:t>
            </a:r>
          </a:p>
          <a:p>
            <a:pPr marL="0" lvl="4" indent="0" rtl="0">
              <a:lnSpc>
                <a:spcPct val="150000"/>
              </a:lnSpc>
              <a:spcBef>
                <a:spcPts val="1000"/>
              </a:spcBef>
              <a:spcAft>
                <a:spcPts val="1200"/>
              </a:spcAft>
              <a:buNone/>
            </a:pPr>
            <a:r>
              <a:rPr lang="da-DK" noProof="0"/>
              <a:t>Femte niveau</a:t>
            </a:r>
          </a:p>
        </p:txBody>
      </p:sp>
      <p:sp>
        <p:nvSpPr>
          <p:cNvPr id="6" name="Pladsholder til dato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E34682BF-19E0-4910-AA53-708A363E33E4}" type="datetime1">
              <a:rPr lang="da-DK" noProof="0" smtClean="0"/>
              <a:t>14-08-2025</a:t>
            </a:fld>
            <a:endParaRPr lang="da-DK" noProof="0"/>
          </a:p>
        </p:txBody>
      </p:sp>
      <p:sp>
        <p:nvSpPr>
          <p:cNvPr id="7" name="Pladsholder til sidefod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r>
              <a:rPr lang="da-DK" noProof="0"/>
              <a:t>Balance-Energi</a:t>
            </a:r>
          </a:p>
        </p:txBody>
      </p:sp>
      <p:sp>
        <p:nvSpPr>
          <p:cNvPr id="8" name="Pladsholder til slidenumm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da-DK" noProof="0" smtClean="0"/>
              <a:pPr rtl="0"/>
              <a:t>‹nr.›</a:t>
            </a:fld>
            <a:endParaRPr lang="da-DK"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ktionsoverskrift">
    <p:spTree>
      <p:nvGrpSpPr>
        <p:cNvPr id="1" name=""/>
        <p:cNvGrpSpPr/>
        <p:nvPr/>
      </p:nvGrpSpPr>
      <p:grpSpPr>
        <a:xfrm>
          <a:off x="0" y="0"/>
          <a:ext cx="0" cy="0"/>
          <a:chOff x="0" y="0"/>
          <a:chExt cx="0" cy="0"/>
        </a:xfrm>
      </p:grpSpPr>
      <p:sp>
        <p:nvSpPr>
          <p:cNvPr id="9" name="Rektangel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sz="1800" noProof="0"/>
          </a:p>
        </p:txBody>
      </p:sp>
      <p:sp>
        <p:nvSpPr>
          <p:cNvPr id="10" name="Rektangel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sz="1800" noProof="0"/>
          </a:p>
        </p:txBody>
      </p:sp>
      <p:sp>
        <p:nvSpPr>
          <p:cNvPr id="2" name="Titel 1"/>
          <p:cNvSpPr>
            <a:spLocks noGrp="1"/>
          </p:cNvSpPr>
          <p:nvPr>
            <p:ph type="title" hasCustomPrompt="1"/>
          </p:nvPr>
        </p:nvSpPr>
        <p:spPr>
          <a:xfrm>
            <a:off x="521208" y="1536192"/>
            <a:ext cx="6876288" cy="640080"/>
          </a:xfrm>
        </p:spPr>
        <p:txBody>
          <a:bodyPr rtlCol="0">
            <a:normAutofit/>
          </a:bodyPr>
          <a:lstStyle>
            <a:lvl1pPr>
              <a:defRPr sz="3600">
                <a:solidFill>
                  <a:schemeClr val="bg1"/>
                </a:solidFill>
              </a:defRPr>
            </a:lvl1pPr>
          </a:lstStyle>
          <a:p>
            <a:pPr rtl="0"/>
            <a:r>
              <a:rPr lang="da-DK" noProof="0"/>
              <a:t>Klik for at redigere titeltypografier i master</a:t>
            </a:r>
          </a:p>
        </p:txBody>
      </p:sp>
      <p:sp>
        <p:nvSpPr>
          <p:cNvPr id="7" name="Pladsholder til indhold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da-DK" noProof="0"/>
              <a:t>Klik for at redigere i master</a:t>
            </a:r>
          </a:p>
          <a:p>
            <a:pPr marL="0" lvl="1" indent="0" rtl="0">
              <a:lnSpc>
                <a:spcPct val="150000"/>
              </a:lnSpc>
              <a:spcBef>
                <a:spcPts val="1000"/>
              </a:spcBef>
              <a:spcAft>
                <a:spcPts val="1200"/>
              </a:spcAft>
              <a:buNone/>
            </a:pPr>
            <a:r>
              <a:rPr lang="da-DK" noProof="0"/>
              <a:t>Andet niveau</a:t>
            </a:r>
          </a:p>
          <a:p>
            <a:pPr marL="0" lvl="2" indent="0" rtl="0">
              <a:lnSpc>
                <a:spcPct val="150000"/>
              </a:lnSpc>
              <a:spcBef>
                <a:spcPts val="1000"/>
              </a:spcBef>
              <a:spcAft>
                <a:spcPts val="1200"/>
              </a:spcAft>
              <a:buNone/>
            </a:pPr>
            <a:r>
              <a:rPr lang="da-DK" noProof="0"/>
              <a:t>Tredje niveau</a:t>
            </a:r>
          </a:p>
          <a:p>
            <a:pPr marL="0" lvl="3" indent="0" rtl="0">
              <a:lnSpc>
                <a:spcPct val="150000"/>
              </a:lnSpc>
              <a:spcBef>
                <a:spcPts val="1000"/>
              </a:spcBef>
              <a:spcAft>
                <a:spcPts val="1200"/>
              </a:spcAft>
              <a:buNone/>
            </a:pPr>
            <a:r>
              <a:rPr lang="da-DK" noProof="0"/>
              <a:t>Fjerde niveau</a:t>
            </a:r>
          </a:p>
          <a:p>
            <a:pPr marL="0" lvl="4" indent="0" rtl="0">
              <a:lnSpc>
                <a:spcPct val="150000"/>
              </a:lnSpc>
              <a:spcBef>
                <a:spcPts val="1000"/>
              </a:spcBef>
              <a:spcAft>
                <a:spcPts val="1200"/>
              </a:spcAft>
              <a:buNone/>
            </a:pPr>
            <a:r>
              <a:rPr lang="da-DK" noProof="0"/>
              <a:t>Femte niveau</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da-DK" sz="1800" noProof="0"/>
          </a:p>
        </p:txBody>
      </p:sp>
      <p:sp>
        <p:nvSpPr>
          <p:cNvPr id="2" name="Pladsholder til titel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da-DK" noProof="0"/>
              <a:t>Klik for at redigere titeltypografier i master</a:t>
            </a:r>
          </a:p>
        </p:txBody>
      </p:sp>
      <p:sp>
        <p:nvSpPr>
          <p:cNvPr id="3" name="Pladsholder til tekst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dato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3B8D5DCE-C7DD-4897-917C-1A660FF17380}" type="datetime1">
              <a:rPr lang="da-DK" noProof="0" smtClean="0"/>
              <a:t>14-08-2025</a:t>
            </a:fld>
            <a:endParaRPr lang="da-DK" noProof="0" dirty="0"/>
          </a:p>
        </p:txBody>
      </p:sp>
      <p:sp>
        <p:nvSpPr>
          <p:cNvPr id="5" name="Pladsholder til sidefod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r>
              <a:rPr lang="da-DK" noProof="0"/>
              <a:t>Balance-Energi</a:t>
            </a:r>
          </a:p>
        </p:txBody>
      </p:sp>
      <p:sp>
        <p:nvSpPr>
          <p:cNvPr id="6" name="Pladsholder til slidenumm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da-DK" noProof="0" smtClean="0"/>
              <a:pPr rtl="0"/>
              <a:t>‹nr.›</a:t>
            </a:fld>
            <a:endParaRPr lang="da-DK" noProof="0"/>
          </a:p>
        </p:txBody>
      </p:sp>
      <p:cxnSp>
        <p:nvCxnSpPr>
          <p:cNvPr id="8" name="Lige forbindelse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Liitaametinaa@gmail.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38200" y="1164324"/>
            <a:ext cx="10498180" cy="2023013"/>
          </a:xfrm>
        </p:spPr>
        <p:txBody>
          <a:bodyPr rtlCol="0" anchor="ctr" anchorCtr="0">
            <a:normAutofit/>
          </a:bodyPr>
          <a:lstStyle/>
          <a:p>
            <a:pPr algn="ctr" rtl="0"/>
            <a:r>
              <a:rPr lang="da-DK" sz="4800" b="1" dirty="0"/>
              <a:t>3 GRUNDE TIL HVORFOR DIT  VÆGTTAB GÅR I STÅ</a:t>
            </a:r>
          </a:p>
        </p:txBody>
      </p:sp>
      <p:sp>
        <p:nvSpPr>
          <p:cNvPr id="3" name="Undertitel 2"/>
          <p:cNvSpPr>
            <a:spLocks noGrp="1"/>
          </p:cNvSpPr>
          <p:nvPr>
            <p:ph type="subTitle" idx="4294967295"/>
          </p:nvPr>
        </p:nvSpPr>
        <p:spPr>
          <a:xfrm>
            <a:off x="855620" y="4023359"/>
            <a:ext cx="9582736" cy="1449977"/>
          </a:xfrm>
        </p:spPr>
        <p:txBody>
          <a:bodyPr rtlCol="0">
            <a:normAutofit/>
          </a:bodyPr>
          <a:lstStyle/>
          <a:p>
            <a:pPr marL="0" indent="0" algn="ctr" rtl="0">
              <a:buNone/>
            </a:pPr>
            <a:r>
              <a:rPr lang="da-DK" sz="4800" dirty="0">
                <a:latin typeface="+mj-lt"/>
              </a:rPr>
              <a:t>Af Liitaametinaa Haallhyldgaard</a:t>
            </a:r>
          </a:p>
        </p:txBody>
      </p:sp>
      <p:pic>
        <p:nvPicPr>
          <p:cNvPr id="4" name="Billede 3" descr="Ikon for PowerPoint-program"/>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BED2C1-516A-9592-8258-7EB72DFF6279}"/>
              </a:ext>
            </a:extLst>
          </p:cNvPr>
          <p:cNvSpPr>
            <a:spLocks noGrp="1"/>
          </p:cNvSpPr>
          <p:nvPr>
            <p:ph type="title"/>
          </p:nvPr>
        </p:nvSpPr>
        <p:spPr>
          <a:xfrm>
            <a:off x="521207" y="448056"/>
            <a:ext cx="11065547" cy="640080"/>
          </a:xfrm>
        </p:spPr>
        <p:txBody>
          <a:bodyPr anchor="b">
            <a:normAutofit/>
          </a:bodyPr>
          <a:lstStyle/>
          <a:p>
            <a:pPr algn="ctr"/>
            <a:r>
              <a:rPr lang="da-DK" dirty="0"/>
              <a:t>Dine hormoner </a:t>
            </a:r>
          </a:p>
        </p:txBody>
      </p:sp>
      <p:sp>
        <p:nvSpPr>
          <p:cNvPr id="3" name="Pladsholder til indhold 2">
            <a:extLst>
              <a:ext uri="{FF2B5EF4-FFF2-40B4-BE49-F238E27FC236}">
                <a16:creationId xmlns:a16="http://schemas.microsoft.com/office/drawing/2014/main" id="{E3B684B1-1E99-00D6-AF22-5B3818390BF7}"/>
              </a:ext>
            </a:extLst>
          </p:cNvPr>
          <p:cNvSpPr>
            <a:spLocks noGrp="1"/>
          </p:cNvSpPr>
          <p:nvPr>
            <p:ph sz="quarter" idx="10"/>
            <p:extLst>
              <p:ext uri="{E7BDC344-281C-4309-B0C6-D0EE65EED2A8}">
                <p202:designPr xmlns:p202="http://schemas.microsoft.com/office/powerpoint/2020/02/main">
                  <p202:designTagLst>
                    <p202:designTag name="ARCH:1:VSVAR" val="TitledTextBox"/>
                    <p202:designTag name="ARCH:1:CLS" val="InformationBlock"/>
                  </p202:designTagLst>
                </p202:designPr>
              </p:ext>
            </p:extLst>
          </p:nvPr>
        </p:nvSpPr>
        <p:spPr>
          <a:xfrm>
            <a:off x="539496" y="1188719"/>
            <a:ext cx="11047258" cy="5380357"/>
          </a:xfrm>
        </p:spPr>
        <p:txBody>
          <a:bodyPr>
            <a:noAutofit/>
          </a:bodyPr>
          <a:lstStyle/>
          <a:p>
            <a:pPr lvl="0"/>
            <a:r>
              <a:rPr lang="da-DK" sz="1900" dirty="0"/>
              <a:t>har meget stor indflydelse på dine hormoner og balancen/ubalancen af disse. Den overordnede kirtel i vores krop er hypotalamus, den sender besked til de andre kirtler i vores krop alt efter hvordan du overvejende har det, og bestemmer om der skal skrues op eller ned for de forskellige hormoner. Så er du f.eks. meget påvirket, af både ydre og indre påvirkninger, som gør at du føler dig bange, bliver der sendt besked fra hypotalamus -&gt; hypofyse -&gt; binyrerne at de skal producere </a:t>
            </a:r>
            <a:r>
              <a:rPr lang="da-DK" sz="1900" dirty="0" err="1"/>
              <a:t>bla</a:t>
            </a:r>
            <a:r>
              <a:rPr lang="da-DK" sz="1900" dirty="0"/>
              <a:t>. mere adrenalin, som så sætter kroppen i alarmberedskab, flygt eller kæmp. Så bliver der sendt meget adrenalin ud i kroppen og dette påvirker det jo resten af kroppen og skaber dermed en ubalance i hormonerne. Nu har vi jo mange forskellige hormonfabrikerende kirtler i kroppen, og når vi svinger meget i vores følelsesliv, vil det uvilkårlig påvirke hele vores krop, både på en god og dårlig måde. Dette er et uddrag af vores hormoner og hvad der overvejende påvirker dem negativt, og hvad du kan have med i dine overvejelser, om det er noget som du tænker er aktuelt for dit vedkommende.</a:t>
            </a:r>
          </a:p>
          <a:p>
            <a:r>
              <a:rPr lang="da-DK" sz="1900" dirty="0"/>
              <a:t> </a:t>
            </a:r>
          </a:p>
          <a:p>
            <a:r>
              <a:rPr lang="da-DK" sz="1900" dirty="0"/>
              <a:t> </a:t>
            </a:r>
          </a:p>
          <a:p>
            <a:pPr marL="0" indent="0">
              <a:lnSpc>
                <a:spcPct val="140000"/>
              </a:lnSpc>
              <a:spcBef>
                <a:spcPts val="2500"/>
              </a:spcBef>
              <a:buFont typeface="Arial" panose="020B0604020202020204" pitchFamily="34" charset="0"/>
              <a:buNone/>
            </a:pPr>
            <a:endParaRPr lang="da-DK" sz="1900" dirty="0"/>
          </a:p>
        </p:txBody>
      </p:sp>
      <p:sp>
        <p:nvSpPr>
          <p:cNvPr id="8" name="Footer Placeholder 3">
            <a:extLst>
              <a:ext uri="{FF2B5EF4-FFF2-40B4-BE49-F238E27FC236}">
                <a16:creationId xmlns:a16="http://schemas.microsoft.com/office/drawing/2014/main" id="{3ADF7A4B-084D-D721-CA8C-3C1F6760D334}"/>
              </a:ext>
            </a:extLst>
          </p:cNvPr>
          <p:cNvSpPr>
            <a:spLocks noGrp="1"/>
          </p:cNvSpPr>
          <p:nvPr>
            <p:ph type="ftr" sz="quarter" idx="3"/>
          </p:nvPr>
        </p:nvSpPr>
        <p:spPr>
          <a:xfrm>
            <a:off x="4648200" y="6203952"/>
            <a:ext cx="2895600" cy="365125"/>
          </a:xfrm>
        </p:spPr>
        <p:txBody>
          <a:bodyPr/>
          <a:lstStyle/>
          <a:p>
            <a:pPr rtl="0">
              <a:spcAft>
                <a:spcPts val="600"/>
              </a:spcAft>
            </a:pPr>
            <a:r>
              <a:rPr lang="da-DK" noProof="0"/>
              <a:t>Balance-Energi</a:t>
            </a:r>
          </a:p>
        </p:txBody>
      </p:sp>
    </p:spTree>
    <p:extLst>
      <p:ext uri="{BB962C8B-B14F-4D97-AF65-F5344CB8AC3E}">
        <p14:creationId xmlns:p14="http://schemas.microsoft.com/office/powerpoint/2010/main" val="2755844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D8A669-C970-ADEB-2B38-2BCF17629D47}"/>
              </a:ext>
            </a:extLst>
          </p:cNvPr>
          <p:cNvSpPr>
            <a:spLocks noGrp="1"/>
          </p:cNvSpPr>
          <p:nvPr>
            <p:ph type="title"/>
          </p:nvPr>
        </p:nvSpPr>
        <p:spPr>
          <a:xfrm>
            <a:off x="521207" y="448056"/>
            <a:ext cx="11039422" cy="640080"/>
          </a:xfrm>
        </p:spPr>
        <p:txBody>
          <a:bodyPr/>
          <a:lstStyle/>
          <a:p>
            <a:pPr algn="ctr"/>
            <a:r>
              <a:rPr lang="da-DK" dirty="0"/>
              <a:t>Få mere balance i dine hormoner</a:t>
            </a:r>
          </a:p>
        </p:txBody>
      </p:sp>
      <p:sp>
        <p:nvSpPr>
          <p:cNvPr id="4" name="Pladsholder til sidefod 3">
            <a:extLst>
              <a:ext uri="{FF2B5EF4-FFF2-40B4-BE49-F238E27FC236}">
                <a16:creationId xmlns:a16="http://schemas.microsoft.com/office/drawing/2014/main" id="{86DE12D9-ACF2-B390-EE30-24BCD6E70CBD}"/>
              </a:ext>
            </a:extLst>
          </p:cNvPr>
          <p:cNvSpPr>
            <a:spLocks noGrp="1"/>
          </p:cNvSpPr>
          <p:nvPr>
            <p:ph type="ftr" sz="quarter" idx="3"/>
          </p:nvPr>
        </p:nvSpPr>
        <p:spPr/>
        <p:txBody>
          <a:bodyPr/>
          <a:lstStyle/>
          <a:p>
            <a:pPr rtl="0"/>
            <a:r>
              <a:rPr lang="da-DK" noProof="0"/>
              <a:t>Balance-Energi</a:t>
            </a:r>
          </a:p>
        </p:txBody>
      </p:sp>
      <p:sp>
        <p:nvSpPr>
          <p:cNvPr id="6" name="Tekstfelt 5">
            <a:extLst>
              <a:ext uri="{FF2B5EF4-FFF2-40B4-BE49-F238E27FC236}">
                <a16:creationId xmlns:a16="http://schemas.microsoft.com/office/drawing/2014/main" id="{DFD08BBF-3AF1-9B30-BE3D-9BF846E0C079}"/>
              </a:ext>
            </a:extLst>
          </p:cNvPr>
          <p:cNvSpPr txBox="1"/>
          <p:nvPr/>
        </p:nvSpPr>
        <p:spPr>
          <a:xfrm>
            <a:off x="822959" y="1883881"/>
            <a:ext cx="10502537" cy="2195024"/>
          </a:xfrm>
          <a:prstGeom prst="rect">
            <a:avLst/>
          </a:prstGeom>
          <a:noFill/>
        </p:spPr>
        <p:txBody>
          <a:bodyPr wrap="square">
            <a:spAutoFit/>
          </a:bodyPr>
          <a:lstStyle/>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Vi kan bringe mere balance i vores hormonsystem ved at komme i balance rent psykisk dvs. vores følelser og tanker, men også vores omgivelser.</a:t>
            </a:r>
          </a:p>
          <a:p>
            <a:pPr marL="457200">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Dyrk masser af egenomsorg, vælg dig selv til af de rigtige grunde, kom ned i gear, begynd med at meditere, dyrk åndedrætsøvelser, når vi er i frygt og bange trækker vi  mest vejret i den øvre del af brystkassen.</a:t>
            </a:r>
          </a:p>
        </p:txBody>
      </p:sp>
    </p:spTree>
    <p:extLst>
      <p:ext uri="{BB962C8B-B14F-4D97-AF65-F5344CB8AC3E}">
        <p14:creationId xmlns:p14="http://schemas.microsoft.com/office/powerpoint/2010/main" val="1199115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307327-14FE-0DAD-E99B-01C3E24437F1}"/>
              </a:ext>
            </a:extLst>
          </p:cNvPr>
          <p:cNvSpPr>
            <a:spLocks noGrp="1"/>
          </p:cNvSpPr>
          <p:nvPr>
            <p:ph type="title"/>
          </p:nvPr>
        </p:nvSpPr>
        <p:spPr>
          <a:xfrm>
            <a:off x="521207" y="448056"/>
            <a:ext cx="11026359" cy="640080"/>
          </a:xfrm>
        </p:spPr>
        <p:txBody>
          <a:bodyPr/>
          <a:lstStyle/>
          <a:p>
            <a:pPr algn="ctr"/>
            <a:r>
              <a:rPr lang="da-DK" dirty="0"/>
              <a:t>Hvilken facon har din krop</a:t>
            </a:r>
          </a:p>
        </p:txBody>
      </p:sp>
      <p:sp>
        <p:nvSpPr>
          <p:cNvPr id="4" name="Pladsholder til sidefod 3">
            <a:extLst>
              <a:ext uri="{FF2B5EF4-FFF2-40B4-BE49-F238E27FC236}">
                <a16:creationId xmlns:a16="http://schemas.microsoft.com/office/drawing/2014/main" id="{51C20B72-2364-8F10-B4B0-E01E0E969F86}"/>
              </a:ext>
            </a:extLst>
          </p:cNvPr>
          <p:cNvSpPr>
            <a:spLocks noGrp="1"/>
          </p:cNvSpPr>
          <p:nvPr>
            <p:ph type="ftr" sz="quarter" idx="3"/>
          </p:nvPr>
        </p:nvSpPr>
        <p:spPr/>
        <p:txBody>
          <a:bodyPr/>
          <a:lstStyle/>
          <a:p>
            <a:pPr rtl="0"/>
            <a:r>
              <a:rPr lang="da-DK" noProof="0"/>
              <a:t>Balance-Energi</a:t>
            </a:r>
          </a:p>
        </p:txBody>
      </p:sp>
      <p:sp>
        <p:nvSpPr>
          <p:cNvPr id="6" name="Tekstfelt 5">
            <a:extLst>
              <a:ext uri="{FF2B5EF4-FFF2-40B4-BE49-F238E27FC236}">
                <a16:creationId xmlns:a16="http://schemas.microsoft.com/office/drawing/2014/main" id="{917571EF-1E5E-1E77-1C98-BAE8E24280E7}"/>
              </a:ext>
            </a:extLst>
          </p:cNvPr>
          <p:cNvSpPr txBox="1"/>
          <p:nvPr/>
        </p:nvSpPr>
        <p:spPr>
          <a:xfrm>
            <a:off x="644433" y="1345474"/>
            <a:ext cx="11026359" cy="4676152"/>
          </a:xfrm>
          <a:prstGeom prst="rect">
            <a:avLst/>
          </a:prstGeom>
          <a:noFill/>
        </p:spPr>
        <p:txBody>
          <a:bodyPr wrap="square">
            <a:spAutoFit/>
          </a:bodyPr>
          <a:lstStyle/>
          <a:p>
            <a:pPr marL="457200">
              <a:lnSpc>
                <a:spcPct val="115000"/>
              </a:lnSpc>
              <a:buNone/>
            </a:pPr>
            <a:r>
              <a:rPr lang="da-DK" sz="2000" kern="100" dirty="0">
                <a:effectLst/>
                <a:latin typeface="Aptos" panose="020B0004020202020204" pitchFamily="34" charset="0"/>
                <a:ea typeface="Aptos" panose="020B0004020202020204" pitchFamily="34" charset="0"/>
                <a:cs typeface="Times New Roman" panose="02020603050405020304" pitchFamily="18" charset="0"/>
              </a:rPr>
              <a:t>Vi er som mennesker skabt med forskellig bygning. Vi kan være født med et æble, pære eller bananfacon.</a:t>
            </a:r>
          </a:p>
          <a:p>
            <a:pPr marL="457200">
              <a:lnSpc>
                <a:spcPct val="115000"/>
              </a:lnSpc>
              <a:buNone/>
            </a:pPr>
            <a:r>
              <a:rPr lang="da-DK" sz="2000" kern="100" dirty="0">
                <a:effectLst/>
                <a:latin typeface="Aptos" panose="020B0004020202020204" pitchFamily="34" charset="0"/>
                <a:ea typeface="Aptos" panose="020B0004020202020204" pitchFamily="34" charset="0"/>
                <a:cs typeface="Times New Roman" panose="02020603050405020304" pitchFamily="18" charset="0"/>
              </a:rPr>
              <a:t>De fleste af os ved godt om vi har den ene kropstype eller den anden, banantypen kan være lidt sværere at finde ud af, men æblefaconen viser sig ved at have stor tendens til at tage på og lagre fedt omkring maven.</a:t>
            </a:r>
          </a:p>
          <a:p>
            <a:pPr marL="457200">
              <a:lnSpc>
                <a:spcPct val="115000"/>
              </a:lnSpc>
              <a:buNone/>
            </a:pPr>
            <a:r>
              <a:rPr lang="da-DK" sz="2000" kern="100" dirty="0">
                <a:effectLst/>
                <a:latin typeface="Aptos" panose="020B0004020202020204" pitchFamily="34" charset="0"/>
                <a:ea typeface="Aptos" panose="020B0004020202020204" pitchFamily="34" charset="0"/>
                <a:cs typeface="Times New Roman" panose="02020603050405020304" pitchFamily="18" charset="0"/>
              </a:rPr>
              <a:t>Pærefaconen tager på og lagrer fedt primært omkring numsen og lår.</a:t>
            </a:r>
          </a:p>
          <a:p>
            <a:pPr marL="457200">
              <a:lnSpc>
                <a:spcPct val="115000"/>
              </a:lnSpc>
              <a:buNone/>
            </a:pPr>
            <a:r>
              <a:rPr lang="da-DK" sz="2000" kern="100" dirty="0">
                <a:effectLst/>
                <a:latin typeface="Aptos" panose="020B0004020202020204" pitchFamily="34" charset="0"/>
                <a:ea typeface="Aptos" panose="020B0004020202020204" pitchFamily="34" charset="0"/>
                <a:cs typeface="Times New Roman" panose="02020603050405020304" pitchFamily="18" charset="0"/>
              </a:rPr>
              <a:t> Er man i tvivl kan et målebånd eller et spejl hjælpe dig på vej.</a:t>
            </a:r>
          </a:p>
          <a:p>
            <a:pPr marL="457200">
              <a:lnSpc>
                <a:spcPct val="115000"/>
              </a:lnSpc>
              <a:buNone/>
            </a:pPr>
            <a:r>
              <a:rPr lang="da-DK" sz="2000" kern="100" dirty="0">
                <a:effectLst/>
                <a:latin typeface="Aptos" panose="020B0004020202020204" pitchFamily="34" charset="0"/>
                <a:ea typeface="Aptos" panose="020B0004020202020204" pitchFamily="34" charset="0"/>
                <a:cs typeface="Times New Roman" panose="02020603050405020304" pitchFamily="18" charset="0"/>
              </a:rPr>
              <a:t> Målebåndet : du måler dig rundt om maven der hvor navlen sidder samt omkring dine hofter der hvor du er bredest mellem numsen og hofter og så dividere du de to tal med hinanden (taljemålet med hoftemålet) er tallet under 0,80 er du pærefacon er den over 0,85 er du æbleformet og er tallet midt imellem er du bananformet.</a:t>
            </a:r>
          </a:p>
          <a:p>
            <a:pPr marL="457200">
              <a:lnSpc>
                <a:spcPct val="115000"/>
              </a:lnSpc>
              <a:buNone/>
            </a:pPr>
            <a:r>
              <a:rPr lang="da-DK" sz="2000" kern="100" dirty="0">
                <a:effectLst/>
                <a:latin typeface="Aptos" panose="020B0004020202020204" pitchFamily="34" charset="0"/>
                <a:ea typeface="Aptos" panose="020B0004020202020204" pitchFamily="34" charset="0"/>
                <a:cs typeface="Times New Roman" panose="02020603050405020304" pitchFamily="18" charset="0"/>
              </a:rPr>
              <a:t> </a:t>
            </a:r>
          </a:p>
          <a:p>
            <a:pPr marL="457200">
              <a:lnSpc>
                <a:spcPct val="115000"/>
              </a:lnSpc>
              <a:spcAft>
                <a:spcPts val="800"/>
              </a:spcAft>
              <a:buNone/>
            </a:pPr>
            <a:r>
              <a:rPr lang="da-DK" sz="2000" kern="100" dirty="0">
                <a:effectLst/>
                <a:latin typeface="Aptos" panose="020B0004020202020204" pitchFamily="34" charset="0"/>
                <a:ea typeface="Aptos" panose="020B0004020202020204" pitchFamily="34" charset="0"/>
                <a:cs typeface="Times New Roman" panose="02020603050405020304" pitchFamily="18" charset="0"/>
              </a:rPr>
              <a:t>Det der er vigtigt i denne facon forbindelse, er at du ikke forbrænder ex. kulhydrater ens.</a:t>
            </a:r>
          </a:p>
        </p:txBody>
      </p:sp>
    </p:spTree>
    <p:extLst>
      <p:ext uri="{BB962C8B-B14F-4D97-AF65-F5344CB8AC3E}">
        <p14:creationId xmlns:p14="http://schemas.microsoft.com/office/powerpoint/2010/main" val="3761283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A745ED-3D5E-1418-3C24-68BFB4698041}"/>
              </a:ext>
            </a:extLst>
          </p:cNvPr>
          <p:cNvSpPr>
            <a:spLocks noGrp="1"/>
          </p:cNvSpPr>
          <p:nvPr>
            <p:ph type="title"/>
          </p:nvPr>
        </p:nvSpPr>
        <p:spPr>
          <a:xfrm>
            <a:off x="521207" y="448056"/>
            <a:ext cx="10998926" cy="640080"/>
          </a:xfrm>
        </p:spPr>
        <p:txBody>
          <a:bodyPr/>
          <a:lstStyle/>
          <a:p>
            <a:pPr algn="ctr"/>
            <a:r>
              <a:rPr lang="da-DK" dirty="0"/>
              <a:t>Hvordan så med de kulhydrater</a:t>
            </a:r>
          </a:p>
        </p:txBody>
      </p:sp>
      <p:sp>
        <p:nvSpPr>
          <p:cNvPr id="4" name="Pladsholder til sidefod 3">
            <a:extLst>
              <a:ext uri="{FF2B5EF4-FFF2-40B4-BE49-F238E27FC236}">
                <a16:creationId xmlns:a16="http://schemas.microsoft.com/office/drawing/2014/main" id="{5C7CD020-1BEF-FDC6-816C-A3F8A2467A77}"/>
              </a:ext>
            </a:extLst>
          </p:cNvPr>
          <p:cNvSpPr>
            <a:spLocks noGrp="1"/>
          </p:cNvSpPr>
          <p:nvPr>
            <p:ph type="ftr" sz="quarter" idx="3"/>
          </p:nvPr>
        </p:nvSpPr>
        <p:spPr/>
        <p:txBody>
          <a:bodyPr/>
          <a:lstStyle/>
          <a:p>
            <a:pPr rtl="0"/>
            <a:r>
              <a:rPr lang="da-DK" noProof="0"/>
              <a:t>Balance-Energi</a:t>
            </a:r>
          </a:p>
        </p:txBody>
      </p:sp>
      <p:sp>
        <p:nvSpPr>
          <p:cNvPr id="6" name="Tekstfelt 5">
            <a:extLst>
              <a:ext uri="{FF2B5EF4-FFF2-40B4-BE49-F238E27FC236}">
                <a16:creationId xmlns:a16="http://schemas.microsoft.com/office/drawing/2014/main" id="{EFBF201A-F9EC-2F44-A718-38A5D614939F}"/>
              </a:ext>
            </a:extLst>
          </p:cNvPr>
          <p:cNvSpPr txBox="1"/>
          <p:nvPr/>
        </p:nvSpPr>
        <p:spPr>
          <a:xfrm>
            <a:off x="666206" y="1410789"/>
            <a:ext cx="10998926" cy="4743414"/>
          </a:xfrm>
          <a:prstGeom prst="rect">
            <a:avLst/>
          </a:prstGeom>
          <a:noFill/>
        </p:spPr>
        <p:txBody>
          <a:bodyPr wrap="square">
            <a:spAutoFit/>
          </a:bodyPr>
          <a:lstStyle/>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Du har som pæretypen nemmere ved at håndtere kulhydrater, sunde kulhydrater vel og mærke, ikke hvidt brød kager o.a. men sunde fuldkornsprodukter og grøntsager, ikke så meget fedt, men sundt fedt, og sunde proteiner.</a:t>
            </a: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Som æbletypen skal du have lidt mere fedt og færre kulhydrater, disse kulhydrater er bedst fra grønne grøntsager kartofler en gang imellem, undgå helst kornprodukter. </a:t>
            </a: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457200">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Er du banantypen kan det være lidt forskelligt om du skal spise på den ene eller den anden måde, der må du prøve dig frem, du vil hurtigt kunne se og mærke hvad der virker bedst for dig.</a:t>
            </a:r>
          </a:p>
        </p:txBody>
      </p:sp>
    </p:spTree>
    <p:extLst>
      <p:ext uri="{BB962C8B-B14F-4D97-AF65-F5344CB8AC3E}">
        <p14:creationId xmlns:p14="http://schemas.microsoft.com/office/powerpoint/2010/main" val="1344911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idefod 3">
            <a:extLst>
              <a:ext uri="{FF2B5EF4-FFF2-40B4-BE49-F238E27FC236}">
                <a16:creationId xmlns:a16="http://schemas.microsoft.com/office/drawing/2014/main" id="{CB1FCD20-71A1-DA83-876E-13D937FDE0F6}"/>
              </a:ext>
            </a:extLst>
          </p:cNvPr>
          <p:cNvSpPr>
            <a:spLocks noGrp="1"/>
          </p:cNvSpPr>
          <p:nvPr>
            <p:ph type="ftr" sz="quarter" idx="3"/>
          </p:nvPr>
        </p:nvSpPr>
        <p:spPr/>
        <p:txBody>
          <a:bodyPr/>
          <a:lstStyle/>
          <a:p>
            <a:pPr rtl="0"/>
            <a:r>
              <a:rPr lang="da-DK" noProof="0"/>
              <a:t>Balance-Energi</a:t>
            </a:r>
          </a:p>
        </p:txBody>
      </p:sp>
      <p:sp>
        <p:nvSpPr>
          <p:cNvPr id="6" name="Tekstfelt 5">
            <a:extLst>
              <a:ext uri="{FF2B5EF4-FFF2-40B4-BE49-F238E27FC236}">
                <a16:creationId xmlns:a16="http://schemas.microsoft.com/office/drawing/2014/main" id="{47315A69-BF05-AEE3-A478-00E03B649CD9}"/>
              </a:ext>
            </a:extLst>
          </p:cNvPr>
          <p:cNvSpPr txBox="1"/>
          <p:nvPr/>
        </p:nvSpPr>
        <p:spPr>
          <a:xfrm>
            <a:off x="521207" y="1567542"/>
            <a:ext cx="10974107" cy="3044488"/>
          </a:xfrm>
          <a:prstGeom prst="rect">
            <a:avLst/>
          </a:prstGeom>
          <a:noFill/>
        </p:spPr>
        <p:txBody>
          <a:bodyPr wrap="square">
            <a:spAutoFit/>
          </a:bodyPr>
          <a:lstStyle/>
          <a:p>
            <a:pPr marL="457200">
              <a:lnSpc>
                <a:spcPct val="115000"/>
              </a:lnSpc>
              <a:buNone/>
            </a:pPr>
            <a:endParaRPr lang="da-DK" sz="2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Morgenmad: 150-200 g proteinkilde, max 10 g nødder, evt. et stykke frugt</a:t>
            </a: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Formiddag: 100 g grøntsager (agurk, gulerødder, tomater) samt 10 mandler</a:t>
            </a: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Frokost: 150 g proteinkilde (skyr, kylling uden skind, skinke, hamburgerryg, mager ost, tun, makrel, o.a.) lidt fedt eller olie ca. 1 spsk. og grøntsager</a:t>
            </a: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Eftermiddag: 100-150 g proteinkilde, 1 stk. frugt, 10 mandler eller lidt olie</a:t>
            </a:r>
          </a:p>
          <a:p>
            <a:pPr marL="457200">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Aftensmad: 150 proteinkilde (kød, kikærter, bønner, o.a.) lidt olie, grøntsager</a:t>
            </a:r>
          </a:p>
        </p:txBody>
      </p:sp>
      <p:sp>
        <p:nvSpPr>
          <p:cNvPr id="8" name="Titel 7">
            <a:extLst>
              <a:ext uri="{FF2B5EF4-FFF2-40B4-BE49-F238E27FC236}">
                <a16:creationId xmlns:a16="http://schemas.microsoft.com/office/drawing/2014/main" id="{AF1E6623-51D0-FBE9-4780-E1562975C55E}"/>
              </a:ext>
            </a:extLst>
          </p:cNvPr>
          <p:cNvSpPr>
            <a:spLocks noGrp="1"/>
          </p:cNvSpPr>
          <p:nvPr>
            <p:ph type="title"/>
          </p:nvPr>
        </p:nvSpPr>
        <p:spPr>
          <a:xfrm>
            <a:off x="521207" y="448056"/>
            <a:ext cx="10974107" cy="640080"/>
          </a:xfrm>
        </p:spPr>
        <p:txBody>
          <a:bodyPr>
            <a:normAutofit/>
          </a:bodyPr>
          <a:lstStyle/>
          <a:p>
            <a:pPr algn="ctr"/>
            <a:r>
              <a:rPr lang="da-DK" dirty="0"/>
              <a:t>Et eksempel på en æblefacons kost for en dag</a:t>
            </a:r>
          </a:p>
        </p:txBody>
      </p:sp>
    </p:spTree>
    <p:extLst>
      <p:ext uri="{BB962C8B-B14F-4D97-AF65-F5344CB8AC3E}">
        <p14:creationId xmlns:p14="http://schemas.microsoft.com/office/powerpoint/2010/main" val="2208605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FEC880-2152-595F-9A2E-2E025F4415C6}"/>
              </a:ext>
            </a:extLst>
          </p:cNvPr>
          <p:cNvSpPr>
            <a:spLocks noGrp="1"/>
          </p:cNvSpPr>
          <p:nvPr>
            <p:ph type="title"/>
          </p:nvPr>
        </p:nvSpPr>
        <p:spPr>
          <a:xfrm>
            <a:off x="521207" y="448056"/>
            <a:ext cx="11013296" cy="640080"/>
          </a:xfrm>
        </p:spPr>
        <p:txBody>
          <a:bodyPr>
            <a:normAutofit/>
          </a:bodyPr>
          <a:lstStyle/>
          <a:p>
            <a:pPr algn="ctr"/>
            <a:r>
              <a:rPr lang="da-DK" dirty="0"/>
              <a:t>Et eksempel på en dagskostplan for en  med pærefacon</a:t>
            </a:r>
          </a:p>
        </p:txBody>
      </p:sp>
      <p:sp>
        <p:nvSpPr>
          <p:cNvPr id="4" name="Pladsholder til sidefod 3">
            <a:extLst>
              <a:ext uri="{FF2B5EF4-FFF2-40B4-BE49-F238E27FC236}">
                <a16:creationId xmlns:a16="http://schemas.microsoft.com/office/drawing/2014/main" id="{DCD8FB95-9B87-2AF5-FBCA-1DD9D456DBE3}"/>
              </a:ext>
            </a:extLst>
          </p:cNvPr>
          <p:cNvSpPr>
            <a:spLocks noGrp="1"/>
          </p:cNvSpPr>
          <p:nvPr>
            <p:ph type="ftr" sz="quarter" idx="3"/>
          </p:nvPr>
        </p:nvSpPr>
        <p:spPr/>
        <p:txBody>
          <a:bodyPr/>
          <a:lstStyle/>
          <a:p>
            <a:pPr rtl="0"/>
            <a:r>
              <a:rPr lang="da-DK" noProof="0"/>
              <a:t>Balance-Energi</a:t>
            </a:r>
          </a:p>
        </p:txBody>
      </p:sp>
      <p:sp>
        <p:nvSpPr>
          <p:cNvPr id="6" name="Tekstfelt 5">
            <a:extLst>
              <a:ext uri="{FF2B5EF4-FFF2-40B4-BE49-F238E27FC236}">
                <a16:creationId xmlns:a16="http://schemas.microsoft.com/office/drawing/2014/main" id="{69571E9C-922C-CAB1-145E-7B9758A50125}"/>
              </a:ext>
            </a:extLst>
          </p:cNvPr>
          <p:cNvSpPr txBox="1"/>
          <p:nvPr/>
        </p:nvSpPr>
        <p:spPr>
          <a:xfrm>
            <a:off x="1018903" y="1246784"/>
            <a:ext cx="10032273" cy="4421275"/>
          </a:xfrm>
          <a:prstGeom prst="rect">
            <a:avLst/>
          </a:prstGeom>
          <a:noFill/>
        </p:spPr>
        <p:txBody>
          <a:bodyPr wrap="square">
            <a:spAutoFit/>
          </a:bodyPr>
          <a:lstStyle/>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Morgenmad: 150-200 g proteinkilde, 5 g nødder eller 1 tsk olie, 2 spsk. havregryn, 1 </a:t>
            </a:r>
            <a:r>
              <a:rPr lang="da-DK" sz="2400" kern="100" dirty="0" err="1">
                <a:effectLst/>
                <a:latin typeface="Aptos" panose="020B0004020202020204" pitchFamily="34" charset="0"/>
                <a:ea typeface="Aptos" panose="020B0004020202020204" pitchFamily="34" charset="0"/>
                <a:cs typeface="Times New Roman" panose="02020603050405020304" pitchFamily="18" charset="0"/>
              </a:rPr>
              <a:t>stk</a:t>
            </a:r>
            <a:r>
              <a:rPr lang="da-DK" sz="2400" kern="100" dirty="0">
                <a:effectLst/>
                <a:latin typeface="Aptos" panose="020B0004020202020204" pitchFamily="34" charset="0"/>
                <a:ea typeface="Aptos" panose="020B0004020202020204" pitchFamily="34" charset="0"/>
                <a:cs typeface="Times New Roman" panose="02020603050405020304" pitchFamily="18" charset="0"/>
              </a:rPr>
              <a:t> frugt eller lidt grønt</a:t>
            </a: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Formiddag: 100 g frugt og 5 nødder</a:t>
            </a: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Frokost: 150 g proteinkilde, 1 tsk olie eller 5 nødder, grøntsager, lidt kogt Quiana</a:t>
            </a:r>
          </a:p>
          <a:p>
            <a:pPr marL="457200">
              <a:lnSpc>
                <a:spcPct val="115000"/>
              </a:lnSpc>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Eftermiddag: 100-150 g proteinkilde, 1 </a:t>
            </a:r>
            <a:r>
              <a:rPr lang="da-DK" sz="2400" kern="100" dirty="0" err="1">
                <a:effectLst/>
                <a:latin typeface="Aptos" panose="020B0004020202020204" pitchFamily="34" charset="0"/>
                <a:ea typeface="Aptos" panose="020B0004020202020204" pitchFamily="34" charset="0"/>
                <a:cs typeface="Times New Roman" panose="02020603050405020304" pitchFamily="18" charset="0"/>
              </a:rPr>
              <a:t>stk</a:t>
            </a:r>
            <a:r>
              <a:rPr lang="da-DK" sz="2400" kern="100" dirty="0">
                <a:effectLst/>
                <a:latin typeface="Aptos" panose="020B0004020202020204" pitchFamily="34" charset="0"/>
                <a:ea typeface="Aptos" panose="020B0004020202020204" pitchFamily="34" charset="0"/>
                <a:cs typeface="Times New Roman" panose="02020603050405020304" pitchFamily="18" charset="0"/>
              </a:rPr>
              <a:t> frugt, 5 nødder eller 1 tsk olie, evt. 1 spsk. havregryn</a:t>
            </a:r>
          </a:p>
          <a:p>
            <a:pPr marL="457200">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Aftensmad: 150 g proteinkilde, 1 tsk olie eller 5 nødder, grøntsager og 2 spsk. kogt Quiana, brune ris eller andet groft fuldkorn.</a:t>
            </a:r>
          </a:p>
          <a:p>
            <a:pPr marL="457200">
              <a:lnSpc>
                <a:spcPct val="115000"/>
              </a:lnSpc>
              <a:spcAft>
                <a:spcPts val="800"/>
              </a:spcAft>
              <a:buNone/>
            </a:pPr>
            <a:endParaRPr lang="da-DK"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5179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E47404-3886-AFBD-FBC0-AC633E96BD32}"/>
              </a:ext>
            </a:extLst>
          </p:cNvPr>
          <p:cNvSpPr>
            <a:spLocks noGrp="1"/>
          </p:cNvSpPr>
          <p:nvPr>
            <p:ph type="title"/>
          </p:nvPr>
        </p:nvSpPr>
        <p:spPr>
          <a:xfrm>
            <a:off x="521207" y="320040"/>
            <a:ext cx="11130861" cy="1103811"/>
          </a:xfrm>
        </p:spPr>
        <p:txBody>
          <a:bodyPr>
            <a:noAutofit/>
          </a:bodyPr>
          <a:lstStyle/>
          <a:p>
            <a:pPr algn="ctr"/>
            <a:r>
              <a:rPr lang="da-DK" sz="4800" b="1" dirty="0"/>
              <a:t>Er du interesseret i mere</a:t>
            </a:r>
          </a:p>
        </p:txBody>
      </p:sp>
      <p:sp>
        <p:nvSpPr>
          <p:cNvPr id="5" name="Tekstfelt 4">
            <a:extLst>
              <a:ext uri="{FF2B5EF4-FFF2-40B4-BE49-F238E27FC236}">
                <a16:creationId xmlns:a16="http://schemas.microsoft.com/office/drawing/2014/main" id="{6A682D45-A1F7-1DA3-93BD-6C4D22DCCED5}"/>
              </a:ext>
            </a:extLst>
          </p:cNvPr>
          <p:cNvSpPr txBox="1"/>
          <p:nvPr/>
        </p:nvSpPr>
        <p:spPr>
          <a:xfrm>
            <a:off x="757646" y="2508069"/>
            <a:ext cx="10894422" cy="3879588"/>
          </a:xfrm>
          <a:prstGeom prst="rect">
            <a:avLst/>
          </a:prstGeom>
          <a:noFill/>
        </p:spPr>
        <p:txBody>
          <a:bodyPr wrap="square">
            <a:spAutoFit/>
          </a:bodyPr>
          <a:lstStyle/>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Jeg tilbyder forløb hvor jeg hjælper mine klienter med at lave en livsstilsændring. </a:t>
            </a:r>
            <a:endParaRPr lang="da-DK" sz="2400"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Vi starter med en gratis afklarende samtale hvor vi finder ud af om vi er et match til et videre samarbejde.  Her afklarer vi hvorfor og hvordan klienten ønsker denne omlægning af sin livsstil</a:t>
            </a:r>
            <a:r>
              <a:rPr lang="da-DK" sz="2400" kern="100" dirty="0">
                <a:latin typeface="Aptos" panose="020B0004020202020204" pitchFamily="34" charset="0"/>
                <a:ea typeface="Aptos" panose="020B0004020202020204" pitchFamily="34" charset="0"/>
                <a:cs typeface="Times New Roman" panose="02020603050405020304" pitchFamily="18" charset="0"/>
              </a:rPr>
              <a:t>.</a:t>
            </a:r>
          </a:p>
          <a:p>
            <a:pPr>
              <a:lnSpc>
                <a:spcPct val="115000"/>
              </a:lnSpc>
              <a:spcAft>
                <a:spcPts val="800"/>
              </a:spcAft>
              <a:buNone/>
            </a:pPr>
            <a:r>
              <a:rPr lang="da-DK" sz="2400" kern="100" dirty="0">
                <a:latin typeface="Aptos" panose="020B0004020202020204" pitchFamily="34" charset="0"/>
                <a:ea typeface="Aptos" panose="020B0004020202020204" pitchFamily="34" charset="0"/>
                <a:cs typeface="Times New Roman" panose="02020603050405020304" pitchFamily="18" charset="0"/>
              </a:rPr>
              <a:t>Er du interesseret i en gratis afklarende samtale kan jeg kontaktes på 28736133 eller på mail </a:t>
            </a:r>
            <a:r>
              <a:rPr lang="da-DK" sz="2400" kern="100" dirty="0">
                <a:latin typeface="Aptos" panose="020B0004020202020204" pitchFamily="34" charset="0"/>
                <a:ea typeface="Aptos" panose="020B0004020202020204" pitchFamily="34" charset="0"/>
                <a:cs typeface="Times New Roman" panose="02020603050405020304" pitchFamily="18" charset="0"/>
                <a:hlinkClick r:id="rId2"/>
              </a:rPr>
              <a:t>Liitaametinaa@gmail.com</a:t>
            </a:r>
            <a:endParaRPr lang="da-DK" sz="2400"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Kærligst Liitaametinaa Haallhyldgaard</a:t>
            </a:r>
          </a:p>
          <a:p>
            <a:pPr>
              <a:lnSpc>
                <a:spcPct val="115000"/>
              </a:lnSpc>
              <a:spcAft>
                <a:spcPts val="800"/>
              </a:spcAft>
              <a:buNone/>
            </a:pPr>
            <a:r>
              <a:rPr lang="da-DK" sz="2400" kern="100" dirty="0">
                <a:latin typeface="Aptos" panose="020B0004020202020204" pitchFamily="34" charset="0"/>
                <a:ea typeface="Aptos" panose="020B0004020202020204" pitchFamily="34" charset="0"/>
                <a:cs typeface="Times New Roman" panose="02020603050405020304" pitchFamily="18" charset="0"/>
              </a:rPr>
              <a:t>Balance-Energi, Hovedgaden 5A, Durup, 7870 Roslev</a:t>
            </a:r>
            <a:endParaRPr lang="da-DK"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1986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521207" y="448056"/>
            <a:ext cx="9573769" cy="640080"/>
          </a:xfrm>
        </p:spPr>
        <p:txBody>
          <a:bodyPr rtlCol="0">
            <a:noAutofit/>
          </a:bodyPr>
          <a:lstStyle/>
          <a:p>
            <a:pPr rtl="0"/>
            <a:r>
              <a:rPr lang="da-DK" dirty="0">
                <a:latin typeface="Segoe UI Light" panose="020B0502040204020203" pitchFamily="34" charset="0"/>
                <a:cs typeface="Segoe UI Light" panose="020B0502040204020203" pitchFamily="34" charset="0"/>
              </a:rPr>
              <a:t>                                         </a:t>
            </a:r>
            <a:r>
              <a:rPr lang="da-DK" sz="3600" b="1" dirty="0">
                <a:latin typeface="Segoe UI Light" panose="020B0502040204020203" pitchFamily="34" charset="0"/>
                <a:cs typeface="Segoe UI Light" panose="020B0502040204020203" pitchFamily="34" charset="0"/>
              </a:rPr>
              <a:t>Balance-Energi</a:t>
            </a:r>
          </a:p>
        </p:txBody>
      </p:sp>
      <p:sp>
        <p:nvSpPr>
          <p:cNvPr id="38" name="Pladsholder til indhold 17"/>
          <p:cNvSpPr txBox="1">
            <a:spLocks/>
          </p:cNvSpPr>
          <p:nvPr/>
        </p:nvSpPr>
        <p:spPr>
          <a:xfrm>
            <a:off x="541610" y="1524708"/>
            <a:ext cx="4321704" cy="387151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da-DK" dirty="0">
              <a:latin typeface="Segoe UI" panose="020B0502040204020203" pitchFamily="34" charset="0"/>
              <a:cs typeface="Segoe UI" panose="020B0502040204020203" pitchFamily="34" charset="0"/>
            </a:endParaRPr>
          </a:p>
        </p:txBody>
      </p:sp>
      <p:sp>
        <p:nvSpPr>
          <p:cNvPr id="3" name="Tekstfelt 2">
            <a:extLst>
              <a:ext uri="{FF2B5EF4-FFF2-40B4-BE49-F238E27FC236}">
                <a16:creationId xmlns:a16="http://schemas.microsoft.com/office/drawing/2014/main" id="{5F315B66-5F48-7019-9B0A-623AAF919908}"/>
              </a:ext>
            </a:extLst>
          </p:cNvPr>
          <p:cNvSpPr txBox="1"/>
          <p:nvPr/>
        </p:nvSpPr>
        <p:spPr>
          <a:xfrm>
            <a:off x="313509" y="1240972"/>
            <a:ext cx="11652067" cy="5675593"/>
          </a:xfrm>
          <a:prstGeom prst="rect">
            <a:avLst/>
          </a:prstGeom>
          <a:noFill/>
        </p:spPr>
        <p:txBody>
          <a:bodyPr wrap="square">
            <a:spAutoFit/>
          </a:bodyPr>
          <a:lstStyle/>
          <a:p>
            <a:pPr algn="ctr">
              <a:lnSpc>
                <a:spcPct val="115000"/>
              </a:lnSpc>
              <a:spcAft>
                <a:spcPts val="800"/>
              </a:spcAft>
              <a:buNone/>
            </a:pP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Hej og tak fordi du har valgt at købe mit mini-kursus</a:t>
            </a:r>
          </a:p>
          <a:p>
            <a:pPr algn="ctr">
              <a:lnSpc>
                <a:spcPct val="115000"/>
              </a:lnSpc>
              <a:spcAft>
                <a:spcPts val="800"/>
              </a:spcAft>
              <a:buNone/>
            </a:pP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da-DK" sz="18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3 grunde til hvorfor dit vægttab går i stå</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t>
            </a:r>
          </a:p>
          <a:p>
            <a:pPr algn="ctr">
              <a:lnSpc>
                <a:spcPct val="115000"/>
              </a:lnSpc>
              <a:spcAft>
                <a:spcPts val="800"/>
              </a:spcAft>
              <a:buNone/>
            </a:pP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Jeg vil give dig lidt indsigt i os som menneske, vi er ikke ens på nogen måde, så ikke alt virker på alle, men der er hjælp til alle.</a:t>
            </a:r>
            <a:endParaRPr lang="da-DK"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Jeg har selv tumlet med vægten siden barnsben og er da ikke 100% hvor jeg vil være, men jeg arbejder mig  hen imod mit mål</a:t>
            </a: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 </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at blive den det er meningen jeg skal være på alle områder af mit liv.</a:t>
            </a:r>
          </a:p>
          <a:p>
            <a:pPr algn="ctr">
              <a:lnSpc>
                <a:spcPct val="115000"/>
              </a:lnSpc>
              <a:spcAft>
                <a:spcPts val="800"/>
              </a:spcAft>
              <a:buNone/>
            </a:pP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Min livsrejse, hvor jeg følges med andre, i længere eller kortere tid, som hjælper, som støtte i deres liv. Vi mødes af en årsag i livet, nemlig for at lære af hinanden.</a:t>
            </a:r>
            <a:endParaRPr lang="da-DK"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Jeg har arbejdet som sundhedsvejleder, og </a:t>
            </a: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har en del viden </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omkring kost, hormoner og følelser mm. Herfra. Desuden har jeg </a:t>
            </a: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 </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mine egne erfaringer samt den viden jeg har </a:t>
            </a: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erhvervet mig </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gennem mit arbejde</a:t>
            </a: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 </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som terapeut. Dette har jeg valgt at </a:t>
            </a: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bruge noget af i </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dette lille online kursus.</a:t>
            </a:r>
            <a:endParaRPr lang="da-DK"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Jeg arbejder som Bachterapeut, Coach, healer, bars-behandler, clairvoyant og englekortoplægger. Jeg arbejder  </a:t>
            </a: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meget</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online, </a:t>
            </a:r>
            <a:r>
              <a:rPr lang="da-DK"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men </a:t>
            </a: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har også fysisk klinik i Durup.</a:t>
            </a:r>
            <a:endParaRPr lang="da-DK"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Jeg kan træffes på 28736133 for yderligere spørgsmål.</a:t>
            </a:r>
            <a:endParaRPr lang="da-DK"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pPr>
            <a:r>
              <a:rPr lang="da-D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Kærligst Liitaametinaa </a:t>
            </a:r>
            <a:endParaRPr lang="da-DK"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Pladsholder til sidefod 3">
            <a:extLst>
              <a:ext uri="{FF2B5EF4-FFF2-40B4-BE49-F238E27FC236}">
                <a16:creationId xmlns:a16="http://schemas.microsoft.com/office/drawing/2014/main" id="{8594746A-D11D-C9AF-1607-BCBF12180BEC}"/>
              </a:ext>
            </a:extLst>
          </p:cNvPr>
          <p:cNvSpPr>
            <a:spLocks noGrp="1"/>
          </p:cNvSpPr>
          <p:nvPr>
            <p:ph type="ftr" sz="quarter" idx="3"/>
          </p:nvPr>
        </p:nvSpPr>
        <p:spPr/>
        <p:txBody>
          <a:bodyPr/>
          <a:lstStyle/>
          <a:p>
            <a:pPr rtl="0"/>
            <a:r>
              <a:rPr lang="da-DK" noProof="0"/>
              <a:t>Balance-Energi</a:t>
            </a:r>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521207" y="448056"/>
            <a:ext cx="9733136" cy="640080"/>
          </a:xfrm>
        </p:spPr>
        <p:txBody>
          <a:bodyPr rtlCol="0">
            <a:normAutofit/>
          </a:bodyPr>
          <a:lstStyle/>
          <a:p>
            <a:pPr rtl="0"/>
            <a:r>
              <a:rPr lang="da-DK" b="1" dirty="0">
                <a:latin typeface="Segoe UI Light" panose="020B0502040204020203" pitchFamily="34" charset="0"/>
                <a:cs typeface="Segoe UI Light" panose="020B0502040204020203" pitchFamily="34" charset="0"/>
              </a:rPr>
              <a:t>                 </a:t>
            </a:r>
            <a:r>
              <a:rPr lang="da-DK" sz="3200" b="1" dirty="0">
                <a:latin typeface="Segoe UI Light" panose="020B0502040204020203" pitchFamily="34" charset="0"/>
                <a:cs typeface="Segoe UI Light" panose="020B0502040204020203" pitchFamily="34" charset="0"/>
              </a:rPr>
              <a:t>3 Grunde til hvorfor dit vægttab går i stå</a:t>
            </a:r>
          </a:p>
        </p:txBody>
      </p:sp>
      <p:sp>
        <p:nvSpPr>
          <p:cNvPr id="25" name="Pladsholder til indhold 17"/>
          <p:cNvSpPr txBox="1">
            <a:spLocks/>
          </p:cNvSpPr>
          <p:nvPr/>
        </p:nvSpPr>
        <p:spPr>
          <a:xfrm>
            <a:off x="541609" y="1455491"/>
            <a:ext cx="11162711" cy="46187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endParaRPr lang="da-DK" dirty="0">
              <a:latin typeface="Segoe UI" panose="020B0502040204020203" pitchFamily="34" charset="0"/>
              <a:cs typeface="Segoe UI" panose="020B0502040204020203" pitchFamily="34" charset="0"/>
            </a:endParaRPr>
          </a:p>
        </p:txBody>
      </p:sp>
      <p:sp>
        <p:nvSpPr>
          <p:cNvPr id="3" name="Pladsholder til sidefod 2">
            <a:extLst>
              <a:ext uri="{FF2B5EF4-FFF2-40B4-BE49-F238E27FC236}">
                <a16:creationId xmlns:a16="http://schemas.microsoft.com/office/drawing/2014/main" id="{F1CA670A-6A1A-FA6F-F697-3DE82C8E0162}"/>
              </a:ext>
            </a:extLst>
          </p:cNvPr>
          <p:cNvSpPr>
            <a:spLocks noGrp="1"/>
          </p:cNvSpPr>
          <p:nvPr>
            <p:ph type="ftr" sz="quarter" idx="3"/>
          </p:nvPr>
        </p:nvSpPr>
        <p:spPr/>
        <p:txBody>
          <a:bodyPr/>
          <a:lstStyle/>
          <a:p>
            <a:pPr rtl="0"/>
            <a:r>
              <a:rPr lang="da-DK" noProof="0"/>
              <a:t>Balance-Energi</a:t>
            </a:r>
          </a:p>
        </p:txBody>
      </p:sp>
      <p:sp>
        <p:nvSpPr>
          <p:cNvPr id="8" name="Tekstfelt 7">
            <a:extLst>
              <a:ext uri="{FF2B5EF4-FFF2-40B4-BE49-F238E27FC236}">
                <a16:creationId xmlns:a16="http://schemas.microsoft.com/office/drawing/2014/main" id="{99C2C4EB-3B98-525B-A367-E4B4EF9AF855}"/>
              </a:ext>
            </a:extLst>
          </p:cNvPr>
          <p:cNvSpPr txBox="1"/>
          <p:nvPr/>
        </p:nvSpPr>
        <p:spPr>
          <a:xfrm>
            <a:off x="1776549" y="1866281"/>
            <a:ext cx="8608422" cy="3057247"/>
          </a:xfrm>
          <a:prstGeom prst="rect">
            <a:avLst/>
          </a:prstGeom>
          <a:noFill/>
        </p:spPr>
        <p:txBody>
          <a:bodyPr wrap="square">
            <a:spAutoFit/>
          </a:bodyPr>
          <a:lstStyle/>
          <a:p>
            <a:pPr marL="342900" lvl="0" indent="-342900">
              <a:lnSpc>
                <a:spcPct val="115000"/>
              </a:lnSpc>
              <a:buFont typeface="+mj-lt"/>
              <a:buAutoNum type="arabicParenR"/>
            </a:pPr>
            <a:r>
              <a:rPr lang="da-DK" sz="2400" kern="100" dirty="0">
                <a:latin typeface="Aptos" panose="020B0004020202020204" pitchFamily="34" charset="0"/>
                <a:ea typeface="Aptos" panose="020B0004020202020204" pitchFamily="34" charset="0"/>
                <a:cs typeface="Times New Roman" panose="02020603050405020304" pitchFamily="18" charset="0"/>
              </a:rPr>
              <a:t>D</a:t>
            </a:r>
            <a:r>
              <a:rPr lang="da-DK" sz="2400" kern="100" dirty="0">
                <a:effectLst/>
                <a:latin typeface="Aptos" panose="020B0004020202020204" pitchFamily="34" charset="0"/>
                <a:ea typeface="Aptos" panose="020B0004020202020204" pitchFamily="34" charset="0"/>
                <a:cs typeface="Times New Roman" panose="02020603050405020304" pitchFamily="18" charset="0"/>
              </a:rPr>
              <a:t>in psykiske tilstand lige nu, og hvordan var den da du valgt at starte din nye livsstil/vægttab?</a:t>
            </a:r>
          </a:p>
          <a:p>
            <a:pPr marL="342900" lvl="0" indent="-342900">
              <a:lnSpc>
                <a:spcPct val="115000"/>
              </a:lnSpc>
              <a:spcAft>
                <a:spcPts val="800"/>
              </a:spcAft>
              <a:buFont typeface="+mj-lt"/>
              <a:buAutoNum type="arabicParenR"/>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Dine hormoner har stor betydning både for dit fysiske og psykiske velbefindende og de har også stor betydning for om din krop er i stand til at tabe sig</a:t>
            </a:r>
          </a:p>
          <a:p>
            <a:pPr>
              <a:buNone/>
            </a:pPr>
            <a:r>
              <a:rPr lang="da-DK" sz="2400" dirty="0">
                <a:effectLst/>
                <a:latin typeface="Aptos" panose="020B0004020202020204" pitchFamily="34" charset="0"/>
                <a:ea typeface="Aptos" panose="020B0004020202020204" pitchFamily="34" charset="0"/>
                <a:cs typeface="Times New Roman" panose="02020603050405020304" pitchFamily="18" charset="0"/>
              </a:rPr>
              <a:t>3) </a:t>
            </a:r>
            <a:r>
              <a:rPr lang="da-DK" sz="2400" dirty="0">
                <a:latin typeface="Aptos" panose="020B0004020202020204" pitchFamily="34" charset="0"/>
                <a:ea typeface="Aptos" panose="020B0004020202020204" pitchFamily="34" charset="0"/>
                <a:cs typeface="Times New Roman" panose="02020603050405020304" pitchFamily="18" charset="0"/>
              </a:rPr>
              <a:t>Ved du </a:t>
            </a:r>
            <a:r>
              <a:rPr lang="da-DK" sz="2400" dirty="0">
                <a:effectLst/>
                <a:latin typeface="Aptos" panose="020B0004020202020204" pitchFamily="34" charset="0"/>
                <a:ea typeface="Aptos" panose="020B0004020202020204" pitchFamily="34" charset="0"/>
                <a:cs typeface="Times New Roman" panose="02020603050405020304" pitchFamily="18" charset="0"/>
              </a:rPr>
              <a:t>hvilken type krop du har? Er du æble  </a:t>
            </a:r>
          </a:p>
          <a:p>
            <a:pPr>
              <a:buNone/>
            </a:pPr>
            <a:r>
              <a:rPr lang="da-DK" sz="2400" dirty="0">
                <a:latin typeface="Aptos" panose="020B0004020202020204" pitchFamily="34" charset="0"/>
                <a:ea typeface="Aptos" panose="020B0004020202020204" pitchFamily="34" charset="0"/>
                <a:cs typeface="Times New Roman" panose="02020603050405020304" pitchFamily="18" charset="0"/>
              </a:rPr>
              <a:t>      eller pæretypen?</a:t>
            </a:r>
            <a:r>
              <a:rPr lang="da-DK" sz="2400" dirty="0">
                <a:effectLst/>
                <a:latin typeface="Aptos" panose="020B0004020202020204" pitchFamily="34" charset="0"/>
                <a:ea typeface="Aptos" panose="020B0004020202020204" pitchFamily="34" charset="0"/>
                <a:cs typeface="Times New Roman" panose="02020603050405020304" pitchFamily="18" charset="0"/>
              </a:rPr>
              <a:t>                                                                                                                                                                                                                                                           </a:t>
            </a:r>
            <a:endParaRPr lang="da-DK" sz="2400" dirty="0"/>
          </a:p>
        </p:txBody>
      </p:sp>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41609" y="288923"/>
            <a:ext cx="11032082" cy="799213"/>
          </a:xfrm>
        </p:spPr>
        <p:txBody>
          <a:bodyPr rtlCol="0">
            <a:normAutofit fontScale="90000"/>
          </a:bodyPr>
          <a:lstStyle/>
          <a:p>
            <a:pPr lvl="0">
              <a:lnSpc>
                <a:spcPct val="115000"/>
              </a:lnSpc>
              <a:spcBef>
                <a:spcPts val="0"/>
              </a:spcBef>
              <a:defRPr/>
            </a:pPr>
            <a:b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br>
            <a:b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br>
            <a:b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br>
            <a:b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br>
            <a:b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br>
            <a:b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br>
            <a:b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br>
            <a:b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br>
            <a:r>
              <a:rPr lang="da-DK"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Din psykiske tilstand lige nu, og hvordan var den da du valgt at starte din nye livsstil/vægttab?</a:t>
            </a:r>
            <a:endParaRPr lang="da-DK" dirty="0">
              <a:latin typeface="Segoe UI Light" panose="020B0502040204020203" pitchFamily="34" charset="0"/>
              <a:cs typeface="Segoe UI Light" panose="020B0502040204020203" pitchFamily="34" charset="0"/>
            </a:endParaRPr>
          </a:p>
        </p:txBody>
      </p:sp>
      <p:sp>
        <p:nvSpPr>
          <p:cNvPr id="30" name="Pladsholder til indhold 17"/>
          <p:cNvSpPr txBox="1">
            <a:spLocks/>
          </p:cNvSpPr>
          <p:nvPr/>
        </p:nvSpPr>
        <p:spPr>
          <a:xfrm>
            <a:off x="541609" y="1455491"/>
            <a:ext cx="11319465" cy="474846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endParaRPr lang="da-DK" dirty="0">
              <a:solidFill>
                <a:schemeClr val="tx1"/>
              </a:solidFill>
            </a:endParaRPr>
          </a:p>
        </p:txBody>
      </p:sp>
      <p:sp>
        <p:nvSpPr>
          <p:cNvPr id="4" name="Pladsholder til sidefod 3">
            <a:extLst>
              <a:ext uri="{FF2B5EF4-FFF2-40B4-BE49-F238E27FC236}">
                <a16:creationId xmlns:a16="http://schemas.microsoft.com/office/drawing/2014/main" id="{CB156251-BBED-FABF-EB34-BE2562CD8F02}"/>
              </a:ext>
            </a:extLst>
          </p:cNvPr>
          <p:cNvSpPr>
            <a:spLocks noGrp="1"/>
          </p:cNvSpPr>
          <p:nvPr>
            <p:ph type="ftr" sz="quarter" idx="3"/>
          </p:nvPr>
        </p:nvSpPr>
        <p:spPr/>
        <p:txBody>
          <a:bodyPr/>
          <a:lstStyle/>
          <a:p>
            <a:pPr rtl="0"/>
            <a:r>
              <a:rPr lang="da-DK" noProof="0"/>
              <a:t>Balance-Energi</a:t>
            </a:r>
          </a:p>
        </p:txBody>
      </p:sp>
      <p:sp>
        <p:nvSpPr>
          <p:cNvPr id="8" name="Tekstfelt 7">
            <a:extLst>
              <a:ext uri="{FF2B5EF4-FFF2-40B4-BE49-F238E27FC236}">
                <a16:creationId xmlns:a16="http://schemas.microsoft.com/office/drawing/2014/main" id="{7F8F414C-EF44-F5BB-2A34-8EF25503F27D}"/>
              </a:ext>
            </a:extLst>
          </p:cNvPr>
          <p:cNvSpPr txBox="1"/>
          <p:nvPr/>
        </p:nvSpPr>
        <p:spPr>
          <a:xfrm>
            <a:off x="330927" y="1345473"/>
            <a:ext cx="11530147" cy="6850786"/>
          </a:xfrm>
          <a:prstGeom prst="rect">
            <a:avLst/>
          </a:prstGeom>
          <a:noFill/>
        </p:spPr>
        <p:txBody>
          <a:bodyPr wrap="square">
            <a:spAutoFit/>
          </a:bodyPr>
          <a:lstStyle/>
          <a:p>
            <a:pPr>
              <a:lnSpc>
                <a:spcPct val="115000"/>
              </a:lnSpc>
              <a:spcAft>
                <a:spcPts val="800"/>
              </a:spcAft>
              <a:buNone/>
            </a:pPr>
            <a:r>
              <a:rPr lang="da-DK" sz="2100" kern="100" dirty="0">
                <a:effectLst/>
                <a:latin typeface="Aptos" panose="020B0004020202020204" pitchFamily="34" charset="0"/>
                <a:ea typeface="Aptos" panose="020B0004020202020204" pitchFamily="34" charset="0"/>
                <a:cs typeface="Times New Roman" panose="02020603050405020304" pitchFamily="18" charset="0"/>
              </a:rPr>
              <a:t>Din psykiske tilstand er af meget stor betydning for dig, som har valgt at ændre din livsstil. </a:t>
            </a:r>
          </a:p>
          <a:p>
            <a:pPr>
              <a:lnSpc>
                <a:spcPct val="115000"/>
              </a:lnSpc>
              <a:spcAft>
                <a:spcPts val="800"/>
              </a:spcAft>
              <a:buNone/>
            </a:pPr>
            <a:r>
              <a:rPr lang="da-DK" sz="2100" kern="100" dirty="0">
                <a:effectLst/>
                <a:latin typeface="Aptos" panose="020B0004020202020204" pitchFamily="34" charset="0"/>
                <a:ea typeface="Aptos" panose="020B0004020202020204" pitchFamily="34" charset="0"/>
                <a:cs typeface="Times New Roman" panose="02020603050405020304" pitchFamily="18" charset="0"/>
              </a:rPr>
              <a:t>Hvis du er stresset, deprimeret eller på anden måde ude af balance psykisk, er det ikke nemt at gennemføre et vægttab/livsstilsændring. For hvis det er tilfældet, vil vores hjerne sende signaler ud i kroppen at vi skal finde en måde at få det bedre på. En måde det kan være at få hurtig tilfredsstillelse og stimulering af hjernen så den udløser vores naturlige ”lykkepille/lykkefølelse” dopamin, som udløses  </a:t>
            </a:r>
            <a:r>
              <a:rPr lang="da-DK" sz="2100" kern="100" dirty="0" err="1">
                <a:effectLst/>
                <a:latin typeface="Aptos" panose="020B0004020202020204" pitchFamily="34" charset="0"/>
                <a:ea typeface="Aptos" panose="020B0004020202020204" pitchFamily="34" charset="0"/>
                <a:cs typeface="Times New Roman" panose="02020603050405020304" pitchFamily="18" charset="0"/>
              </a:rPr>
              <a:t>bla</a:t>
            </a:r>
            <a:r>
              <a:rPr lang="da-DK" sz="2100" kern="100" dirty="0">
                <a:effectLst/>
                <a:latin typeface="Aptos" panose="020B0004020202020204" pitchFamily="34" charset="0"/>
                <a:ea typeface="Aptos" panose="020B0004020202020204" pitchFamily="34" charset="0"/>
                <a:cs typeface="Times New Roman" panose="02020603050405020304" pitchFamily="18" charset="0"/>
              </a:rPr>
              <a:t>. ved at vi spiser. Vi bruger også de hurtige ”fix” til at trøste os med, belønne os med og det ligger helt tilbage fra den spæde barndom. Trøsten ved at blive ammet (at være i arme og få omsorg) eller at få flaske hos mor eller far= tryghed. Maden bliver i disse tilfælde brugt som trøst, omsorg og for at få kroppens hjælp (dopamin) til at få det bedre og kunne håndtere stressen.</a:t>
            </a:r>
          </a:p>
          <a:p>
            <a:pPr>
              <a:lnSpc>
                <a:spcPct val="115000"/>
              </a:lnSpc>
              <a:spcAft>
                <a:spcPts val="800"/>
              </a:spcAft>
              <a:buNone/>
            </a:pPr>
            <a:r>
              <a:rPr lang="da-DK" sz="2100" kern="100" dirty="0">
                <a:effectLst/>
                <a:latin typeface="Aptos" panose="020B0004020202020204" pitchFamily="34" charset="0"/>
                <a:ea typeface="Aptos" panose="020B0004020202020204" pitchFamily="34" charset="0"/>
                <a:cs typeface="Times New Roman" panose="02020603050405020304" pitchFamily="18" charset="0"/>
              </a:rPr>
              <a:t>Er stress dit problem, vil jeg også anbefale gåture i naturen stille og roligt, ingen hast. Dyrk egenomsorg, sig nej til ting du ikke føler gavner dig, dyrk meditation, og vær åben overfor andre om hvordan du har det.</a:t>
            </a:r>
          </a:p>
          <a:p>
            <a:pPr>
              <a:lnSpc>
                <a:spcPct val="115000"/>
              </a:lnSpc>
              <a:spcAft>
                <a:spcPts val="800"/>
              </a:spcAft>
              <a:buNone/>
            </a:pPr>
            <a:r>
              <a:rPr lang="da-DK" sz="21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buNone/>
            </a:pPr>
            <a:r>
              <a:rPr lang="da-DK" sz="1800" b="1" kern="100" dirty="0">
                <a:effectLst/>
                <a:latin typeface="Aptos" panose="020B0004020202020204" pitchFamily="34" charset="0"/>
                <a:ea typeface="Aptos" panose="020B0004020202020204" pitchFamily="34" charset="0"/>
                <a:cs typeface="Times New Roman" panose="02020603050405020304" pitchFamily="18" charset="0"/>
              </a:rPr>
              <a:t> </a:t>
            </a:r>
            <a:endParaRPr lang="da-DK"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da-DK" sz="1800" b="1" kern="100" dirty="0">
                <a:effectLst/>
                <a:latin typeface="Aptos" panose="020B0004020202020204" pitchFamily="34" charset="0"/>
                <a:ea typeface="Aptos" panose="020B0004020202020204" pitchFamily="34" charset="0"/>
                <a:cs typeface="Times New Roman" panose="02020603050405020304" pitchFamily="18" charset="0"/>
              </a:rPr>
              <a:t> </a:t>
            </a:r>
            <a:endParaRPr lang="da-DK"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da-DK" sz="1800" b="1" kern="100" dirty="0">
                <a:effectLst/>
                <a:latin typeface="Aptos" panose="020B0004020202020204" pitchFamily="34" charset="0"/>
                <a:ea typeface="Aptos" panose="020B0004020202020204" pitchFamily="34" charset="0"/>
                <a:cs typeface="Times New Roman" panose="02020603050405020304" pitchFamily="18" charset="0"/>
              </a:rPr>
              <a:t> </a:t>
            </a:r>
            <a:endParaRPr lang="da-DK"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9683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4AC5BE-D17E-1DD8-5017-2B59BA9F5D92}"/>
              </a:ext>
            </a:extLst>
          </p:cNvPr>
          <p:cNvSpPr>
            <a:spLocks noGrp="1"/>
          </p:cNvSpPr>
          <p:nvPr>
            <p:ph type="title"/>
          </p:nvPr>
        </p:nvSpPr>
        <p:spPr>
          <a:xfrm>
            <a:off x="521207" y="288923"/>
            <a:ext cx="11326804" cy="799213"/>
          </a:xfrm>
        </p:spPr>
        <p:txBody>
          <a:bodyPr>
            <a:normAutofit fontScale="90000"/>
          </a:bodyPr>
          <a:lstStyle/>
          <a:p>
            <a:br>
              <a:rPr lang="da-DK" dirty="0"/>
            </a:br>
            <a:br>
              <a:rPr lang="da-DK" dirty="0"/>
            </a:br>
            <a:r>
              <a:rPr lang="da-DK" dirty="0"/>
              <a:t>                                                                                                                                                                                                                                                           Dine hormoner har stor betydning både for dit fysiske og psykiske velbefindende og de har også stor betydning for om din krop er i stand til at tabe sig</a:t>
            </a:r>
          </a:p>
        </p:txBody>
      </p:sp>
      <p:sp>
        <p:nvSpPr>
          <p:cNvPr id="4" name="Pladsholder til sidefod 3">
            <a:extLst>
              <a:ext uri="{FF2B5EF4-FFF2-40B4-BE49-F238E27FC236}">
                <a16:creationId xmlns:a16="http://schemas.microsoft.com/office/drawing/2014/main" id="{B76E8328-DEED-9ABC-3276-19D8C1727581}"/>
              </a:ext>
            </a:extLst>
          </p:cNvPr>
          <p:cNvSpPr>
            <a:spLocks noGrp="1"/>
          </p:cNvSpPr>
          <p:nvPr>
            <p:ph type="ftr" sz="quarter" idx="3"/>
          </p:nvPr>
        </p:nvSpPr>
        <p:spPr/>
        <p:txBody>
          <a:bodyPr/>
          <a:lstStyle/>
          <a:p>
            <a:r>
              <a:rPr lang="da-DK" noProof="0" dirty="0"/>
              <a:t>Balance-Energi</a:t>
            </a:r>
          </a:p>
        </p:txBody>
      </p:sp>
      <p:sp>
        <p:nvSpPr>
          <p:cNvPr id="14" name="Tekstfelt 13">
            <a:extLst>
              <a:ext uri="{FF2B5EF4-FFF2-40B4-BE49-F238E27FC236}">
                <a16:creationId xmlns:a16="http://schemas.microsoft.com/office/drawing/2014/main" id="{35F0884F-392D-0449-22F4-9E640E1B99DB}"/>
              </a:ext>
            </a:extLst>
          </p:cNvPr>
          <p:cNvSpPr txBox="1"/>
          <p:nvPr/>
        </p:nvSpPr>
        <p:spPr>
          <a:xfrm>
            <a:off x="521207" y="1227909"/>
            <a:ext cx="11326804" cy="5256375"/>
          </a:xfrm>
          <a:prstGeom prst="rect">
            <a:avLst/>
          </a:prstGeom>
          <a:noFill/>
        </p:spPr>
        <p:txBody>
          <a:bodyPr wrap="square">
            <a:spAutoFit/>
          </a:bodyPr>
          <a:lstStyle/>
          <a:p>
            <a:pPr>
              <a:lnSpc>
                <a:spcPct val="115000"/>
              </a:lnSpc>
              <a:spcAft>
                <a:spcPts val="800"/>
              </a:spcAft>
              <a:buNone/>
            </a:pPr>
            <a:endParaRPr lang="da-DK" sz="2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Hormoner og deres betydning for vores krop, følelser, fysisk og psykisk</a:t>
            </a:r>
          </a:p>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Vi har flere forskellige hormoner i vores krop, og de ændrer sig livet igennem. Nogle bliver meget påvirket af hvordan vores psyke (følelser) har det. Nogle aftager med alderen og det påvirker os på flere forskellige måder </a:t>
            </a:r>
            <a:r>
              <a:rPr lang="da-DK" sz="2400" kern="100" dirty="0" err="1">
                <a:effectLst/>
                <a:latin typeface="Aptos" panose="020B0004020202020204" pitchFamily="34" charset="0"/>
                <a:ea typeface="Aptos" panose="020B0004020202020204" pitchFamily="34" charset="0"/>
                <a:cs typeface="Times New Roman" panose="02020603050405020304" pitchFamily="18" charset="0"/>
              </a:rPr>
              <a:t>bla</a:t>
            </a:r>
            <a:r>
              <a:rPr lang="da-DK" sz="2400" kern="100" dirty="0">
                <a:effectLst/>
                <a:latin typeface="Aptos" panose="020B0004020202020204" pitchFamily="34" charset="0"/>
                <a:ea typeface="Aptos" panose="020B0004020202020204" pitchFamily="34" charset="0"/>
                <a:cs typeface="Times New Roman" panose="02020603050405020304" pitchFamily="18" charset="0"/>
              </a:rPr>
              <a:t>. Helbredsmæssigt, men også psykisk.</a:t>
            </a:r>
          </a:p>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Når vi bliver ældre, kan vi være tilbøjelige til at miste noget af vores </a:t>
            </a:r>
            <a:r>
              <a:rPr lang="da-DK" sz="24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livsglæde og gåpåmod, </a:t>
            </a:r>
            <a:r>
              <a:rPr lang="da-DK" sz="2400" kern="100" dirty="0">
                <a:effectLst/>
                <a:latin typeface="Aptos" panose="020B0004020202020204" pitchFamily="34" charset="0"/>
                <a:ea typeface="Aptos" panose="020B0004020202020204" pitchFamily="34" charset="0"/>
                <a:cs typeface="Times New Roman" panose="02020603050405020304" pitchFamily="18" charset="0"/>
              </a:rPr>
              <a:t>dette er kønshormonerne som svinder.</a:t>
            </a:r>
          </a:p>
          <a:p>
            <a:pPr>
              <a:lnSpc>
                <a:spcPct val="115000"/>
              </a:lnSpc>
              <a:spcAft>
                <a:spcPts val="800"/>
              </a:spcAft>
            </a:pPr>
            <a:r>
              <a:rPr lang="da-DK" sz="2400" kern="100" dirty="0">
                <a:latin typeface="Aptos" panose="020B0004020202020204" pitchFamily="34" charset="0"/>
                <a:ea typeface="Aptos" panose="020B0004020202020204" pitchFamily="34" charset="0"/>
                <a:cs typeface="Times New Roman" panose="02020603050405020304" pitchFamily="18" charset="0"/>
              </a:rPr>
              <a:t>Jeg vil her kort fortælle om nogle af de forskellige hormoner om hvad og hvordan de påvirker os i vores liv, kropslig, psykisk, følelsesmæssigt og tankemæssigt</a:t>
            </a:r>
          </a:p>
          <a:p>
            <a:pPr>
              <a:lnSpc>
                <a:spcPct val="115000"/>
              </a:lnSpc>
              <a:spcAft>
                <a:spcPts val="800"/>
              </a:spcAft>
              <a:buNone/>
            </a:pPr>
            <a:endParaRPr lang="da-DK"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63306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CE5D4B-71B7-22FA-67CA-61BF147BC798}"/>
              </a:ext>
            </a:extLst>
          </p:cNvPr>
          <p:cNvSpPr>
            <a:spLocks noGrp="1"/>
          </p:cNvSpPr>
          <p:nvPr>
            <p:ph type="title"/>
          </p:nvPr>
        </p:nvSpPr>
        <p:spPr>
          <a:xfrm>
            <a:off x="521207" y="448056"/>
            <a:ext cx="11078611" cy="640080"/>
          </a:xfrm>
        </p:spPr>
        <p:txBody>
          <a:bodyPr/>
          <a:lstStyle/>
          <a:p>
            <a:pPr algn="ctr"/>
            <a:r>
              <a:rPr lang="da-DK" dirty="0"/>
              <a:t>Kønshormonerne</a:t>
            </a:r>
          </a:p>
        </p:txBody>
      </p:sp>
      <p:sp>
        <p:nvSpPr>
          <p:cNvPr id="4" name="Pladsholder til sidefod 3">
            <a:extLst>
              <a:ext uri="{FF2B5EF4-FFF2-40B4-BE49-F238E27FC236}">
                <a16:creationId xmlns:a16="http://schemas.microsoft.com/office/drawing/2014/main" id="{C6587833-A8CB-9534-7648-C927184564A5}"/>
              </a:ext>
            </a:extLst>
          </p:cNvPr>
          <p:cNvSpPr>
            <a:spLocks noGrp="1"/>
          </p:cNvSpPr>
          <p:nvPr>
            <p:ph type="ftr" sz="quarter" idx="3"/>
          </p:nvPr>
        </p:nvSpPr>
        <p:spPr/>
        <p:txBody>
          <a:bodyPr/>
          <a:lstStyle/>
          <a:p>
            <a:pPr rtl="0"/>
            <a:r>
              <a:rPr lang="da-DK" noProof="0"/>
              <a:t>Balance-Energi</a:t>
            </a:r>
          </a:p>
        </p:txBody>
      </p:sp>
      <p:sp>
        <p:nvSpPr>
          <p:cNvPr id="6" name="Tekstfelt 5">
            <a:extLst>
              <a:ext uri="{FF2B5EF4-FFF2-40B4-BE49-F238E27FC236}">
                <a16:creationId xmlns:a16="http://schemas.microsoft.com/office/drawing/2014/main" id="{2819098E-AD26-CC05-F271-A6044C340789}"/>
              </a:ext>
            </a:extLst>
          </p:cNvPr>
          <p:cNvSpPr txBox="1"/>
          <p:nvPr/>
        </p:nvSpPr>
        <p:spPr>
          <a:xfrm>
            <a:off x="849086" y="2455817"/>
            <a:ext cx="10750732" cy="2195024"/>
          </a:xfrm>
          <a:prstGeom prst="rect">
            <a:avLst/>
          </a:prstGeom>
          <a:noFill/>
        </p:spPr>
        <p:txBody>
          <a:bodyPr wrap="square">
            <a:spAutoFit/>
          </a:bodyPr>
          <a:lstStyle/>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Kønshormonerne husker vi alle især i vores ungdomsår, de er vigtige </a:t>
            </a:r>
            <a:r>
              <a:rPr lang="da-DK" sz="24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for vores knogler, muskler, seksualitet, slimhinder, ydeevne, psykisk trivsel.</a:t>
            </a:r>
            <a:r>
              <a:rPr lang="da-DK" sz="2400" kern="100" dirty="0">
                <a:effectLst/>
                <a:latin typeface="Aptos" panose="020B0004020202020204" pitchFamily="34" charset="0"/>
                <a:ea typeface="Aptos" panose="020B0004020202020204" pitchFamily="34" charset="0"/>
                <a:cs typeface="Times New Roman" panose="02020603050405020304" pitchFamily="18" charset="0"/>
              </a:rPr>
              <a:t> Især knogler og muskler er vigtige i forbindelse med et ønsket vægttab, men også vores psykiske trivsel betyder rigtig meget, for at have overskuddet til at lave den ændring i sit liv som er nødvendig for at opnå et ønsket vægttab</a:t>
            </a:r>
          </a:p>
        </p:txBody>
      </p:sp>
    </p:spTree>
    <p:extLst>
      <p:ext uri="{BB962C8B-B14F-4D97-AF65-F5344CB8AC3E}">
        <p14:creationId xmlns:p14="http://schemas.microsoft.com/office/powerpoint/2010/main" val="2888488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21207" y="448056"/>
            <a:ext cx="11039422" cy="640080"/>
          </a:xfrm>
        </p:spPr>
        <p:txBody>
          <a:bodyPr rtlCol="0">
            <a:normAutofit/>
          </a:bodyPr>
          <a:lstStyle/>
          <a:p>
            <a:pPr lvl="0" algn="ctr"/>
            <a:r>
              <a:rPr lang="da-DK" dirty="0">
                <a:latin typeface="Segoe UI Light" panose="020B0502040204020203" pitchFamily="34" charset="0"/>
                <a:cs typeface="Segoe UI Light" panose="020B0502040204020203" pitchFamily="34" charset="0"/>
              </a:rPr>
              <a:t>Væksthormonerne</a:t>
            </a:r>
          </a:p>
        </p:txBody>
      </p:sp>
      <p:sp>
        <p:nvSpPr>
          <p:cNvPr id="3" name="Pladsholder til sidefod 2">
            <a:extLst>
              <a:ext uri="{FF2B5EF4-FFF2-40B4-BE49-F238E27FC236}">
                <a16:creationId xmlns:a16="http://schemas.microsoft.com/office/drawing/2014/main" id="{538DBE74-2EDB-7A1B-8694-614846E2C6C5}"/>
              </a:ext>
            </a:extLst>
          </p:cNvPr>
          <p:cNvSpPr>
            <a:spLocks noGrp="1"/>
          </p:cNvSpPr>
          <p:nvPr>
            <p:ph type="ftr" sz="quarter" idx="3"/>
          </p:nvPr>
        </p:nvSpPr>
        <p:spPr/>
        <p:txBody>
          <a:bodyPr/>
          <a:lstStyle/>
          <a:p>
            <a:pPr rtl="0"/>
            <a:r>
              <a:rPr lang="da-DK" noProof="0"/>
              <a:t>Balance-Energi</a:t>
            </a:r>
          </a:p>
        </p:txBody>
      </p:sp>
      <p:sp>
        <p:nvSpPr>
          <p:cNvPr id="13" name="Tekstfelt 12">
            <a:extLst>
              <a:ext uri="{FF2B5EF4-FFF2-40B4-BE49-F238E27FC236}">
                <a16:creationId xmlns:a16="http://schemas.microsoft.com/office/drawing/2014/main" id="{964A3B21-3C35-2B46-4CBA-6447BF7D0B1B}"/>
              </a:ext>
            </a:extLst>
          </p:cNvPr>
          <p:cNvSpPr txBox="1"/>
          <p:nvPr/>
        </p:nvSpPr>
        <p:spPr>
          <a:xfrm>
            <a:off x="731521" y="1907176"/>
            <a:ext cx="11039422" cy="2297617"/>
          </a:xfrm>
          <a:prstGeom prst="rect">
            <a:avLst/>
          </a:prstGeom>
          <a:noFill/>
        </p:spPr>
        <p:txBody>
          <a:bodyPr wrap="square">
            <a:spAutoFit/>
          </a:bodyPr>
          <a:lstStyle/>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Væksthormonerne er vigtige for vores </a:t>
            </a:r>
            <a:r>
              <a:rPr lang="da-DK" sz="2400" kern="100" dirty="0">
                <a:solidFill>
                  <a:srgbClr val="EE0000"/>
                </a:solidFill>
                <a:effectLst/>
                <a:latin typeface="Aptos" panose="020B0004020202020204" pitchFamily="34" charset="0"/>
                <a:ea typeface="Aptos" panose="020B0004020202020204" pitchFamily="34" charset="0"/>
                <a:cs typeface="Times New Roman" panose="02020603050405020304" pitchFamily="18" charset="0"/>
              </a:rPr>
              <a:t>fedtforbrænding, stofskiftet, immunforsvaret, muskelopbygningen mm</a:t>
            </a:r>
            <a:r>
              <a:rPr lang="da-DK" sz="2400" kern="100" dirty="0">
                <a:effectLst/>
                <a:latin typeface="Aptos" panose="020B0004020202020204" pitchFamily="34" charset="0"/>
                <a:ea typeface="Aptos" panose="020B0004020202020204" pitchFamily="34" charset="0"/>
                <a:cs typeface="Times New Roman" panose="02020603050405020304" pitchFamily="18" charset="0"/>
              </a:rPr>
              <a:t>. Med alderen falder produktionen og vi kan se øget vægt, mere sygdom, mindre muskelopbygning mm. </a:t>
            </a:r>
          </a:p>
          <a:p>
            <a:pPr>
              <a:lnSpc>
                <a:spcPct val="115000"/>
              </a:lnSpc>
              <a:spcAft>
                <a:spcPts val="800"/>
              </a:spcAft>
              <a:buNone/>
            </a:pPr>
            <a:r>
              <a:rPr lang="da-DK" sz="2400" kern="100" dirty="0">
                <a:effectLst/>
                <a:latin typeface="Aptos" panose="020B0004020202020204" pitchFamily="34" charset="0"/>
                <a:ea typeface="Aptos" panose="020B0004020202020204" pitchFamily="34" charset="0"/>
                <a:cs typeface="Times New Roman" panose="02020603050405020304" pitchFamily="18" charset="0"/>
              </a:rPr>
              <a:t>Man kan stimulere produktionen af væksthormonerne </a:t>
            </a:r>
            <a:r>
              <a:rPr lang="da-DK" sz="2400" kern="100" dirty="0" err="1">
                <a:solidFill>
                  <a:srgbClr val="EE0000"/>
                </a:solidFill>
                <a:effectLst/>
                <a:latin typeface="Aptos" panose="020B0004020202020204" pitchFamily="34" charset="0"/>
                <a:ea typeface="Aptos" panose="020B0004020202020204" pitchFamily="34" charset="0"/>
                <a:cs typeface="Times New Roman" panose="02020603050405020304" pitchFamily="18" charset="0"/>
              </a:rPr>
              <a:t>bla</a:t>
            </a:r>
            <a:r>
              <a:rPr lang="da-DK" sz="2400" kern="100" dirty="0">
                <a:solidFill>
                  <a:srgbClr val="EE0000"/>
                </a:solidFill>
                <a:effectLst/>
                <a:latin typeface="Aptos" panose="020B0004020202020204" pitchFamily="34" charset="0"/>
                <a:ea typeface="Aptos" panose="020B0004020202020204" pitchFamily="34" charset="0"/>
                <a:cs typeface="Times New Roman" panose="02020603050405020304" pitchFamily="18" charset="0"/>
              </a:rPr>
              <a:t>. ved at motionere, have skabende tanker og adfærd (egenomsorg, vær god ved dig selv), kostomlægning.</a:t>
            </a:r>
            <a:endParaRPr lang="da-DK"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521207" y="448056"/>
            <a:ext cx="11065547" cy="640080"/>
          </a:xfrm>
        </p:spPr>
        <p:txBody>
          <a:bodyPr rtlCol="0"/>
          <a:lstStyle/>
          <a:p>
            <a:pPr algn="ctr" rtl="0"/>
            <a:r>
              <a:rPr lang="da-DK" dirty="0">
                <a:latin typeface="Segoe UI Light" panose="020B0502040204020203" pitchFamily="34" charset="0"/>
                <a:cs typeface="Segoe UI Light" panose="020B0502040204020203" pitchFamily="34" charset="0"/>
              </a:rPr>
              <a:t>Binyrerne</a:t>
            </a:r>
          </a:p>
        </p:txBody>
      </p:sp>
      <p:sp>
        <p:nvSpPr>
          <p:cNvPr id="38" name="Pladsholder til indhold 17"/>
          <p:cNvSpPr txBox="1">
            <a:spLocks/>
          </p:cNvSpPr>
          <p:nvPr/>
        </p:nvSpPr>
        <p:spPr>
          <a:xfrm>
            <a:off x="541609" y="1296100"/>
            <a:ext cx="5110161" cy="1236475"/>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endParaRPr lang="da-DK" dirty="0">
              <a:latin typeface="Segoe UI" panose="020B0502040204020203" pitchFamily="34" charset="0"/>
              <a:cs typeface="Segoe UI" panose="020B0502040204020203" pitchFamily="34" charset="0"/>
            </a:endParaRPr>
          </a:p>
        </p:txBody>
      </p:sp>
      <p:sp>
        <p:nvSpPr>
          <p:cNvPr id="8" name="Pladsholder til sidefod 7">
            <a:extLst>
              <a:ext uri="{FF2B5EF4-FFF2-40B4-BE49-F238E27FC236}">
                <a16:creationId xmlns:a16="http://schemas.microsoft.com/office/drawing/2014/main" id="{CBD8750A-42D8-DE61-C6D9-768465304F98}"/>
              </a:ext>
            </a:extLst>
          </p:cNvPr>
          <p:cNvSpPr>
            <a:spLocks noGrp="1"/>
          </p:cNvSpPr>
          <p:nvPr>
            <p:ph type="ftr" sz="quarter" idx="3"/>
          </p:nvPr>
        </p:nvSpPr>
        <p:spPr/>
        <p:txBody>
          <a:bodyPr/>
          <a:lstStyle/>
          <a:p>
            <a:pPr rtl="0"/>
            <a:r>
              <a:rPr lang="da-DK" noProof="0"/>
              <a:t>Balance-Energi</a:t>
            </a:r>
          </a:p>
        </p:txBody>
      </p:sp>
      <p:sp>
        <p:nvSpPr>
          <p:cNvPr id="12" name="Tekstfelt 11">
            <a:extLst>
              <a:ext uri="{FF2B5EF4-FFF2-40B4-BE49-F238E27FC236}">
                <a16:creationId xmlns:a16="http://schemas.microsoft.com/office/drawing/2014/main" id="{33C70FD6-DC5F-A9C8-836A-59200E4848C6}"/>
              </a:ext>
            </a:extLst>
          </p:cNvPr>
          <p:cNvSpPr txBox="1"/>
          <p:nvPr/>
        </p:nvSpPr>
        <p:spPr>
          <a:xfrm>
            <a:off x="1227909" y="1675940"/>
            <a:ext cx="9810205" cy="2297617"/>
          </a:xfrm>
          <a:prstGeom prst="rect">
            <a:avLst/>
          </a:prstGeom>
          <a:noFill/>
        </p:spPr>
        <p:txBody>
          <a:bodyPr wrap="square">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Binyrerne producerer </a:t>
            </a:r>
            <a:r>
              <a:rPr kumimoji="0" lang="da-DK" sz="2400" b="0" i="0" u="none" strike="noStrike" kern="100" cap="none" spc="0" normalizeH="0" baseline="0" noProof="0" dirty="0" err="1">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bla</a:t>
            </a:r>
            <a: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DHEA som er til stede i rigelige mængder i vores ungdom, og det er et hormon som er meget afgørende for at vi </a:t>
            </a:r>
            <a:r>
              <a:rPr kumimoji="0" lang="da-DK" sz="2400" b="0" i="0" u="none" strike="noStrike" kern="100" cap="none" spc="0" normalizeH="0" baseline="0" noProof="0" dirty="0">
                <a:ln>
                  <a:noFill/>
                </a:ln>
                <a:solidFill>
                  <a:srgbClr val="C00000"/>
                </a:solidFill>
                <a:effectLst/>
                <a:uLnTx/>
                <a:uFillTx/>
                <a:latin typeface="Aptos" panose="020B0004020202020204" pitchFamily="34" charset="0"/>
                <a:ea typeface="Aptos" panose="020B0004020202020204" pitchFamily="34" charset="0"/>
                <a:cs typeface="Times New Roman" panose="02020603050405020304" pitchFamily="18" charset="0"/>
              </a:rPr>
              <a:t>bevarer livskraften.</a:t>
            </a:r>
            <a:endPar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Dette hormon er </a:t>
            </a:r>
            <a:r>
              <a:rPr kumimoji="0" lang="da-DK" sz="2400" b="0" i="0" u="none" strike="noStrike" kern="100" cap="none" spc="0" normalizeH="0" baseline="0" noProof="0" dirty="0" err="1">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bla</a:t>
            </a:r>
            <a: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med til at </a:t>
            </a:r>
            <a:r>
              <a:rPr kumimoji="0" lang="da-DK" sz="2400" b="0" i="0" u="none" strike="noStrike" kern="100" cap="none" spc="0" normalizeH="0" baseline="0" noProof="0" dirty="0">
                <a:ln>
                  <a:noFill/>
                </a:ln>
                <a:solidFill>
                  <a:srgbClr val="C00000"/>
                </a:solidFill>
                <a:effectLst/>
                <a:uLnTx/>
                <a:uFillTx/>
                <a:latin typeface="Aptos" panose="020B0004020202020204" pitchFamily="34" charset="0"/>
                <a:ea typeface="Aptos" panose="020B0004020202020204" pitchFamily="34" charset="0"/>
                <a:cs typeface="Times New Roman" panose="02020603050405020304" pitchFamily="18" charset="0"/>
              </a:rPr>
              <a:t>regulere vægten og fedtprocenten i kroppen</a:t>
            </a:r>
            <a:r>
              <a:rPr kumimoji="0" lang="da-DK"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727668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521207" y="448056"/>
            <a:ext cx="11015797" cy="640080"/>
          </a:xfrm>
        </p:spPr>
        <p:txBody>
          <a:bodyPr rtlCol="0">
            <a:normAutofit/>
          </a:bodyPr>
          <a:lstStyle/>
          <a:p>
            <a:pPr algn="ctr" rtl="0"/>
            <a:r>
              <a:rPr lang="da-DK" dirty="0">
                <a:latin typeface="Segoe UI Light" panose="020B0502040204020203" pitchFamily="34" charset="0"/>
                <a:cs typeface="Segoe UI Light" panose="020B0502040204020203" pitchFamily="34" charset="0"/>
              </a:rPr>
              <a:t>Vores hormoner</a:t>
            </a:r>
          </a:p>
        </p:txBody>
      </p:sp>
      <p:sp>
        <p:nvSpPr>
          <p:cNvPr id="16" name="Pladsholder til indhold 17"/>
          <p:cNvSpPr txBox="1">
            <a:spLocks/>
          </p:cNvSpPr>
          <p:nvPr/>
        </p:nvSpPr>
        <p:spPr>
          <a:xfrm>
            <a:off x="541609" y="1296100"/>
            <a:ext cx="11015796" cy="4477683"/>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a-DK" dirty="0"/>
          </a:p>
          <a:p>
            <a:pPr marL="0" indent="0">
              <a:buNone/>
            </a:pPr>
            <a:r>
              <a:rPr lang="da-DK" sz="2400" dirty="0"/>
              <a:t>Dine hormoner er med andre ord en stor medspiller i at kunne opnå et</a:t>
            </a:r>
          </a:p>
          <a:p>
            <a:pPr marL="0" indent="0">
              <a:buNone/>
            </a:pPr>
            <a:r>
              <a:rPr lang="da-DK" sz="2400" dirty="0"/>
              <a:t>vægttab og at have det godt generelt. Noget som har stor betydning er </a:t>
            </a:r>
          </a:p>
          <a:p>
            <a:pPr marL="457200" indent="-457200">
              <a:buAutoNum type="arabicParenR"/>
            </a:pPr>
            <a:r>
              <a:rPr lang="da-DK" sz="2400" dirty="0"/>
              <a:t>Din alder</a:t>
            </a:r>
          </a:p>
          <a:p>
            <a:pPr marL="0" indent="0">
              <a:buNone/>
            </a:pPr>
            <a:r>
              <a:rPr lang="da-DK" sz="2400" dirty="0"/>
              <a:t>2) Hvordan dit underliv  har det (har du evt. fået fjernet dit underliv eller noget</a:t>
            </a:r>
          </a:p>
          <a:p>
            <a:pPr marL="0" indent="0">
              <a:buNone/>
            </a:pPr>
            <a:r>
              <a:rPr lang="da-DK" sz="2400" dirty="0"/>
              <a:t>    af den har det indflydelse på dit østrogenniveau) </a:t>
            </a:r>
          </a:p>
          <a:p>
            <a:pPr marL="0" indent="0">
              <a:buNone/>
            </a:pPr>
            <a:r>
              <a:rPr lang="da-DK" sz="2400" dirty="0"/>
              <a:t>3) Din psykiske tilstand (stress, sorg, depression mm)</a:t>
            </a:r>
          </a:p>
        </p:txBody>
      </p:sp>
      <p:sp>
        <p:nvSpPr>
          <p:cNvPr id="2" name="Pladsholder til sidefod 1">
            <a:extLst>
              <a:ext uri="{FF2B5EF4-FFF2-40B4-BE49-F238E27FC236}">
                <a16:creationId xmlns:a16="http://schemas.microsoft.com/office/drawing/2014/main" id="{3F0837F6-79E8-08E6-AF9E-D7FD8E59A741}"/>
              </a:ext>
            </a:extLst>
          </p:cNvPr>
          <p:cNvSpPr>
            <a:spLocks noGrp="1"/>
          </p:cNvSpPr>
          <p:nvPr>
            <p:ph type="ftr" sz="quarter" idx="3"/>
          </p:nvPr>
        </p:nvSpPr>
        <p:spPr/>
        <p:txBody>
          <a:bodyPr/>
          <a:lstStyle/>
          <a:p>
            <a:pPr rtl="0"/>
            <a:r>
              <a:rPr lang="da-DK" noProof="0"/>
              <a:t>Balance-Energi</a:t>
            </a:r>
          </a:p>
        </p:txBody>
      </p:sp>
    </p:spTree>
    <p:extLst>
      <p:ext uri="{BB962C8B-B14F-4D97-AF65-F5344CB8AC3E}">
        <p14:creationId xmlns:p14="http://schemas.microsoft.com/office/powerpoint/2010/main" val="17693260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VelkomstDok">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7311_TF10001108_Win32" id="{E4217414-BCEB-48B5-9E70-8A33804C3237}" vid="{400FF8F6-853F-405E-812F-687230D8184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{B18DF634-09F1-464E-9BEC-D8ADCFE283CA}tf10001108_win32</Template>
  <TotalTime>11545</TotalTime>
  <Words>1920</Words>
  <Application>Microsoft Office PowerPoint</Application>
  <PresentationFormat>Widescreen</PresentationFormat>
  <Paragraphs>114</Paragraphs>
  <Slides>16</Slides>
  <Notes>7</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16</vt:i4>
      </vt:variant>
    </vt:vector>
  </HeadingPairs>
  <TitlesOfParts>
    <vt:vector size="22" baseType="lpstr">
      <vt:lpstr>Aptos</vt:lpstr>
      <vt:lpstr>Arial</vt:lpstr>
      <vt:lpstr>Calibri</vt:lpstr>
      <vt:lpstr>Segoe UI</vt:lpstr>
      <vt:lpstr>Segoe UI Light</vt:lpstr>
      <vt:lpstr>VelkomstDok</vt:lpstr>
      <vt:lpstr>3 GRUNDE TIL HVORFOR DIT  VÆGTTAB GÅR I STÅ</vt:lpstr>
      <vt:lpstr>                                         Balance-Energi</vt:lpstr>
      <vt:lpstr>                 3 Grunde til hvorfor dit vægttab går i stå</vt:lpstr>
      <vt:lpstr>        Din psykiske tilstand lige nu, og hvordan var den da du valgt at starte din nye livsstil/vægttab?</vt:lpstr>
      <vt:lpstr>                                                                                                                                                                                                                                                             Dine hormoner har stor betydning både for dit fysiske og psykiske velbefindende og de har også stor betydning for om din krop er i stand til at tabe sig</vt:lpstr>
      <vt:lpstr>Kønshormonerne</vt:lpstr>
      <vt:lpstr>Væksthormonerne</vt:lpstr>
      <vt:lpstr>Binyrerne</vt:lpstr>
      <vt:lpstr>Vores hormoner</vt:lpstr>
      <vt:lpstr>Dine hormoner </vt:lpstr>
      <vt:lpstr>Få mere balance i dine hormoner</vt:lpstr>
      <vt:lpstr>Hvilken facon har din krop</vt:lpstr>
      <vt:lpstr>Hvordan så med de kulhydrater</vt:lpstr>
      <vt:lpstr>Et eksempel på en æblefacons kost for en dag</vt:lpstr>
      <vt:lpstr>Et eksempel på en dagskostplan for en  med pærefacon</vt:lpstr>
      <vt:lpstr>Er du interesseret i mere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Liitaametinaa Haallhyldgaard</dc:creator>
  <cp:keywords/>
  <cp:lastModifiedBy>Liitaametinaa Haallhyldgaard</cp:lastModifiedBy>
  <cp:revision>2</cp:revision>
  <dcterms:created xsi:type="dcterms:W3CDTF">2025-08-01T08:11:00Z</dcterms:created>
  <dcterms:modified xsi:type="dcterms:W3CDTF">2025-08-22T09:06:21Z</dcterms:modified>
  <cp:version/>
</cp:coreProperties>
</file>