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79" r:id="rId5"/>
    <p:sldId id="280" r:id="rId6"/>
    <p:sldId id="282" r:id="rId7"/>
    <p:sldId id="284" r:id="rId8"/>
    <p:sldId id="286" r:id="rId9"/>
    <p:sldId id="287" r:id="rId10"/>
    <p:sldId id="288" r:id="rId11"/>
    <p:sldId id="309" r:id="rId12"/>
    <p:sldId id="291" r:id="rId13"/>
    <p:sldId id="305" r:id="rId14"/>
    <p:sldId id="303" r:id="rId15"/>
    <p:sldId id="311" r:id="rId16"/>
    <p:sldId id="313" r:id="rId17"/>
    <p:sldId id="304" r:id="rId18"/>
    <p:sldId id="312" r:id="rId19"/>
    <p:sldId id="301" r:id="rId20"/>
    <p:sldId id="294" r:id="rId21"/>
    <p:sldId id="310" r:id="rId22"/>
    <p:sldId id="295" r:id="rId23"/>
    <p:sldId id="299" r:id="rId24"/>
    <p:sldId id="29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A2DF3-DCCD-EF9C-9716-A2AB7977EB3C}" name="Kathryn Storey" initials="KS" userId="S::kathryn.storey@yorkshiredales.org.uk::071974bd-a49e-41b7-ba31-6785039421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17C15-33BA-6874-9A11-4033D1822913}" v="227" dt="2025-10-06T16:24:38.592"/>
    <p1510:client id="{EDE43B48-A2AA-2781-F3E0-4C3BBBAAF47F}" v="1" dt="2025-10-08T10:20:10.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5"/>
  </p:normalViewPr>
  <p:slideViewPr>
    <p:cSldViewPr snapToGrid="0">
      <p:cViewPr varScale="1">
        <p:scale>
          <a:sx n="115" d="100"/>
          <a:sy n="115" d="100"/>
        </p:scale>
        <p:origin x="210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ata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4F5E2-28F2-4B9A-B3B2-72FEA57757B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F86861F-632C-46E5-91A6-490D29128E91}">
      <dgm:prSet/>
      <dgm:spPr/>
      <dgm:t>
        <a:bodyPr/>
        <a:lstStyle/>
        <a:p>
          <a:pPr>
            <a:lnSpc>
              <a:spcPct val="100000"/>
            </a:lnSpc>
          </a:pPr>
          <a:r>
            <a:rPr lang="en-GB"/>
            <a:t>Dark Skies – Designated Dark Sky Reserve since 2020 </a:t>
          </a:r>
          <a:endParaRPr lang="en-US"/>
        </a:p>
      </dgm:t>
    </dgm:pt>
    <dgm:pt modelId="{AC25DD23-8D17-4E70-8C02-D2C2C14EBCD2}" type="parTrans" cxnId="{4CA3667D-5126-4D74-A139-CB5A48C9749D}">
      <dgm:prSet/>
      <dgm:spPr/>
      <dgm:t>
        <a:bodyPr/>
        <a:lstStyle/>
        <a:p>
          <a:endParaRPr lang="en-US"/>
        </a:p>
      </dgm:t>
    </dgm:pt>
    <dgm:pt modelId="{C5349696-560A-4772-96C6-D5E1F89321A0}" type="sibTrans" cxnId="{4CA3667D-5126-4D74-A139-CB5A48C9749D}">
      <dgm:prSet/>
      <dgm:spPr/>
      <dgm:t>
        <a:bodyPr/>
        <a:lstStyle/>
        <a:p>
          <a:pPr>
            <a:lnSpc>
              <a:spcPct val="100000"/>
            </a:lnSpc>
          </a:pPr>
          <a:endParaRPr lang="en-US"/>
        </a:p>
      </dgm:t>
    </dgm:pt>
    <dgm:pt modelId="{0D60C218-9BDA-4CB8-BC09-EA3AE08D9C25}">
      <dgm:prSet/>
      <dgm:spPr/>
      <dgm:t>
        <a:bodyPr/>
        <a:lstStyle/>
        <a:p>
          <a:pPr>
            <a:lnSpc>
              <a:spcPct val="100000"/>
            </a:lnSpc>
          </a:pPr>
          <a:r>
            <a:rPr lang="en-GB"/>
            <a:t>Cheese and Local Food Heritage- Farming and food traditions are the heart of the Yorkshire Dales</a:t>
          </a:r>
          <a:endParaRPr lang="en-US"/>
        </a:p>
      </dgm:t>
    </dgm:pt>
    <dgm:pt modelId="{0277F7E2-51D4-4B28-9483-1F8DD2C5E7FD}" type="parTrans" cxnId="{2599DE3A-1175-47F4-B738-472C567F3E5D}">
      <dgm:prSet/>
      <dgm:spPr/>
      <dgm:t>
        <a:bodyPr/>
        <a:lstStyle/>
        <a:p>
          <a:endParaRPr lang="en-US"/>
        </a:p>
      </dgm:t>
    </dgm:pt>
    <dgm:pt modelId="{7153C77B-7DA0-4E82-8467-908A6B2E3B8F}" type="sibTrans" cxnId="{2599DE3A-1175-47F4-B738-472C567F3E5D}">
      <dgm:prSet/>
      <dgm:spPr/>
      <dgm:t>
        <a:bodyPr/>
        <a:lstStyle/>
        <a:p>
          <a:pPr>
            <a:lnSpc>
              <a:spcPct val="100000"/>
            </a:lnSpc>
          </a:pPr>
          <a:endParaRPr lang="en-US"/>
        </a:p>
      </dgm:t>
    </dgm:pt>
    <dgm:pt modelId="{0C0B9BAE-1E40-4E7F-B51F-C3D2D4BC2E63}">
      <dgm:prSet/>
      <dgm:spPr/>
      <dgm:t>
        <a:bodyPr/>
        <a:lstStyle/>
        <a:p>
          <a:pPr>
            <a:lnSpc>
              <a:spcPct val="100000"/>
            </a:lnSpc>
          </a:pPr>
          <a:r>
            <a:rPr lang="en-GB"/>
            <a:t>Nature and Landscape – Iconic Waterfalls, Rivers, Hills, Valleys and wildlife</a:t>
          </a:r>
          <a:endParaRPr lang="en-US"/>
        </a:p>
      </dgm:t>
    </dgm:pt>
    <dgm:pt modelId="{91C5B308-F1CB-47E9-8D50-E11EA339AF7B}" type="parTrans" cxnId="{5D2F3910-577A-4536-98F9-C71E0F221A03}">
      <dgm:prSet/>
      <dgm:spPr/>
      <dgm:t>
        <a:bodyPr/>
        <a:lstStyle/>
        <a:p>
          <a:endParaRPr lang="en-US"/>
        </a:p>
      </dgm:t>
    </dgm:pt>
    <dgm:pt modelId="{EECA3F64-EB15-48CC-9EFE-4A393831158C}" type="sibTrans" cxnId="{5D2F3910-577A-4536-98F9-C71E0F221A03}">
      <dgm:prSet/>
      <dgm:spPr/>
      <dgm:t>
        <a:bodyPr/>
        <a:lstStyle/>
        <a:p>
          <a:endParaRPr lang="en-US"/>
        </a:p>
      </dgm:t>
    </dgm:pt>
    <dgm:pt modelId="{51AA34A3-C0B6-48F2-814E-6C6585ACADC8}" type="pres">
      <dgm:prSet presAssocID="{B694F5E2-28F2-4B9A-B3B2-72FEA57757B8}" presName="root" presStyleCnt="0">
        <dgm:presLayoutVars>
          <dgm:dir/>
          <dgm:resizeHandles val="exact"/>
        </dgm:presLayoutVars>
      </dgm:prSet>
      <dgm:spPr/>
    </dgm:pt>
    <dgm:pt modelId="{7F836107-2EDB-4541-829D-395A84B1A74B}" type="pres">
      <dgm:prSet presAssocID="{B694F5E2-28F2-4B9A-B3B2-72FEA57757B8}" presName="container" presStyleCnt="0">
        <dgm:presLayoutVars>
          <dgm:dir/>
          <dgm:resizeHandles val="exact"/>
        </dgm:presLayoutVars>
      </dgm:prSet>
      <dgm:spPr/>
    </dgm:pt>
    <dgm:pt modelId="{66117428-617A-4277-AD9D-C094CF96C1BB}" type="pres">
      <dgm:prSet presAssocID="{9F86861F-632C-46E5-91A6-490D29128E91}" presName="compNode" presStyleCnt="0"/>
      <dgm:spPr/>
    </dgm:pt>
    <dgm:pt modelId="{6D763348-1046-4267-823B-BF19C2240143}" type="pres">
      <dgm:prSet presAssocID="{9F86861F-632C-46E5-91A6-490D29128E91}" presName="iconBgRect" presStyleLbl="bgShp" presStyleIdx="0" presStyleCnt="3"/>
      <dgm:spPr/>
    </dgm:pt>
    <dgm:pt modelId="{ACBDE5B8-ABEE-42C4-B094-3459DB5862F9}" type="pres">
      <dgm:prSet presAssocID="{9F86861F-632C-46E5-91A6-490D29128E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set scene"/>
        </a:ext>
      </dgm:extLst>
    </dgm:pt>
    <dgm:pt modelId="{03A55F89-ECC0-4C17-BB95-7916A6A0B4EC}" type="pres">
      <dgm:prSet presAssocID="{9F86861F-632C-46E5-91A6-490D29128E91}" presName="spaceRect" presStyleCnt="0"/>
      <dgm:spPr/>
    </dgm:pt>
    <dgm:pt modelId="{F2FD6014-AB43-4FB8-9FA9-2CEC4F975DAD}" type="pres">
      <dgm:prSet presAssocID="{9F86861F-632C-46E5-91A6-490D29128E91}" presName="textRect" presStyleLbl="revTx" presStyleIdx="0" presStyleCnt="3">
        <dgm:presLayoutVars>
          <dgm:chMax val="1"/>
          <dgm:chPref val="1"/>
        </dgm:presLayoutVars>
      </dgm:prSet>
      <dgm:spPr/>
    </dgm:pt>
    <dgm:pt modelId="{B21F5008-2746-4083-B481-FCA2E54B4A54}" type="pres">
      <dgm:prSet presAssocID="{C5349696-560A-4772-96C6-D5E1F89321A0}" presName="sibTrans" presStyleLbl="sibTrans2D1" presStyleIdx="0" presStyleCnt="0"/>
      <dgm:spPr/>
    </dgm:pt>
    <dgm:pt modelId="{3C24C921-6BBA-456A-B620-759D9F9F154F}" type="pres">
      <dgm:prSet presAssocID="{0D60C218-9BDA-4CB8-BC09-EA3AE08D9C25}" presName="compNode" presStyleCnt="0"/>
      <dgm:spPr/>
    </dgm:pt>
    <dgm:pt modelId="{10717CAE-0CAA-4C59-A51E-68736CA1CD0F}" type="pres">
      <dgm:prSet presAssocID="{0D60C218-9BDA-4CB8-BC09-EA3AE08D9C25}" presName="iconBgRect" presStyleLbl="bgShp" presStyleIdx="1" presStyleCnt="3"/>
      <dgm:spPr/>
    </dgm:pt>
    <dgm:pt modelId="{3DB963B4-B8DA-417C-820D-AAB508A4B813}" type="pres">
      <dgm:prSet presAssocID="{0D60C218-9BDA-4CB8-BC09-EA3AE08D9C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vocado"/>
        </a:ext>
      </dgm:extLst>
    </dgm:pt>
    <dgm:pt modelId="{82AB5372-8692-4F8D-A211-E57127B72EA5}" type="pres">
      <dgm:prSet presAssocID="{0D60C218-9BDA-4CB8-BC09-EA3AE08D9C25}" presName="spaceRect" presStyleCnt="0"/>
      <dgm:spPr/>
    </dgm:pt>
    <dgm:pt modelId="{622075C2-D893-4C06-8DF2-3ABF5E7FC881}" type="pres">
      <dgm:prSet presAssocID="{0D60C218-9BDA-4CB8-BC09-EA3AE08D9C25}" presName="textRect" presStyleLbl="revTx" presStyleIdx="1" presStyleCnt="3">
        <dgm:presLayoutVars>
          <dgm:chMax val="1"/>
          <dgm:chPref val="1"/>
        </dgm:presLayoutVars>
      </dgm:prSet>
      <dgm:spPr/>
    </dgm:pt>
    <dgm:pt modelId="{11ADBA62-9FE1-4B8A-BACB-5FC254E7E2CD}" type="pres">
      <dgm:prSet presAssocID="{7153C77B-7DA0-4E82-8467-908A6B2E3B8F}" presName="sibTrans" presStyleLbl="sibTrans2D1" presStyleIdx="0" presStyleCnt="0"/>
      <dgm:spPr/>
    </dgm:pt>
    <dgm:pt modelId="{CDEF0457-4578-4146-A027-4DF3732072B8}" type="pres">
      <dgm:prSet presAssocID="{0C0B9BAE-1E40-4E7F-B51F-C3D2D4BC2E63}" presName="compNode" presStyleCnt="0"/>
      <dgm:spPr/>
    </dgm:pt>
    <dgm:pt modelId="{9CE765AB-5714-4EB7-BD06-784727642292}" type="pres">
      <dgm:prSet presAssocID="{0C0B9BAE-1E40-4E7F-B51F-C3D2D4BC2E63}" presName="iconBgRect" presStyleLbl="bgShp" presStyleIdx="2" presStyleCnt="3"/>
      <dgm:spPr/>
    </dgm:pt>
    <dgm:pt modelId="{01AC5AC3-1EBE-4801-9348-4EF5A14380AC}" type="pres">
      <dgm:prSet presAssocID="{0C0B9BAE-1E40-4E7F-B51F-C3D2D4BC2E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nyon scene"/>
        </a:ext>
      </dgm:extLst>
    </dgm:pt>
    <dgm:pt modelId="{04C27747-404F-40E8-9A2A-276DE446E058}" type="pres">
      <dgm:prSet presAssocID="{0C0B9BAE-1E40-4E7F-B51F-C3D2D4BC2E63}" presName="spaceRect" presStyleCnt="0"/>
      <dgm:spPr/>
    </dgm:pt>
    <dgm:pt modelId="{805FE3C5-0D7F-4E41-B7C5-5082E1B38137}" type="pres">
      <dgm:prSet presAssocID="{0C0B9BAE-1E40-4E7F-B51F-C3D2D4BC2E63}" presName="textRect" presStyleLbl="revTx" presStyleIdx="2" presStyleCnt="3">
        <dgm:presLayoutVars>
          <dgm:chMax val="1"/>
          <dgm:chPref val="1"/>
        </dgm:presLayoutVars>
      </dgm:prSet>
      <dgm:spPr/>
    </dgm:pt>
  </dgm:ptLst>
  <dgm:cxnLst>
    <dgm:cxn modelId="{5D2F3910-577A-4536-98F9-C71E0F221A03}" srcId="{B694F5E2-28F2-4B9A-B3B2-72FEA57757B8}" destId="{0C0B9BAE-1E40-4E7F-B51F-C3D2D4BC2E63}" srcOrd="2" destOrd="0" parTransId="{91C5B308-F1CB-47E9-8D50-E11EA339AF7B}" sibTransId="{EECA3F64-EB15-48CC-9EFE-4A393831158C}"/>
    <dgm:cxn modelId="{2599DE3A-1175-47F4-B738-472C567F3E5D}" srcId="{B694F5E2-28F2-4B9A-B3B2-72FEA57757B8}" destId="{0D60C218-9BDA-4CB8-BC09-EA3AE08D9C25}" srcOrd="1" destOrd="0" parTransId="{0277F7E2-51D4-4B28-9483-1F8DD2C5E7FD}" sibTransId="{7153C77B-7DA0-4E82-8467-908A6B2E3B8F}"/>
    <dgm:cxn modelId="{20B53641-2773-407D-8194-C522500A2693}" type="presOf" srcId="{C5349696-560A-4772-96C6-D5E1F89321A0}" destId="{B21F5008-2746-4083-B481-FCA2E54B4A54}" srcOrd="0" destOrd="0" presId="urn:microsoft.com/office/officeart/2018/2/layout/IconCircleList"/>
    <dgm:cxn modelId="{5B6AEB52-6874-4F72-868A-ED65498C6EC5}" type="presOf" srcId="{0D60C218-9BDA-4CB8-BC09-EA3AE08D9C25}" destId="{622075C2-D893-4C06-8DF2-3ABF5E7FC881}" srcOrd="0" destOrd="0" presId="urn:microsoft.com/office/officeart/2018/2/layout/IconCircleList"/>
    <dgm:cxn modelId="{4CA3667D-5126-4D74-A139-CB5A48C9749D}" srcId="{B694F5E2-28F2-4B9A-B3B2-72FEA57757B8}" destId="{9F86861F-632C-46E5-91A6-490D29128E91}" srcOrd="0" destOrd="0" parTransId="{AC25DD23-8D17-4E70-8C02-D2C2C14EBCD2}" sibTransId="{C5349696-560A-4772-96C6-D5E1F89321A0}"/>
    <dgm:cxn modelId="{E845F392-63E8-435E-A6A0-DA37244B4A24}" type="presOf" srcId="{0C0B9BAE-1E40-4E7F-B51F-C3D2D4BC2E63}" destId="{805FE3C5-0D7F-4E41-B7C5-5082E1B38137}" srcOrd="0" destOrd="0" presId="urn:microsoft.com/office/officeart/2018/2/layout/IconCircleList"/>
    <dgm:cxn modelId="{8E4861D2-6135-41B6-9027-138208D81802}" type="presOf" srcId="{7153C77B-7DA0-4E82-8467-908A6B2E3B8F}" destId="{11ADBA62-9FE1-4B8A-BACB-5FC254E7E2CD}" srcOrd="0" destOrd="0" presId="urn:microsoft.com/office/officeart/2018/2/layout/IconCircleList"/>
    <dgm:cxn modelId="{B87251D7-B72E-498A-86F3-861E4719146E}" type="presOf" srcId="{9F86861F-632C-46E5-91A6-490D29128E91}" destId="{F2FD6014-AB43-4FB8-9FA9-2CEC4F975DAD}" srcOrd="0" destOrd="0" presId="urn:microsoft.com/office/officeart/2018/2/layout/IconCircleList"/>
    <dgm:cxn modelId="{69E785F8-4AF6-4B6B-8C5A-3BE4A3056D24}" type="presOf" srcId="{B694F5E2-28F2-4B9A-B3B2-72FEA57757B8}" destId="{51AA34A3-C0B6-48F2-814E-6C6585ACADC8}" srcOrd="0" destOrd="0" presId="urn:microsoft.com/office/officeart/2018/2/layout/IconCircleList"/>
    <dgm:cxn modelId="{0C51801F-491F-45E7-B151-0CF0290D87D8}" type="presParOf" srcId="{51AA34A3-C0B6-48F2-814E-6C6585ACADC8}" destId="{7F836107-2EDB-4541-829D-395A84B1A74B}" srcOrd="0" destOrd="0" presId="urn:microsoft.com/office/officeart/2018/2/layout/IconCircleList"/>
    <dgm:cxn modelId="{08753656-CA66-4CF0-B615-C1AD67695FC2}" type="presParOf" srcId="{7F836107-2EDB-4541-829D-395A84B1A74B}" destId="{66117428-617A-4277-AD9D-C094CF96C1BB}" srcOrd="0" destOrd="0" presId="urn:microsoft.com/office/officeart/2018/2/layout/IconCircleList"/>
    <dgm:cxn modelId="{7CE51C24-9DA9-4ACB-92E7-8929D41CEEE1}" type="presParOf" srcId="{66117428-617A-4277-AD9D-C094CF96C1BB}" destId="{6D763348-1046-4267-823B-BF19C2240143}" srcOrd="0" destOrd="0" presId="urn:microsoft.com/office/officeart/2018/2/layout/IconCircleList"/>
    <dgm:cxn modelId="{5DADA7D4-2502-4692-A88E-18CC71BA24C7}" type="presParOf" srcId="{66117428-617A-4277-AD9D-C094CF96C1BB}" destId="{ACBDE5B8-ABEE-42C4-B094-3459DB5862F9}" srcOrd="1" destOrd="0" presId="urn:microsoft.com/office/officeart/2018/2/layout/IconCircleList"/>
    <dgm:cxn modelId="{96AF2589-3B34-49F2-8779-437DB1FB6F13}" type="presParOf" srcId="{66117428-617A-4277-AD9D-C094CF96C1BB}" destId="{03A55F89-ECC0-4C17-BB95-7916A6A0B4EC}" srcOrd="2" destOrd="0" presId="urn:microsoft.com/office/officeart/2018/2/layout/IconCircleList"/>
    <dgm:cxn modelId="{8C2DC2FE-EEF1-41FC-A45C-682C31A681EB}" type="presParOf" srcId="{66117428-617A-4277-AD9D-C094CF96C1BB}" destId="{F2FD6014-AB43-4FB8-9FA9-2CEC4F975DAD}" srcOrd="3" destOrd="0" presId="urn:microsoft.com/office/officeart/2018/2/layout/IconCircleList"/>
    <dgm:cxn modelId="{67F5C530-9F41-4AF2-8841-977CB0963A90}" type="presParOf" srcId="{7F836107-2EDB-4541-829D-395A84B1A74B}" destId="{B21F5008-2746-4083-B481-FCA2E54B4A54}" srcOrd="1" destOrd="0" presId="urn:microsoft.com/office/officeart/2018/2/layout/IconCircleList"/>
    <dgm:cxn modelId="{20EF90E4-45D7-488D-BBEC-BC24DC1EEDCA}" type="presParOf" srcId="{7F836107-2EDB-4541-829D-395A84B1A74B}" destId="{3C24C921-6BBA-456A-B620-759D9F9F154F}" srcOrd="2" destOrd="0" presId="urn:microsoft.com/office/officeart/2018/2/layout/IconCircleList"/>
    <dgm:cxn modelId="{F8EC1963-991B-4697-B412-013D5DA74EAE}" type="presParOf" srcId="{3C24C921-6BBA-456A-B620-759D9F9F154F}" destId="{10717CAE-0CAA-4C59-A51E-68736CA1CD0F}" srcOrd="0" destOrd="0" presId="urn:microsoft.com/office/officeart/2018/2/layout/IconCircleList"/>
    <dgm:cxn modelId="{DACE5358-183F-46F5-87F8-6253023A4915}" type="presParOf" srcId="{3C24C921-6BBA-456A-B620-759D9F9F154F}" destId="{3DB963B4-B8DA-417C-820D-AAB508A4B813}" srcOrd="1" destOrd="0" presId="urn:microsoft.com/office/officeart/2018/2/layout/IconCircleList"/>
    <dgm:cxn modelId="{C686B8BA-59BB-4CDE-81BB-055DCDB4365B}" type="presParOf" srcId="{3C24C921-6BBA-456A-B620-759D9F9F154F}" destId="{82AB5372-8692-4F8D-A211-E57127B72EA5}" srcOrd="2" destOrd="0" presId="urn:microsoft.com/office/officeart/2018/2/layout/IconCircleList"/>
    <dgm:cxn modelId="{7565B294-0F55-4438-9E39-A073063A5C8F}" type="presParOf" srcId="{3C24C921-6BBA-456A-B620-759D9F9F154F}" destId="{622075C2-D893-4C06-8DF2-3ABF5E7FC881}" srcOrd="3" destOrd="0" presId="urn:microsoft.com/office/officeart/2018/2/layout/IconCircleList"/>
    <dgm:cxn modelId="{D7EB5511-DF5F-40D0-96C0-95FF7B53771B}" type="presParOf" srcId="{7F836107-2EDB-4541-829D-395A84B1A74B}" destId="{11ADBA62-9FE1-4B8A-BACB-5FC254E7E2CD}" srcOrd="3" destOrd="0" presId="urn:microsoft.com/office/officeart/2018/2/layout/IconCircleList"/>
    <dgm:cxn modelId="{0953C841-B394-45E9-B4ED-FB178BC1FCCB}" type="presParOf" srcId="{7F836107-2EDB-4541-829D-395A84B1A74B}" destId="{CDEF0457-4578-4146-A027-4DF3732072B8}" srcOrd="4" destOrd="0" presId="urn:microsoft.com/office/officeart/2018/2/layout/IconCircleList"/>
    <dgm:cxn modelId="{9FAF3577-B96B-4178-BBEF-FB0CF336BB9A}" type="presParOf" srcId="{CDEF0457-4578-4146-A027-4DF3732072B8}" destId="{9CE765AB-5714-4EB7-BD06-784727642292}" srcOrd="0" destOrd="0" presId="urn:microsoft.com/office/officeart/2018/2/layout/IconCircleList"/>
    <dgm:cxn modelId="{7EC2A22A-A2CB-40C8-BF83-CD767E1BA535}" type="presParOf" srcId="{CDEF0457-4578-4146-A027-4DF3732072B8}" destId="{01AC5AC3-1EBE-4801-9348-4EF5A14380AC}" srcOrd="1" destOrd="0" presId="urn:microsoft.com/office/officeart/2018/2/layout/IconCircleList"/>
    <dgm:cxn modelId="{94CBD152-9A34-4FF2-8A9C-BBD04323A1BD}" type="presParOf" srcId="{CDEF0457-4578-4146-A027-4DF3732072B8}" destId="{04C27747-404F-40E8-9A2A-276DE446E058}" srcOrd="2" destOrd="0" presId="urn:microsoft.com/office/officeart/2018/2/layout/IconCircleList"/>
    <dgm:cxn modelId="{58123956-51CF-432D-960B-0367759E5D3C}" type="presParOf" srcId="{CDEF0457-4578-4146-A027-4DF3732072B8}" destId="{805FE3C5-0D7F-4E41-B7C5-5082E1B38137}"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B1D68-6B62-4A74-9962-581414DAC38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BDC8328-D85E-4F94-B0A1-A1576192BFDA}">
      <dgm:prSet/>
      <dgm:spPr/>
      <dgm:t>
        <a:bodyPr/>
        <a:lstStyle/>
        <a:p>
          <a:pPr>
            <a:lnSpc>
              <a:spcPct val="100000"/>
            </a:lnSpc>
          </a:pPr>
          <a:r>
            <a:rPr lang="en-GB"/>
            <a:t>Practical advice for food &amp; drink businesses</a:t>
          </a:r>
          <a:endParaRPr lang="en-US"/>
        </a:p>
      </dgm:t>
    </dgm:pt>
    <dgm:pt modelId="{F5D379C3-1A53-462E-8558-009C44EA235B}" type="parTrans" cxnId="{F7A6F514-FA2A-4EA1-A113-9CCABA983449}">
      <dgm:prSet/>
      <dgm:spPr/>
      <dgm:t>
        <a:bodyPr/>
        <a:lstStyle/>
        <a:p>
          <a:endParaRPr lang="en-US"/>
        </a:p>
      </dgm:t>
    </dgm:pt>
    <dgm:pt modelId="{B7516370-6DAB-4CC0-8594-C8C1D414F784}" type="sibTrans" cxnId="{F7A6F514-FA2A-4EA1-A113-9CCABA983449}">
      <dgm:prSet/>
      <dgm:spPr/>
      <dgm:t>
        <a:bodyPr/>
        <a:lstStyle/>
        <a:p>
          <a:endParaRPr lang="en-US"/>
        </a:p>
      </dgm:t>
    </dgm:pt>
    <dgm:pt modelId="{7646E283-94AD-478D-A03D-36A7D0BAA247}">
      <dgm:prSet/>
      <dgm:spPr/>
      <dgm:t>
        <a:bodyPr/>
        <a:lstStyle/>
        <a:p>
          <a:pPr>
            <a:lnSpc>
              <a:spcPct val="100000"/>
            </a:lnSpc>
          </a:pPr>
          <a:r>
            <a:rPr lang="en-GB"/>
            <a:t>How to use local produce and marketing opportunities</a:t>
          </a:r>
          <a:endParaRPr lang="en-US"/>
        </a:p>
      </dgm:t>
    </dgm:pt>
    <dgm:pt modelId="{58268E64-F5BA-474A-A0E7-AA195A27AAD6}" type="parTrans" cxnId="{D5C3D149-76FD-4133-9755-A4F14474214B}">
      <dgm:prSet/>
      <dgm:spPr/>
      <dgm:t>
        <a:bodyPr/>
        <a:lstStyle/>
        <a:p>
          <a:endParaRPr lang="en-US"/>
        </a:p>
      </dgm:t>
    </dgm:pt>
    <dgm:pt modelId="{6401BCD2-449C-4534-8A79-2AAE4C37C6E5}" type="sibTrans" cxnId="{D5C3D149-76FD-4133-9755-A4F14474214B}">
      <dgm:prSet/>
      <dgm:spPr/>
      <dgm:t>
        <a:bodyPr/>
        <a:lstStyle/>
        <a:p>
          <a:endParaRPr lang="en-US"/>
        </a:p>
      </dgm:t>
    </dgm:pt>
    <dgm:pt modelId="{010371A4-E351-4A9F-8CEA-E05772D15E71}">
      <dgm:prSet/>
      <dgm:spPr/>
      <dgm:t>
        <a:bodyPr/>
        <a:lstStyle/>
        <a:p>
          <a:pPr>
            <a:lnSpc>
              <a:spcPct val="100000"/>
            </a:lnSpc>
          </a:pPr>
          <a:r>
            <a:rPr lang="en-GB"/>
            <a:t>Stay ahead with visitor trends &amp; sustainability</a:t>
          </a:r>
          <a:endParaRPr lang="en-US"/>
        </a:p>
      </dgm:t>
    </dgm:pt>
    <dgm:pt modelId="{ACC61B25-227F-4538-BF6D-2A5D2858A0E4}" type="parTrans" cxnId="{A3502C26-8C04-4951-97B3-03DB40B56E4B}">
      <dgm:prSet/>
      <dgm:spPr/>
      <dgm:t>
        <a:bodyPr/>
        <a:lstStyle/>
        <a:p>
          <a:endParaRPr lang="en-US"/>
        </a:p>
      </dgm:t>
    </dgm:pt>
    <dgm:pt modelId="{6DFF6430-7143-48F0-92AD-1C977A314A99}" type="sibTrans" cxnId="{A3502C26-8C04-4951-97B3-03DB40B56E4B}">
      <dgm:prSet/>
      <dgm:spPr/>
      <dgm:t>
        <a:bodyPr/>
        <a:lstStyle/>
        <a:p>
          <a:endParaRPr lang="en-US"/>
        </a:p>
      </dgm:t>
    </dgm:pt>
    <dgm:pt modelId="{78C79F99-6058-4C5B-8550-72A546E4C376}">
      <dgm:prSet/>
      <dgm:spPr/>
      <dgm:t>
        <a:bodyPr/>
        <a:lstStyle/>
        <a:p>
          <a:pPr rtl="0">
            <a:lnSpc>
              <a:spcPct val="100000"/>
            </a:lnSpc>
          </a:pPr>
          <a:r>
            <a:rPr lang="en-GB"/>
            <a:t>Toolkit is currently being updated</a:t>
          </a:r>
          <a:r>
            <a:rPr lang="en-GB">
              <a:latin typeface="Calibri"/>
            </a:rPr>
            <a:t> with more useful information</a:t>
          </a:r>
          <a:endParaRPr lang="en-US"/>
        </a:p>
      </dgm:t>
    </dgm:pt>
    <dgm:pt modelId="{380E1BCE-04F0-4CD6-8A8B-17A920F07794}" type="parTrans" cxnId="{AC6495FF-F76B-4D3C-912D-E47EEAE6CBDE}">
      <dgm:prSet/>
      <dgm:spPr/>
      <dgm:t>
        <a:bodyPr/>
        <a:lstStyle/>
        <a:p>
          <a:endParaRPr lang="en-US"/>
        </a:p>
      </dgm:t>
    </dgm:pt>
    <dgm:pt modelId="{A805B057-3A46-45CF-8B70-2D147030F8A2}" type="sibTrans" cxnId="{AC6495FF-F76B-4D3C-912D-E47EEAE6CBDE}">
      <dgm:prSet/>
      <dgm:spPr/>
      <dgm:t>
        <a:bodyPr/>
        <a:lstStyle/>
        <a:p>
          <a:endParaRPr lang="en-US"/>
        </a:p>
      </dgm:t>
    </dgm:pt>
    <dgm:pt modelId="{0501DEA2-E3B0-4CE3-8A20-AB3FFD9DC5CF}">
      <dgm:prSet/>
      <dgm:spPr/>
      <dgm:t>
        <a:bodyPr/>
        <a:lstStyle/>
        <a:p>
          <a:pPr rtl="0">
            <a:lnSpc>
              <a:spcPct val="100000"/>
            </a:lnSpc>
          </a:pPr>
          <a:r>
            <a:rPr lang="en-GB">
              <a:latin typeface="Calibri"/>
            </a:rPr>
            <a:t>Find the Tool on our website</a:t>
          </a:r>
          <a:endParaRPr lang="en-US"/>
        </a:p>
      </dgm:t>
    </dgm:pt>
    <dgm:pt modelId="{AED5AEF5-B2A7-418A-B9F0-3DD46BE56E69}" type="parTrans" cxnId="{885B313E-5678-4652-87E8-47726C5220F6}">
      <dgm:prSet/>
      <dgm:spPr/>
      <dgm:t>
        <a:bodyPr/>
        <a:lstStyle/>
        <a:p>
          <a:endParaRPr lang="en-US"/>
        </a:p>
      </dgm:t>
    </dgm:pt>
    <dgm:pt modelId="{AD4A4B80-18C1-43B1-814C-073CC9490EFB}" type="sibTrans" cxnId="{885B313E-5678-4652-87E8-47726C5220F6}">
      <dgm:prSet/>
      <dgm:spPr/>
      <dgm:t>
        <a:bodyPr/>
        <a:lstStyle/>
        <a:p>
          <a:endParaRPr lang="en-US"/>
        </a:p>
      </dgm:t>
    </dgm:pt>
    <dgm:pt modelId="{CAA571C9-1B04-44FE-AFF6-EA279C2B3D79}" type="pres">
      <dgm:prSet presAssocID="{D2DB1D68-6B62-4A74-9962-581414DAC38E}" presName="root" presStyleCnt="0">
        <dgm:presLayoutVars>
          <dgm:dir/>
          <dgm:resizeHandles val="exact"/>
        </dgm:presLayoutVars>
      </dgm:prSet>
      <dgm:spPr/>
    </dgm:pt>
    <dgm:pt modelId="{AD2D01EB-A704-4EB3-B92A-0AA1D8E95174}" type="pres">
      <dgm:prSet presAssocID="{2BDC8328-D85E-4F94-B0A1-A1576192BFDA}" presName="compNode" presStyleCnt="0"/>
      <dgm:spPr/>
    </dgm:pt>
    <dgm:pt modelId="{2DF32413-5F2C-4080-857A-A98FDC6F9CBE}" type="pres">
      <dgm:prSet presAssocID="{2BDC8328-D85E-4F94-B0A1-A1576192BFD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rger and Drink"/>
        </a:ext>
      </dgm:extLst>
    </dgm:pt>
    <dgm:pt modelId="{7B1924FF-F687-4849-B6BB-25DB5EEC2F0E}" type="pres">
      <dgm:prSet presAssocID="{2BDC8328-D85E-4F94-B0A1-A1576192BFDA}" presName="spaceRect" presStyleCnt="0"/>
      <dgm:spPr/>
    </dgm:pt>
    <dgm:pt modelId="{9A1D0070-6828-4BCC-BF95-7BE3C4776EAF}" type="pres">
      <dgm:prSet presAssocID="{2BDC8328-D85E-4F94-B0A1-A1576192BFDA}" presName="textRect" presStyleLbl="revTx" presStyleIdx="0" presStyleCnt="5">
        <dgm:presLayoutVars>
          <dgm:chMax val="1"/>
          <dgm:chPref val="1"/>
        </dgm:presLayoutVars>
      </dgm:prSet>
      <dgm:spPr/>
    </dgm:pt>
    <dgm:pt modelId="{3F19A27D-B934-4351-B7DA-A0A8DFB86DD2}" type="pres">
      <dgm:prSet presAssocID="{B7516370-6DAB-4CC0-8594-C8C1D414F784}" presName="sibTrans" presStyleCnt="0"/>
      <dgm:spPr/>
    </dgm:pt>
    <dgm:pt modelId="{CD893DA3-E777-4CE4-A363-A36B55E8B2B3}" type="pres">
      <dgm:prSet presAssocID="{7646E283-94AD-478D-A03D-36A7D0BAA247}" presName="compNode" presStyleCnt="0"/>
      <dgm:spPr/>
    </dgm:pt>
    <dgm:pt modelId="{989AC01A-778A-4F7E-9182-A038CE4C3873}" type="pres">
      <dgm:prSet presAssocID="{7646E283-94AD-478D-A03D-36A7D0BAA2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F268178C-559B-4EA0-B0C7-C304B3651854}" type="pres">
      <dgm:prSet presAssocID="{7646E283-94AD-478D-A03D-36A7D0BAA247}" presName="spaceRect" presStyleCnt="0"/>
      <dgm:spPr/>
    </dgm:pt>
    <dgm:pt modelId="{B5AA924D-0091-412B-9339-DE4FB6F477A5}" type="pres">
      <dgm:prSet presAssocID="{7646E283-94AD-478D-A03D-36A7D0BAA247}" presName="textRect" presStyleLbl="revTx" presStyleIdx="1" presStyleCnt="5">
        <dgm:presLayoutVars>
          <dgm:chMax val="1"/>
          <dgm:chPref val="1"/>
        </dgm:presLayoutVars>
      </dgm:prSet>
      <dgm:spPr/>
    </dgm:pt>
    <dgm:pt modelId="{12F9F13B-F1A6-4641-A894-63B34034CE93}" type="pres">
      <dgm:prSet presAssocID="{6401BCD2-449C-4534-8A79-2AAE4C37C6E5}" presName="sibTrans" presStyleCnt="0"/>
      <dgm:spPr/>
    </dgm:pt>
    <dgm:pt modelId="{835F74F0-65F0-46F2-9EB0-B5293BEC6CD0}" type="pres">
      <dgm:prSet presAssocID="{010371A4-E351-4A9F-8CEA-E05772D15E71}" presName="compNode" presStyleCnt="0"/>
      <dgm:spPr/>
    </dgm:pt>
    <dgm:pt modelId="{ACAE2887-5022-45A7-B193-970A3E52D4BD}" type="pres">
      <dgm:prSet presAssocID="{010371A4-E351-4A9F-8CEA-E05772D15E7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9E2BA06E-8A1B-4268-BBC2-1A58ACD1EC23}" type="pres">
      <dgm:prSet presAssocID="{010371A4-E351-4A9F-8CEA-E05772D15E71}" presName="spaceRect" presStyleCnt="0"/>
      <dgm:spPr/>
    </dgm:pt>
    <dgm:pt modelId="{A77A008F-DB6C-406B-A187-2CE257A624CE}" type="pres">
      <dgm:prSet presAssocID="{010371A4-E351-4A9F-8CEA-E05772D15E71}" presName="textRect" presStyleLbl="revTx" presStyleIdx="2" presStyleCnt="5">
        <dgm:presLayoutVars>
          <dgm:chMax val="1"/>
          <dgm:chPref val="1"/>
        </dgm:presLayoutVars>
      </dgm:prSet>
      <dgm:spPr/>
    </dgm:pt>
    <dgm:pt modelId="{ADCA61EC-089C-46B0-9F88-BA98DC66D6F9}" type="pres">
      <dgm:prSet presAssocID="{6DFF6430-7143-48F0-92AD-1C977A314A99}" presName="sibTrans" presStyleCnt="0"/>
      <dgm:spPr/>
    </dgm:pt>
    <dgm:pt modelId="{FA2EB45F-95A9-4C06-8F7B-234D54889A02}" type="pres">
      <dgm:prSet presAssocID="{78C79F99-6058-4C5B-8550-72A546E4C376}" presName="compNode" presStyleCnt="0"/>
      <dgm:spPr/>
    </dgm:pt>
    <dgm:pt modelId="{1246F587-23C3-4132-AE9B-F88CA3590D42}" type="pres">
      <dgm:prSet presAssocID="{78C79F99-6058-4C5B-8550-72A546E4C37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033C025C-4C76-4648-A006-C956E343FA03}" type="pres">
      <dgm:prSet presAssocID="{78C79F99-6058-4C5B-8550-72A546E4C376}" presName="spaceRect" presStyleCnt="0"/>
      <dgm:spPr/>
    </dgm:pt>
    <dgm:pt modelId="{CDF6A0A6-D7E7-4605-B852-02173267EED0}" type="pres">
      <dgm:prSet presAssocID="{78C79F99-6058-4C5B-8550-72A546E4C376}" presName="textRect" presStyleLbl="revTx" presStyleIdx="3" presStyleCnt="5">
        <dgm:presLayoutVars>
          <dgm:chMax val="1"/>
          <dgm:chPref val="1"/>
        </dgm:presLayoutVars>
      </dgm:prSet>
      <dgm:spPr/>
    </dgm:pt>
    <dgm:pt modelId="{1235386B-D9B5-4F7D-AB7F-A468C01B2C83}" type="pres">
      <dgm:prSet presAssocID="{A805B057-3A46-45CF-8B70-2D147030F8A2}" presName="sibTrans" presStyleCnt="0"/>
      <dgm:spPr/>
    </dgm:pt>
    <dgm:pt modelId="{106AE1D8-E42B-456B-B236-8130FB22711B}" type="pres">
      <dgm:prSet presAssocID="{0501DEA2-E3B0-4CE3-8A20-AB3FFD9DC5CF}" presName="compNode" presStyleCnt="0"/>
      <dgm:spPr/>
    </dgm:pt>
    <dgm:pt modelId="{3E292B22-53A5-4164-B6F8-9721C3EFEA64}" type="pres">
      <dgm:prSet presAssocID="{0501DEA2-E3B0-4CE3-8A20-AB3FFD9DC5C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aptop"/>
        </a:ext>
      </dgm:extLst>
    </dgm:pt>
    <dgm:pt modelId="{74339B81-9BEC-4798-A2A2-89279935E963}" type="pres">
      <dgm:prSet presAssocID="{0501DEA2-E3B0-4CE3-8A20-AB3FFD9DC5CF}" presName="spaceRect" presStyleCnt="0"/>
      <dgm:spPr/>
    </dgm:pt>
    <dgm:pt modelId="{44E9A9A5-5276-4A1B-B94F-5B7D0B0B47C1}" type="pres">
      <dgm:prSet presAssocID="{0501DEA2-E3B0-4CE3-8A20-AB3FFD9DC5CF}" presName="textRect" presStyleLbl="revTx" presStyleIdx="4" presStyleCnt="5">
        <dgm:presLayoutVars>
          <dgm:chMax val="1"/>
          <dgm:chPref val="1"/>
        </dgm:presLayoutVars>
      </dgm:prSet>
      <dgm:spPr/>
    </dgm:pt>
  </dgm:ptLst>
  <dgm:cxnLst>
    <dgm:cxn modelId="{F7A6F514-FA2A-4EA1-A113-9CCABA983449}" srcId="{D2DB1D68-6B62-4A74-9962-581414DAC38E}" destId="{2BDC8328-D85E-4F94-B0A1-A1576192BFDA}" srcOrd="0" destOrd="0" parTransId="{F5D379C3-1A53-462E-8558-009C44EA235B}" sibTransId="{B7516370-6DAB-4CC0-8594-C8C1D414F784}"/>
    <dgm:cxn modelId="{A3502C26-8C04-4951-97B3-03DB40B56E4B}" srcId="{D2DB1D68-6B62-4A74-9962-581414DAC38E}" destId="{010371A4-E351-4A9F-8CEA-E05772D15E71}" srcOrd="2" destOrd="0" parTransId="{ACC61B25-227F-4538-BF6D-2A5D2858A0E4}" sibTransId="{6DFF6430-7143-48F0-92AD-1C977A314A99}"/>
    <dgm:cxn modelId="{818A0C3A-F292-40E8-8E79-4F202E183B4D}" type="presOf" srcId="{7646E283-94AD-478D-A03D-36A7D0BAA247}" destId="{B5AA924D-0091-412B-9339-DE4FB6F477A5}" srcOrd="0" destOrd="0" presId="urn:microsoft.com/office/officeart/2018/2/layout/IconLabelList"/>
    <dgm:cxn modelId="{885B313E-5678-4652-87E8-47726C5220F6}" srcId="{D2DB1D68-6B62-4A74-9962-581414DAC38E}" destId="{0501DEA2-E3B0-4CE3-8A20-AB3FFD9DC5CF}" srcOrd="4" destOrd="0" parTransId="{AED5AEF5-B2A7-418A-B9F0-3DD46BE56E69}" sibTransId="{AD4A4B80-18C1-43B1-814C-073CC9490EFB}"/>
    <dgm:cxn modelId="{D5C3D149-76FD-4133-9755-A4F14474214B}" srcId="{D2DB1D68-6B62-4A74-9962-581414DAC38E}" destId="{7646E283-94AD-478D-A03D-36A7D0BAA247}" srcOrd="1" destOrd="0" parTransId="{58268E64-F5BA-474A-A0E7-AA195A27AAD6}" sibTransId="{6401BCD2-449C-4534-8A79-2AAE4C37C6E5}"/>
    <dgm:cxn modelId="{717E8559-72D6-4677-A213-6F62B5B9423D}" type="presOf" srcId="{0501DEA2-E3B0-4CE3-8A20-AB3FFD9DC5CF}" destId="{44E9A9A5-5276-4A1B-B94F-5B7D0B0B47C1}" srcOrd="0" destOrd="0" presId="urn:microsoft.com/office/officeart/2018/2/layout/IconLabelList"/>
    <dgm:cxn modelId="{43C4D0BE-BB2A-43A7-9490-B4ECA9CA4091}" type="presOf" srcId="{78C79F99-6058-4C5B-8550-72A546E4C376}" destId="{CDF6A0A6-D7E7-4605-B852-02173267EED0}" srcOrd="0" destOrd="0" presId="urn:microsoft.com/office/officeart/2018/2/layout/IconLabelList"/>
    <dgm:cxn modelId="{415505C3-43A6-4D6E-8290-AB74B4CD8F95}" type="presOf" srcId="{2BDC8328-D85E-4F94-B0A1-A1576192BFDA}" destId="{9A1D0070-6828-4BCC-BF95-7BE3C4776EAF}" srcOrd="0" destOrd="0" presId="urn:microsoft.com/office/officeart/2018/2/layout/IconLabelList"/>
    <dgm:cxn modelId="{C17FEEDB-7BDA-47A7-B80C-2CBF2223A4E6}" type="presOf" srcId="{010371A4-E351-4A9F-8CEA-E05772D15E71}" destId="{A77A008F-DB6C-406B-A187-2CE257A624CE}" srcOrd="0" destOrd="0" presId="urn:microsoft.com/office/officeart/2018/2/layout/IconLabelList"/>
    <dgm:cxn modelId="{0040F3EF-B87F-40C0-B158-A22C9EC79E1E}" type="presOf" srcId="{D2DB1D68-6B62-4A74-9962-581414DAC38E}" destId="{CAA571C9-1B04-44FE-AFF6-EA279C2B3D79}" srcOrd="0" destOrd="0" presId="urn:microsoft.com/office/officeart/2018/2/layout/IconLabelList"/>
    <dgm:cxn modelId="{AC6495FF-F76B-4D3C-912D-E47EEAE6CBDE}" srcId="{D2DB1D68-6B62-4A74-9962-581414DAC38E}" destId="{78C79F99-6058-4C5B-8550-72A546E4C376}" srcOrd="3" destOrd="0" parTransId="{380E1BCE-04F0-4CD6-8A8B-17A920F07794}" sibTransId="{A805B057-3A46-45CF-8B70-2D147030F8A2}"/>
    <dgm:cxn modelId="{A5BF13F0-93CE-45AA-B5B1-49A3A72F0EB6}" type="presParOf" srcId="{CAA571C9-1B04-44FE-AFF6-EA279C2B3D79}" destId="{AD2D01EB-A704-4EB3-B92A-0AA1D8E95174}" srcOrd="0" destOrd="0" presId="urn:microsoft.com/office/officeart/2018/2/layout/IconLabelList"/>
    <dgm:cxn modelId="{825A20E4-CB2A-4D0F-A458-E579C1C5F7DE}" type="presParOf" srcId="{AD2D01EB-A704-4EB3-B92A-0AA1D8E95174}" destId="{2DF32413-5F2C-4080-857A-A98FDC6F9CBE}" srcOrd="0" destOrd="0" presId="urn:microsoft.com/office/officeart/2018/2/layout/IconLabelList"/>
    <dgm:cxn modelId="{5121C7CC-072A-4E78-BC24-C5AC4245F8F1}" type="presParOf" srcId="{AD2D01EB-A704-4EB3-B92A-0AA1D8E95174}" destId="{7B1924FF-F687-4849-B6BB-25DB5EEC2F0E}" srcOrd="1" destOrd="0" presId="urn:microsoft.com/office/officeart/2018/2/layout/IconLabelList"/>
    <dgm:cxn modelId="{BBBB2AA7-FD5F-4FD3-B21B-F52548A577E2}" type="presParOf" srcId="{AD2D01EB-A704-4EB3-B92A-0AA1D8E95174}" destId="{9A1D0070-6828-4BCC-BF95-7BE3C4776EAF}" srcOrd="2" destOrd="0" presId="urn:microsoft.com/office/officeart/2018/2/layout/IconLabelList"/>
    <dgm:cxn modelId="{9CFCECA1-80C0-493C-A37E-77CA48813822}" type="presParOf" srcId="{CAA571C9-1B04-44FE-AFF6-EA279C2B3D79}" destId="{3F19A27D-B934-4351-B7DA-A0A8DFB86DD2}" srcOrd="1" destOrd="0" presId="urn:microsoft.com/office/officeart/2018/2/layout/IconLabelList"/>
    <dgm:cxn modelId="{034353A4-7FD3-4570-BE3B-202448FE2C9A}" type="presParOf" srcId="{CAA571C9-1B04-44FE-AFF6-EA279C2B3D79}" destId="{CD893DA3-E777-4CE4-A363-A36B55E8B2B3}" srcOrd="2" destOrd="0" presId="urn:microsoft.com/office/officeart/2018/2/layout/IconLabelList"/>
    <dgm:cxn modelId="{C21FE57E-B4BC-4C8D-9E6B-33440CEDA6ED}" type="presParOf" srcId="{CD893DA3-E777-4CE4-A363-A36B55E8B2B3}" destId="{989AC01A-778A-4F7E-9182-A038CE4C3873}" srcOrd="0" destOrd="0" presId="urn:microsoft.com/office/officeart/2018/2/layout/IconLabelList"/>
    <dgm:cxn modelId="{736FC442-5906-4185-8CBE-11DD4E3F9652}" type="presParOf" srcId="{CD893DA3-E777-4CE4-A363-A36B55E8B2B3}" destId="{F268178C-559B-4EA0-B0C7-C304B3651854}" srcOrd="1" destOrd="0" presId="urn:microsoft.com/office/officeart/2018/2/layout/IconLabelList"/>
    <dgm:cxn modelId="{6D540908-444F-49EE-86D6-5808FBC102D9}" type="presParOf" srcId="{CD893DA3-E777-4CE4-A363-A36B55E8B2B3}" destId="{B5AA924D-0091-412B-9339-DE4FB6F477A5}" srcOrd="2" destOrd="0" presId="urn:microsoft.com/office/officeart/2018/2/layout/IconLabelList"/>
    <dgm:cxn modelId="{4C504A75-C829-47B1-BAF3-02CB72AB308D}" type="presParOf" srcId="{CAA571C9-1B04-44FE-AFF6-EA279C2B3D79}" destId="{12F9F13B-F1A6-4641-A894-63B34034CE93}" srcOrd="3" destOrd="0" presId="urn:microsoft.com/office/officeart/2018/2/layout/IconLabelList"/>
    <dgm:cxn modelId="{5209CFE8-C229-43E1-9FCB-C287A45B39F7}" type="presParOf" srcId="{CAA571C9-1B04-44FE-AFF6-EA279C2B3D79}" destId="{835F74F0-65F0-46F2-9EB0-B5293BEC6CD0}" srcOrd="4" destOrd="0" presId="urn:microsoft.com/office/officeart/2018/2/layout/IconLabelList"/>
    <dgm:cxn modelId="{F9DD3D0E-ADBA-4E2F-94CA-343A0ECCFA54}" type="presParOf" srcId="{835F74F0-65F0-46F2-9EB0-B5293BEC6CD0}" destId="{ACAE2887-5022-45A7-B193-970A3E52D4BD}" srcOrd="0" destOrd="0" presId="urn:microsoft.com/office/officeart/2018/2/layout/IconLabelList"/>
    <dgm:cxn modelId="{C0698AAA-7780-49C8-8E21-D17C2C4368F6}" type="presParOf" srcId="{835F74F0-65F0-46F2-9EB0-B5293BEC6CD0}" destId="{9E2BA06E-8A1B-4268-BBC2-1A58ACD1EC23}" srcOrd="1" destOrd="0" presId="urn:microsoft.com/office/officeart/2018/2/layout/IconLabelList"/>
    <dgm:cxn modelId="{75EAA2A9-C2DA-4B65-892B-54AFEDB293B1}" type="presParOf" srcId="{835F74F0-65F0-46F2-9EB0-B5293BEC6CD0}" destId="{A77A008F-DB6C-406B-A187-2CE257A624CE}" srcOrd="2" destOrd="0" presId="urn:microsoft.com/office/officeart/2018/2/layout/IconLabelList"/>
    <dgm:cxn modelId="{CFC5813A-669F-45C2-BA68-347675F43B8F}" type="presParOf" srcId="{CAA571C9-1B04-44FE-AFF6-EA279C2B3D79}" destId="{ADCA61EC-089C-46B0-9F88-BA98DC66D6F9}" srcOrd="5" destOrd="0" presId="urn:microsoft.com/office/officeart/2018/2/layout/IconLabelList"/>
    <dgm:cxn modelId="{74E6E1AE-E8EB-4BC2-A14C-ACFD632A9DA6}" type="presParOf" srcId="{CAA571C9-1B04-44FE-AFF6-EA279C2B3D79}" destId="{FA2EB45F-95A9-4C06-8F7B-234D54889A02}" srcOrd="6" destOrd="0" presId="urn:microsoft.com/office/officeart/2018/2/layout/IconLabelList"/>
    <dgm:cxn modelId="{72FEDF05-6EEB-43D4-BC9F-91042AA901B6}" type="presParOf" srcId="{FA2EB45F-95A9-4C06-8F7B-234D54889A02}" destId="{1246F587-23C3-4132-AE9B-F88CA3590D42}" srcOrd="0" destOrd="0" presId="urn:microsoft.com/office/officeart/2018/2/layout/IconLabelList"/>
    <dgm:cxn modelId="{DCE195AF-8835-408C-8BE9-36DAE2867CCF}" type="presParOf" srcId="{FA2EB45F-95A9-4C06-8F7B-234D54889A02}" destId="{033C025C-4C76-4648-A006-C956E343FA03}" srcOrd="1" destOrd="0" presId="urn:microsoft.com/office/officeart/2018/2/layout/IconLabelList"/>
    <dgm:cxn modelId="{F403D8FE-5DB3-44B4-A10B-C7146F3AEE43}" type="presParOf" srcId="{FA2EB45F-95A9-4C06-8F7B-234D54889A02}" destId="{CDF6A0A6-D7E7-4605-B852-02173267EED0}" srcOrd="2" destOrd="0" presId="urn:microsoft.com/office/officeart/2018/2/layout/IconLabelList"/>
    <dgm:cxn modelId="{F1EE7C96-7478-4D94-B61D-678235C784FC}" type="presParOf" srcId="{CAA571C9-1B04-44FE-AFF6-EA279C2B3D79}" destId="{1235386B-D9B5-4F7D-AB7F-A468C01B2C83}" srcOrd="7" destOrd="0" presId="urn:microsoft.com/office/officeart/2018/2/layout/IconLabelList"/>
    <dgm:cxn modelId="{203E99ED-9365-4239-B957-3EDEC3A5AB40}" type="presParOf" srcId="{CAA571C9-1B04-44FE-AFF6-EA279C2B3D79}" destId="{106AE1D8-E42B-456B-B236-8130FB22711B}" srcOrd="8" destOrd="0" presId="urn:microsoft.com/office/officeart/2018/2/layout/IconLabelList"/>
    <dgm:cxn modelId="{2FCA0816-F2AB-46C9-839E-E2F8F932AC49}" type="presParOf" srcId="{106AE1D8-E42B-456B-B236-8130FB22711B}" destId="{3E292B22-53A5-4164-B6F8-9721C3EFEA64}" srcOrd="0" destOrd="0" presId="urn:microsoft.com/office/officeart/2018/2/layout/IconLabelList"/>
    <dgm:cxn modelId="{B769F429-000C-4E2D-B28A-7FCDDF782319}" type="presParOf" srcId="{106AE1D8-E42B-456B-B236-8130FB22711B}" destId="{74339B81-9BEC-4798-A2A2-89279935E963}" srcOrd="1" destOrd="0" presId="urn:microsoft.com/office/officeart/2018/2/layout/IconLabelList"/>
    <dgm:cxn modelId="{EE40A930-55E9-497A-A97C-E72A0C6DAE8C}" type="presParOf" srcId="{106AE1D8-E42B-456B-B236-8130FB22711B}" destId="{44E9A9A5-5276-4A1B-B94F-5B7D0B0B47C1}"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5B3ADD-93AA-41E7-BDE0-59B5CF1E758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A46A8BC-7573-47F8-9638-C1DE6827647F}">
      <dgm:prSet/>
      <dgm:spPr/>
      <dgm:t>
        <a:bodyPr/>
        <a:lstStyle/>
        <a:p>
          <a:pPr>
            <a:lnSpc>
              <a:spcPct val="100000"/>
            </a:lnSpc>
          </a:pPr>
          <a:r>
            <a:rPr lang="en-GB" dirty="0"/>
            <a:t>Create themed offers and events around Dark Skies, Cheese, or Nature</a:t>
          </a:r>
          <a:endParaRPr lang="en-US" dirty="0"/>
        </a:p>
      </dgm:t>
    </dgm:pt>
    <dgm:pt modelId="{ED5E1007-4B53-4A69-8C4E-3634493577E7}" type="parTrans" cxnId="{C536E3F5-7357-4E8A-AA5B-6017C362008C}">
      <dgm:prSet/>
      <dgm:spPr/>
      <dgm:t>
        <a:bodyPr/>
        <a:lstStyle/>
        <a:p>
          <a:endParaRPr lang="en-US"/>
        </a:p>
      </dgm:t>
    </dgm:pt>
    <dgm:pt modelId="{38ED913B-8140-4416-97E4-E01A4EE84BF9}" type="sibTrans" cxnId="{C536E3F5-7357-4E8A-AA5B-6017C362008C}">
      <dgm:prSet/>
      <dgm:spPr/>
      <dgm:t>
        <a:bodyPr/>
        <a:lstStyle/>
        <a:p>
          <a:endParaRPr lang="en-US"/>
        </a:p>
      </dgm:t>
    </dgm:pt>
    <dgm:pt modelId="{22F8377B-A4BE-4E43-8C57-070E2807017A}">
      <dgm:prSet/>
      <dgm:spPr/>
      <dgm:t>
        <a:bodyPr/>
        <a:lstStyle/>
        <a:p>
          <a:pPr>
            <a:lnSpc>
              <a:spcPct val="100000"/>
            </a:lnSpc>
          </a:pPr>
          <a:r>
            <a:rPr lang="en-GB" dirty="0"/>
            <a:t>Submit your events for free promotion</a:t>
          </a:r>
          <a:endParaRPr lang="en-US" dirty="0"/>
        </a:p>
      </dgm:t>
    </dgm:pt>
    <dgm:pt modelId="{8D6DE737-601A-499C-80B3-656F39560932}" type="parTrans" cxnId="{7517CBD6-531D-4C0F-AD4C-508CB186EFE9}">
      <dgm:prSet/>
      <dgm:spPr/>
      <dgm:t>
        <a:bodyPr/>
        <a:lstStyle/>
        <a:p>
          <a:endParaRPr lang="en-US"/>
        </a:p>
      </dgm:t>
    </dgm:pt>
    <dgm:pt modelId="{435FCF04-E843-49CB-8D70-AF8BAD9E0A68}" type="sibTrans" cxnId="{7517CBD6-531D-4C0F-AD4C-508CB186EFE9}">
      <dgm:prSet/>
      <dgm:spPr/>
      <dgm:t>
        <a:bodyPr/>
        <a:lstStyle/>
        <a:p>
          <a:endParaRPr lang="en-US"/>
        </a:p>
      </dgm:t>
    </dgm:pt>
    <dgm:pt modelId="{596EC39A-52F9-4EFA-8745-FBE35E7E463A}">
      <dgm:prSet/>
      <dgm:spPr/>
      <dgm:t>
        <a:bodyPr/>
        <a:lstStyle/>
        <a:p>
          <a:pPr>
            <a:lnSpc>
              <a:spcPct val="100000"/>
            </a:lnSpc>
          </a:pPr>
          <a:r>
            <a:rPr lang="en-GB" dirty="0"/>
            <a:t>Promote the Festivals on your website, blog and social media pages and we will too</a:t>
          </a:r>
          <a:endParaRPr lang="en-US" dirty="0"/>
        </a:p>
      </dgm:t>
    </dgm:pt>
    <dgm:pt modelId="{5AA0B59F-0123-4E8C-9DAC-543DB0B06C8C}" type="parTrans" cxnId="{4A552E68-A931-4BE5-BCB7-CDE356B9C54B}">
      <dgm:prSet/>
      <dgm:spPr/>
      <dgm:t>
        <a:bodyPr/>
        <a:lstStyle/>
        <a:p>
          <a:endParaRPr lang="en-US"/>
        </a:p>
      </dgm:t>
    </dgm:pt>
    <dgm:pt modelId="{84118A86-D3E4-4316-800F-B1CBAADAD900}" type="sibTrans" cxnId="{4A552E68-A931-4BE5-BCB7-CDE356B9C54B}">
      <dgm:prSet/>
      <dgm:spPr/>
      <dgm:t>
        <a:bodyPr/>
        <a:lstStyle/>
        <a:p>
          <a:endParaRPr lang="en-US"/>
        </a:p>
      </dgm:t>
    </dgm:pt>
    <dgm:pt modelId="{4DEE73F9-BBC9-4426-8460-5937D6CB8989}">
      <dgm:prSet/>
      <dgm:spPr/>
      <dgm:t>
        <a:bodyPr/>
        <a:lstStyle/>
        <a:p>
          <a:pPr>
            <a:lnSpc>
              <a:spcPct val="100000"/>
            </a:lnSpc>
          </a:pPr>
          <a:r>
            <a:rPr lang="en-GB" dirty="0"/>
            <a:t>Use the Food Business Toolkit to strengthen your offer</a:t>
          </a:r>
          <a:endParaRPr lang="en-US" dirty="0"/>
        </a:p>
      </dgm:t>
    </dgm:pt>
    <dgm:pt modelId="{B82E2EF8-5608-4108-8CC3-CD93136EC32D}" type="parTrans" cxnId="{330E0910-EFCA-4607-B329-6492D21F5F34}">
      <dgm:prSet/>
      <dgm:spPr/>
      <dgm:t>
        <a:bodyPr/>
        <a:lstStyle/>
        <a:p>
          <a:endParaRPr lang="en-US"/>
        </a:p>
      </dgm:t>
    </dgm:pt>
    <dgm:pt modelId="{A32EDAAE-E48B-4CB0-9C3E-DBAA8DD25988}" type="sibTrans" cxnId="{330E0910-EFCA-4607-B329-6492D21F5F34}">
      <dgm:prSet/>
      <dgm:spPr/>
      <dgm:t>
        <a:bodyPr/>
        <a:lstStyle/>
        <a:p>
          <a:endParaRPr lang="en-US"/>
        </a:p>
      </dgm:t>
    </dgm:pt>
    <dgm:pt modelId="{EE704BC8-45C9-4806-B39A-7705EC6472B8}">
      <dgm:prSet/>
      <dgm:spPr/>
      <dgm:t>
        <a:bodyPr/>
        <a:lstStyle/>
        <a:p>
          <a:pPr>
            <a:lnSpc>
              <a:spcPct val="100000"/>
            </a:lnSpc>
          </a:pPr>
          <a:r>
            <a:rPr lang="en-GB" dirty="0"/>
            <a:t>Talk to us – we’re happy to try and help and support you</a:t>
          </a:r>
          <a:endParaRPr lang="en-US" dirty="0"/>
        </a:p>
      </dgm:t>
    </dgm:pt>
    <dgm:pt modelId="{A80668B4-44BC-4B5C-9DB2-60E6113FB1F3}" type="parTrans" cxnId="{CEC32D45-64D0-4CF1-A97C-CB2274CA442A}">
      <dgm:prSet/>
      <dgm:spPr/>
      <dgm:t>
        <a:bodyPr/>
        <a:lstStyle/>
        <a:p>
          <a:endParaRPr lang="en-US"/>
        </a:p>
      </dgm:t>
    </dgm:pt>
    <dgm:pt modelId="{44246885-8062-46FC-8DFD-E25BCB8E8850}" type="sibTrans" cxnId="{CEC32D45-64D0-4CF1-A97C-CB2274CA442A}">
      <dgm:prSet/>
      <dgm:spPr/>
      <dgm:t>
        <a:bodyPr/>
        <a:lstStyle/>
        <a:p>
          <a:endParaRPr lang="en-US"/>
        </a:p>
      </dgm:t>
    </dgm:pt>
    <dgm:pt modelId="{187C934C-FEE9-45A3-AF5D-1BE497C3A80C}" type="pres">
      <dgm:prSet presAssocID="{535B3ADD-93AA-41E7-BDE0-59B5CF1E7582}" presName="root" presStyleCnt="0">
        <dgm:presLayoutVars>
          <dgm:dir/>
          <dgm:resizeHandles val="exact"/>
        </dgm:presLayoutVars>
      </dgm:prSet>
      <dgm:spPr/>
    </dgm:pt>
    <dgm:pt modelId="{DB29F197-09C1-4896-904C-5E15840FFFDC}" type="pres">
      <dgm:prSet presAssocID="{EA46A8BC-7573-47F8-9638-C1DE6827647F}" presName="compNode" presStyleCnt="0"/>
      <dgm:spPr/>
    </dgm:pt>
    <dgm:pt modelId="{2A54286C-47A1-47C7-AD89-187FDCDDD4BC}" type="pres">
      <dgm:prSet presAssocID="{EA46A8BC-7573-47F8-9638-C1DE6827647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untain scene"/>
        </a:ext>
      </dgm:extLst>
    </dgm:pt>
    <dgm:pt modelId="{D940DAD6-D6EB-4820-85BB-0BC0F3BDF911}" type="pres">
      <dgm:prSet presAssocID="{EA46A8BC-7573-47F8-9638-C1DE6827647F}" presName="spaceRect" presStyleCnt="0"/>
      <dgm:spPr/>
    </dgm:pt>
    <dgm:pt modelId="{A4B8C878-707B-4258-A485-7C42779D1116}" type="pres">
      <dgm:prSet presAssocID="{EA46A8BC-7573-47F8-9638-C1DE6827647F}" presName="textRect" presStyleLbl="revTx" presStyleIdx="0" presStyleCnt="5">
        <dgm:presLayoutVars>
          <dgm:chMax val="1"/>
          <dgm:chPref val="1"/>
        </dgm:presLayoutVars>
      </dgm:prSet>
      <dgm:spPr/>
    </dgm:pt>
    <dgm:pt modelId="{DD0C711B-E2CB-4B9F-B401-20E671598AAA}" type="pres">
      <dgm:prSet presAssocID="{38ED913B-8140-4416-97E4-E01A4EE84BF9}" presName="sibTrans" presStyleCnt="0"/>
      <dgm:spPr/>
    </dgm:pt>
    <dgm:pt modelId="{5370BC38-4EC7-48CF-8B3B-E733D5E91C84}" type="pres">
      <dgm:prSet presAssocID="{22F8377B-A4BE-4E43-8C57-070E2807017A}" presName="compNode" presStyleCnt="0"/>
      <dgm:spPr/>
    </dgm:pt>
    <dgm:pt modelId="{C824F826-4868-41E1-89E6-471BF7B18860}" type="pres">
      <dgm:prSet presAssocID="{22F8377B-A4BE-4E43-8C57-070E2807017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C4C1500B-AD69-4299-8AD0-CF7572B86050}" type="pres">
      <dgm:prSet presAssocID="{22F8377B-A4BE-4E43-8C57-070E2807017A}" presName="spaceRect" presStyleCnt="0"/>
      <dgm:spPr/>
    </dgm:pt>
    <dgm:pt modelId="{24AC2B5D-5986-4284-A491-54E00F6E30F0}" type="pres">
      <dgm:prSet presAssocID="{22F8377B-A4BE-4E43-8C57-070E2807017A}" presName="textRect" presStyleLbl="revTx" presStyleIdx="1" presStyleCnt="5">
        <dgm:presLayoutVars>
          <dgm:chMax val="1"/>
          <dgm:chPref val="1"/>
        </dgm:presLayoutVars>
      </dgm:prSet>
      <dgm:spPr/>
    </dgm:pt>
    <dgm:pt modelId="{5F4C26DB-71F6-4963-A120-74EAF7787083}" type="pres">
      <dgm:prSet presAssocID="{435FCF04-E843-49CB-8D70-AF8BAD9E0A68}" presName="sibTrans" presStyleCnt="0"/>
      <dgm:spPr/>
    </dgm:pt>
    <dgm:pt modelId="{0005870D-D227-4316-B0C5-546A078BD896}" type="pres">
      <dgm:prSet presAssocID="{596EC39A-52F9-4EFA-8745-FBE35E7E463A}" presName="compNode" presStyleCnt="0"/>
      <dgm:spPr/>
    </dgm:pt>
    <dgm:pt modelId="{8F54FBCF-6FD3-428B-9C60-229F39F7DFD5}" type="pres">
      <dgm:prSet presAssocID="{596EC39A-52F9-4EFA-8745-FBE35E7E463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ting"/>
        </a:ext>
      </dgm:extLst>
    </dgm:pt>
    <dgm:pt modelId="{FDA90EDA-F3DF-43AB-9654-A5F0B3E32A84}" type="pres">
      <dgm:prSet presAssocID="{596EC39A-52F9-4EFA-8745-FBE35E7E463A}" presName="spaceRect" presStyleCnt="0"/>
      <dgm:spPr/>
    </dgm:pt>
    <dgm:pt modelId="{8FCD3B50-3023-4AB7-92DA-0BEAD701FC02}" type="pres">
      <dgm:prSet presAssocID="{596EC39A-52F9-4EFA-8745-FBE35E7E463A}" presName="textRect" presStyleLbl="revTx" presStyleIdx="2" presStyleCnt="5">
        <dgm:presLayoutVars>
          <dgm:chMax val="1"/>
          <dgm:chPref val="1"/>
        </dgm:presLayoutVars>
      </dgm:prSet>
      <dgm:spPr/>
    </dgm:pt>
    <dgm:pt modelId="{119A900A-4665-40E0-8CA8-3786397650AA}" type="pres">
      <dgm:prSet presAssocID="{84118A86-D3E4-4316-800F-B1CBAADAD900}" presName="sibTrans" presStyleCnt="0"/>
      <dgm:spPr/>
    </dgm:pt>
    <dgm:pt modelId="{22180328-1AD5-4D87-985A-78B2117031EF}" type="pres">
      <dgm:prSet presAssocID="{4DEE73F9-BBC9-4426-8460-5937D6CB8989}" presName="compNode" presStyleCnt="0"/>
      <dgm:spPr/>
    </dgm:pt>
    <dgm:pt modelId="{88469131-6230-4A35-935A-8564C6C4CE08}" type="pres">
      <dgm:prSet presAssocID="{4DEE73F9-BBC9-4426-8460-5937D6CB898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k and knife"/>
        </a:ext>
      </dgm:extLst>
    </dgm:pt>
    <dgm:pt modelId="{81330A34-6E7F-4A42-B322-E1C8AF2492AE}" type="pres">
      <dgm:prSet presAssocID="{4DEE73F9-BBC9-4426-8460-5937D6CB8989}" presName="spaceRect" presStyleCnt="0"/>
      <dgm:spPr/>
    </dgm:pt>
    <dgm:pt modelId="{6BB0748B-DC3C-46E3-9B73-A3DEA4C75867}" type="pres">
      <dgm:prSet presAssocID="{4DEE73F9-BBC9-4426-8460-5937D6CB8989}" presName="textRect" presStyleLbl="revTx" presStyleIdx="3" presStyleCnt="5">
        <dgm:presLayoutVars>
          <dgm:chMax val="1"/>
          <dgm:chPref val="1"/>
        </dgm:presLayoutVars>
      </dgm:prSet>
      <dgm:spPr/>
    </dgm:pt>
    <dgm:pt modelId="{6248B422-8139-4A6E-A77A-46A3132E76D4}" type="pres">
      <dgm:prSet presAssocID="{A32EDAAE-E48B-4CB0-9C3E-DBAA8DD25988}" presName="sibTrans" presStyleCnt="0"/>
      <dgm:spPr/>
    </dgm:pt>
    <dgm:pt modelId="{4733C7A0-18DF-415D-B735-D4220258B2FD}" type="pres">
      <dgm:prSet presAssocID="{EE704BC8-45C9-4806-B39A-7705EC6472B8}" presName="compNode" presStyleCnt="0"/>
      <dgm:spPr/>
    </dgm:pt>
    <dgm:pt modelId="{9BE6CA6F-86A5-4605-94D4-F43B94E65F64}" type="pres">
      <dgm:prSet presAssocID="{EE704BC8-45C9-4806-B39A-7705EC6472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ngel Face with Solid Fill"/>
        </a:ext>
      </dgm:extLst>
    </dgm:pt>
    <dgm:pt modelId="{1AC50747-00F9-44BB-BA32-B08D15E02E8A}" type="pres">
      <dgm:prSet presAssocID="{EE704BC8-45C9-4806-B39A-7705EC6472B8}" presName="spaceRect" presStyleCnt="0"/>
      <dgm:spPr/>
    </dgm:pt>
    <dgm:pt modelId="{8D6F3B77-A9FD-496E-87CA-8F4DE5713067}" type="pres">
      <dgm:prSet presAssocID="{EE704BC8-45C9-4806-B39A-7705EC6472B8}" presName="textRect" presStyleLbl="revTx" presStyleIdx="4" presStyleCnt="5">
        <dgm:presLayoutVars>
          <dgm:chMax val="1"/>
          <dgm:chPref val="1"/>
        </dgm:presLayoutVars>
      </dgm:prSet>
      <dgm:spPr/>
    </dgm:pt>
  </dgm:ptLst>
  <dgm:cxnLst>
    <dgm:cxn modelId="{330E0910-EFCA-4607-B329-6492D21F5F34}" srcId="{535B3ADD-93AA-41E7-BDE0-59B5CF1E7582}" destId="{4DEE73F9-BBC9-4426-8460-5937D6CB8989}" srcOrd="3" destOrd="0" parTransId="{B82E2EF8-5608-4108-8CC3-CD93136EC32D}" sibTransId="{A32EDAAE-E48B-4CB0-9C3E-DBAA8DD25988}"/>
    <dgm:cxn modelId="{CEC32D45-64D0-4CF1-A97C-CB2274CA442A}" srcId="{535B3ADD-93AA-41E7-BDE0-59B5CF1E7582}" destId="{EE704BC8-45C9-4806-B39A-7705EC6472B8}" srcOrd="4" destOrd="0" parTransId="{A80668B4-44BC-4B5C-9DB2-60E6113FB1F3}" sibTransId="{44246885-8062-46FC-8DFD-E25BCB8E8850}"/>
    <dgm:cxn modelId="{8B52DF5B-E4DF-4429-9FAA-8E5D815E5E14}" type="presOf" srcId="{EE704BC8-45C9-4806-B39A-7705EC6472B8}" destId="{8D6F3B77-A9FD-496E-87CA-8F4DE5713067}" srcOrd="0" destOrd="0" presId="urn:microsoft.com/office/officeart/2018/2/layout/IconLabelList"/>
    <dgm:cxn modelId="{4A552E68-A931-4BE5-BCB7-CDE356B9C54B}" srcId="{535B3ADD-93AA-41E7-BDE0-59B5CF1E7582}" destId="{596EC39A-52F9-4EFA-8745-FBE35E7E463A}" srcOrd="2" destOrd="0" parTransId="{5AA0B59F-0123-4E8C-9DAC-543DB0B06C8C}" sibTransId="{84118A86-D3E4-4316-800F-B1CBAADAD900}"/>
    <dgm:cxn modelId="{4896046A-6CA1-4574-91BD-73D4083D17EB}" type="presOf" srcId="{596EC39A-52F9-4EFA-8745-FBE35E7E463A}" destId="{8FCD3B50-3023-4AB7-92DA-0BEAD701FC02}" srcOrd="0" destOrd="0" presId="urn:microsoft.com/office/officeart/2018/2/layout/IconLabelList"/>
    <dgm:cxn modelId="{97F3BEB0-3B35-47F7-BD06-52BAEF7180BB}" type="presOf" srcId="{4DEE73F9-BBC9-4426-8460-5937D6CB8989}" destId="{6BB0748B-DC3C-46E3-9B73-A3DEA4C75867}" srcOrd="0" destOrd="0" presId="urn:microsoft.com/office/officeart/2018/2/layout/IconLabelList"/>
    <dgm:cxn modelId="{4416A3C3-0F7E-4708-AD81-E1EE25B77F54}" type="presOf" srcId="{EA46A8BC-7573-47F8-9638-C1DE6827647F}" destId="{A4B8C878-707B-4258-A485-7C42779D1116}" srcOrd="0" destOrd="0" presId="urn:microsoft.com/office/officeart/2018/2/layout/IconLabelList"/>
    <dgm:cxn modelId="{EF776DCE-E4D8-45CB-BE77-1A67FB43254B}" type="presOf" srcId="{22F8377B-A4BE-4E43-8C57-070E2807017A}" destId="{24AC2B5D-5986-4284-A491-54E00F6E30F0}" srcOrd="0" destOrd="0" presId="urn:microsoft.com/office/officeart/2018/2/layout/IconLabelList"/>
    <dgm:cxn modelId="{7517CBD6-531D-4C0F-AD4C-508CB186EFE9}" srcId="{535B3ADD-93AA-41E7-BDE0-59B5CF1E7582}" destId="{22F8377B-A4BE-4E43-8C57-070E2807017A}" srcOrd="1" destOrd="0" parTransId="{8D6DE737-601A-499C-80B3-656F39560932}" sibTransId="{435FCF04-E843-49CB-8D70-AF8BAD9E0A68}"/>
    <dgm:cxn modelId="{5CA82CF2-0BFF-43E5-AAF9-6E35E033D80A}" type="presOf" srcId="{535B3ADD-93AA-41E7-BDE0-59B5CF1E7582}" destId="{187C934C-FEE9-45A3-AF5D-1BE497C3A80C}" srcOrd="0" destOrd="0" presId="urn:microsoft.com/office/officeart/2018/2/layout/IconLabelList"/>
    <dgm:cxn modelId="{C536E3F5-7357-4E8A-AA5B-6017C362008C}" srcId="{535B3ADD-93AA-41E7-BDE0-59B5CF1E7582}" destId="{EA46A8BC-7573-47F8-9638-C1DE6827647F}" srcOrd="0" destOrd="0" parTransId="{ED5E1007-4B53-4A69-8C4E-3634493577E7}" sibTransId="{38ED913B-8140-4416-97E4-E01A4EE84BF9}"/>
    <dgm:cxn modelId="{634CA852-BA85-48F0-90F2-B57097348707}" type="presParOf" srcId="{187C934C-FEE9-45A3-AF5D-1BE497C3A80C}" destId="{DB29F197-09C1-4896-904C-5E15840FFFDC}" srcOrd="0" destOrd="0" presId="urn:microsoft.com/office/officeart/2018/2/layout/IconLabelList"/>
    <dgm:cxn modelId="{BAB5ADA0-5BD2-4C99-9FB9-16A602D7A3FB}" type="presParOf" srcId="{DB29F197-09C1-4896-904C-5E15840FFFDC}" destId="{2A54286C-47A1-47C7-AD89-187FDCDDD4BC}" srcOrd="0" destOrd="0" presId="urn:microsoft.com/office/officeart/2018/2/layout/IconLabelList"/>
    <dgm:cxn modelId="{2BE8589D-557D-47EB-825D-A5BA8676A841}" type="presParOf" srcId="{DB29F197-09C1-4896-904C-5E15840FFFDC}" destId="{D940DAD6-D6EB-4820-85BB-0BC0F3BDF911}" srcOrd="1" destOrd="0" presId="urn:microsoft.com/office/officeart/2018/2/layout/IconLabelList"/>
    <dgm:cxn modelId="{8FD85ACB-F7BD-4F2D-B587-CC9527105EAD}" type="presParOf" srcId="{DB29F197-09C1-4896-904C-5E15840FFFDC}" destId="{A4B8C878-707B-4258-A485-7C42779D1116}" srcOrd="2" destOrd="0" presId="urn:microsoft.com/office/officeart/2018/2/layout/IconLabelList"/>
    <dgm:cxn modelId="{4667B971-2E17-4CA6-89C9-3DB7999FC437}" type="presParOf" srcId="{187C934C-FEE9-45A3-AF5D-1BE497C3A80C}" destId="{DD0C711B-E2CB-4B9F-B401-20E671598AAA}" srcOrd="1" destOrd="0" presId="urn:microsoft.com/office/officeart/2018/2/layout/IconLabelList"/>
    <dgm:cxn modelId="{25534798-9102-436C-A843-C42DFFE77FCE}" type="presParOf" srcId="{187C934C-FEE9-45A3-AF5D-1BE497C3A80C}" destId="{5370BC38-4EC7-48CF-8B3B-E733D5E91C84}" srcOrd="2" destOrd="0" presId="urn:microsoft.com/office/officeart/2018/2/layout/IconLabelList"/>
    <dgm:cxn modelId="{F90BC216-82BC-486D-9ABE-1C30836C10B9}" type="presParOf" srcId="{5370BC38-4EC7-48CF-8B3B-E733D5E91C84}" destId="{C824F826-4868-41E1-89E6-471BF7B18860}" srcOrd="0" destOrd="0" presId="urn:microsoft.com/office/officeart/2018/2/layout/IconLabelList"/>
    <dgm:cxn modelId="{78D6220A-C360-4D94-B6A8-79F76820B329}" type="presParOf" srcId="{5370BC38-4EC7-48CF-8B3B-E733D5E91C84}" destId="{C4C1500B-AD69-4299-8AD0-CF7572B86050}" srcOrd="1" destOrd="0" presId="urn:microsoft.com/office/officeart/2018/2/layout/IconLabelList"/>
    <dgm:cxn modelId="{2A81BC46-CC07-4C96-A0B7-2FDF3002F0AF}" type="presParOf" srcId="{5370BC38-4EC7-48CF-8B3B-E733D5E91C84}" destId="{24AC2B5D-5986-4284-A491-54E00F6E30F0}" srcOrd="2" destOrd="0" presId="urn:microsoft.com/office/officeart/2018/2/layout/IconLabelList"/>
    <dgm:cxn modelId="{A3B57603-A072-4927-BD84-DFC4855C3656}" type="presParOf" srcId="{187C934C-FEE9-45A3-AF5D-1BE497C3A80C}" destId="{5F4C26DB-71F6-4963-A120-74EAF7787083}" srcOrd="3" destOrd="0" presId="urn:microsoft.com/office/officeart/2018/2/layout/IconLabelList"/>
    <dgm:cxn modelId="{4DDE5F8F-3B20-43AA-A988-09C652438E73}" type="presParOf" srcId="{187C934C-FEE9-45A3-AF5D-1BE497C3A80C}" destId="{0005870D-D227-4316-B0C5-546A078BD896}" srcOrd="4" destOrd="0" presId="urn:microsoft.com/office/officeart/2018/2/layout/IconLabelList"/>
    <dgm:cxn modelId="{A77E5244-9DB4-47F2-A3C9-287B21BC386A}" type="presParOf" srcId="{0005870D-D227-4316-B0C5-546A078BD896}" destId="{8F54FBCF-6FD3-428B-9C60-229F39F7DFD5}" srcOrd="0" destOrd="0" presId="urn:microsoft.com/office/officeart/2018/2/layout/IconLabelList"/>
    <dgm:cxn modelId="{D259BE46-1DE6-46C1-92CF-E1A68AA8ADCC}" type="presParOf" srcId="{0005870D-D227-4316-B0C5-546A078BD896}" destId="{FDA90EDA-F3DF-43AB-9654-A5F0B3E32A84}" srcOrd="1" destOrd="0" presId="urn:microsoft.com/office/officeart/2018/2/layout/IconLabelList"/>
    <dgm:cxn modelId="{B0DA8FBD-19E9-4C4D-9C52-EF8C490BF30D}" type="presParOf" srcId="{0005870D-D227-4316-B0C5-546A078BD896}" destId="{8FCD3B50-3023-4AB7-92DA-0BEAD701FC02}" srcOrd="2" destOrd="0" presId="urn:microsoft.com/office/officeart/2018/2/layout/IconLabelList"/>
    <dgm:cxn modelId="{97B76BD1-2F6A-43FD-B160-AB85CAD0DEA0}" type="presParOf" srcId="{187C934C-FEE9-45A3-AF5D-1BE497C3A80C}" destId="{119A900A-4665-40E0-8CA8-3786397650AA}" srcOrd="5" destOrd="0" presId="urn:microsoft.com/office/officeart/2018/2/layout/IconLabelList"/>
    <dgm:cxn modelId="{B20CC4F0-E818-4E98-932B-B19752FF34D7}" type="presParOf" srcId="{187C934C-FEE9-45A3-AF5D-1BE497C3A80C}" destId="{22180328-1AD5-4D87-985A-78B2117031EF}" srcOrd="6" destOrd="0" presId="urn:microsoft.com/office/officeart/2018/2/layout/IconLabelList"/>
    <dgm:cxn modelId="{8B797D3D-3F93-40A4-ABF6-2C9CD39984C8}" type="presParOf" srcId="{22180328-1AD5-4D87-985A-78B2117031EF}" destId="{88469131-6230-4A35-935A-8564C6C4CE08}" srcOrd="0" destOrd="0" presId="urn:microsoft.com/office/officeart/2018/2/layout/IconLabelList"/>
    <dgm:cxn modelId="{6F35422A-74BA-4312-90E3-E9296ABC49AE}" type="presParOf" srcId="{22180328-1AD5-4D87-985A-78B2117031EF}" destId="{81330A34-6E7F-4A42-B322-E1C8AF2492AE}" srcOrd="1" destOrd="0" presId="urn:microsoft.com/office/officeart/2018/2/layout/IconLabelList"/>
    <dgm:cxn modelId="{C006E526-5129-40F9-98FE-0185297551C3}" type="presParOf" srcId="{22180328-1AD5-4D87-985A-78B2117031EF}" destId="{6BB0748B-DC3C-46E3-9B73-A3DEA4C75867}" srcOrd="2" destOrd="0" presId="urn:microsoft.com/office/officeart/2018/2/layout/IconLabelList"/>
    <dgm:cxn modelId="{75DC8823-CE02-45DA-96BD-BA4445C1C271}" type="presParOf" srcId="{187C934C-FEE9-45A3-AF5D-1BE497C3A80C}" destId="{6248B422-8139-4A6E-A77A-46A3132E76D4}" srcOrd="7" destOrd="0" presId="urn:microsoft.com/office/officeart/2018/2/layout/IconLabelList"/>
    <dgm:cxn modelId="{55813A0B-7642-4972-809E-6AA480C49813}" type="presParOf" srcId="{187C934C-FEE9-45A3-AF5D-1BE497C3A80C}" destId="{4733C7A0-18DF-415D-B735-D4220258B2FD}" srcOrd="8" destOrd="0" presId="urn:microsoft.com/office/officeart/2018/2/layout/IconLabelList"/>
    <dgm:cxn modelId="{10FED90D-AB10-4F22-959B-1E21985F14A6}" type="presParOf" srcId="{4733C7A0-18DF-415D-B735-D4220258B2FD}" destId="{9BE6CA6F-86A5-4605-94D4-F43B94E65F64}" srcOrd="0" destOrd="0" presId="urn:microsoft.com/office/officeart/2018/2/layout/IconLabelList"/>
    <dgm:cxn modelId="{ABE5BED8-2CCC-4EBE-A37A-B532B0A86A40}" type="presParOf" srcId="{4733C7A0-18DF-415D-B735-D4220258B2FD}" destId="{1AC50747-00F9-44BB-BA32-B08D15E02E8A}" srcOrd="1" destOrd="0" presId="urn:microsoft.com/office/officeart/2018/2/layout/IconLabelList"/>
    <dgm:cxn modelId="{00E025A4-B488-43B0-87E4-8EB75FD3B0F1}" type="presParOf" srcId="{4733C7A0-18DF-415D-B735-D4220258B2FD}" destId="{8D6F3B77-A9FD-496E-87CA-8F4DE5713067}"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63348-1046-4267-823B-BF19C2240143}">
      <dsp:nvSpPr>
        <dsp:cNvPr id="0" name=""/>
        <dsp:cNvSpPr/>
      </dsp:nvSpPr>
      <dsp:spPr>
        <a:xfrm>
          <a:off x="863299" y="443351"/>
          <a:ext cx="590625" cy="590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DE5B8-ABEE-42C4-B094-3459DB5862F9}">
      <dsp:nvSpPr>
        <dsp:cNvPr id="0" name=""/>
        <dsp:cNvSpPr/>
      </dsp:nvSpPr>
      <dsp:spPr>
        <a:xfrm>
          <a:off x="987330" y="567382"/>
          <a:ext cx="342562" cy="342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D6014-AB43-4FB8-9FA9-2CEC4F975DAD}">
      <dsp:nvSpPr>
        <dsp:cNvPr id="0" name=""/>
        <dsp:cNvSpPr/>
      </dsp:nvSpPr>
      <dsp:spPr>
        <a:xfrm>
          <a:off x="1580486" y="443351"/>
          <a:ext cx="1392187"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a:t>Dark Skies – Designated Dark Sky Reserve since 2020 </a:t>
          </a:r>
          <a:endParaRPr lang="en-US" sz="1100" kern="1200"/>
        </a:p>
      </dsp:txBody>
      <dsp:txXfrm>
        <a:off x="1580486" y="443351"/>
        <a:ext cx="1392187" cy="590625"/>
      </dsp:txXfrm>
    </dsp:sp>
    <dsp:sp modelId="{10717CAE-0CAA-4C59-A51E-68736CA1CD0F}">
      <dsp:nvSpPr>
        <dsp:cNvPr id="0" name=""/>
        <dsp:cNvSpPr/>
      </dsp:nvSpPr>
      <dsp:spPr>
        <a:xfrm>
          <a:off x="3215252" y="443351"/>
          <a:ext cx="590625" cy="590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B963B4-B8DA-417C-820D-AAB508A4B813}">
      <dsp:nvSpPr>
        <dsp:cNvPr id="0" name=""/>
        <dsp:cNvSpPr/>
      </dsp:nvSpPr>
      <dsp:spPr>
        <a:xfrm>
          <a:off x="3339283" y="567382"/>
          <a:ext cx="342562" cy="342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2075C2-D893-4C06-8DF2-3ABF5E7FC881}">
      <dsp:nvSpPr>
        <dsp:cNvPr id="0" name=""/>
        <dsp:cNvSpPr/>
      </dsp:nvSpPr>
      <dsp:spPr>
        <a:xfrm>
          <a:off x="3932440" y="443351"/>
          <a:ext cx="1392187"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a:t>Cheese and Local Food Heritage- Farming and food traditions are the heart of the Yorkshire Dales</a:t>
          </a:r>
          <a:endParaRPr lang="en-US" sz="1100" kern="1200"/>
        </a:p>
      </dsp:txBody>
      <dsp:txXfrm>
        <a:off x="3932440" y="443351"/>
        <a:ext cx="1392187" cy="590625"/>
      </dsp:txXfrm>
    </dsp:sp>
    <dsp:sp modelId="{9CE765AB-5714-4EB7-BD06-784727642292}">
      <dsp:nvSpPr>
        <dsp:cNvPr id="0" name=""/>
        <dsp:cNvSpPr/>
      </dsp:nvSpPr>
      <dsp:spPr>
        <a:xfrm>
          <a:off x="5567205" y="443351"/>
          <a:ext cx="590625" cy="590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C5AC3-1EBE-4801-9348-4EF5A14380AC}">
      <dsp:nvSpPr>
        <dsp:cNvPr id="0" name=""/>
        <dsp:cNvSpPr/>
      </dsp:nvSpPr>
      <dsp:spPr>
        <a:xfrm>
          <a:off x="5691236" y="567382"/>
          <a:ext cx="342562" cy="342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5FE3C5-0D7F-4E41-B7C5-5082E1B38137}">
      <dsp:nvSpPr>
        <dsp:cNvPr id="0" name=""/>
        <dsp:cNvSpPr/>
      </dsp:nvSpPr>
      <dsp:spPr>
        <a:xfrm>
          <a:off x="6284393" y="443351"/>
          <a:ext cx="1392187"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a:t>Nature and Landscape – Iconic Waterfalls, Rivers, Hills, Valleys and wildlife</a:t>
          </a:r>
          <a:endParaRPr lang="en-US" sz="1100" kern="1200"/>
        </a:p>
      </dsp:txBody>
      <dsp:txXfrm>
        <a:off x="6284393" y="443351"/>
        <a:ext cx="1392187" cy="590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32413-5F2C-4080-857A-A98FDC6F9CBE}">
      <dsp:nvSpPr>
        <dsp:cNvPr id="0" name=""/>
        <dsp:cNvSpPr/>
      </dsp:nvSpPr>
      <dsp:spPr>
        <a:xfrm>
          <a:off x="443520" y="1226121"/>
          <a:ext cx="721406" cy="72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1D0070-6828-4BCC-BF95-7BE3C4776EAF}">
      <dsp:nvSpPr>
        <dsp:cNvPr id="0" name=""/>
        <dsp:cNvSpPr/>
      </dsp:nvSpPr>
      <dsp:spPr>
        <a:xfrm>
          <a:off x="2661" y="2191032"/>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a:t>Practical advice for food &amp; drink businesses</a:t>
          </a:r>
          <a:endParaRPr lang="en-US" sz="1200" kern="1200"/>
        </a:p>
      </dsp:txBody>
      <dsp:txXfrm>
        <a:off x="2661" y="2191032"/>
        <a:ext cx="1603125" cy="641250"/>
      </dsp:txXfrm>
    </dsp:sp>
    <dsp:sp modelId="{989AC01A-778A-4F7E-9182-A038CE4C3873}">
      <dsp:nvSpPr>
        <dsp:cNvPr id="0" name=""/>
        <dsp:cNvSpPr/>
      </dsp:nvSpPr>
      <dsp:spPr>
        <a:xfrm>
          <a:off x="2327192" y="1226121"/>
          <a:ext cx="721406" cy="721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A924D-0091-412B-9339-DE4FB6F477A5}">
      <dsp:nvSpPr>
        <dsp:cNvPr id="0" name=""/>
        <dsp:cNvSpPr/>
      </dsp:nvSpPr>
      <dsp:spPr>
        <a:xfrm>
          <a:off x="1886333" y="2191032"/>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a:t>How to use local produce and marketing opportunities</a:t>
          </a:r>
          <a:endParaRPr lang="en-US" sz="1200" kern="1200"/>
        </a:p>
      </dsp:txBody>
      <dsp:txXfrm>
        <a:off x="1886333" y="2191032"/>
        <a:ext cx="1603125" cy="641250"/>
      </dsp:txXfrm>
    </dsp:sp>
    <dsp:sp modelId="{ACAE2887-5022-45A7-B193-970A3E52D4BD}">
      <dsp:nvSpPr>
        <dsp:cNvPr id="0" name=""/>
        <dsp:cNvSpPr/>
      </dsp:nvSpPr>
      <dsp:spPr>
        <a:xfrm>
          <a:off x="4210864" y="1226121"/>
          <a:ext cx="721406" cy="721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A008F-DB6C-406B-A187-2CE257A624CE}">
      <dsp:nvSpPr>
        <dsp:cNvPr id="0" name=""/>
        <dsp:cNvSpPr/>
      </dsp:nvSpPr>
      <dsp:spPr>
        <a:xfrm>
          <a:off x="3770005" y="2191032"/>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a:t>Stay ahead with visitor trends &amp; sustainability</a:t>
          </a:r>
          <a:endParaRPr lang="en-US" sz="1200" kern="1200"/>
        </a:p>
      </dsp:txBody>
      <dsp:txXfrm>
        <a:off x="3770005" y="2191032"/>
        <a:ext cx="1603125" cy="641250"/>
      </dsp:txXfrm>
    </dsp:sp>
    <dsp:sp modelId="{1246F587-23C3-4132-AE9B-F88CA3590D42}">
      <dsp:nvSpPr>
        <dsp:cNvPr id="0" name=""/>
        <dsp:cNvSpPr/>
      </dsp:nvSpPr>
      <dsp:spPr>
        <a:xfrm>
          <a:off x="6094536" y="1226121"/>
          <a:ext cx="721406" cy="721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6A0A6-D7E7-4605-B852-02173267EED0}">
      <dsp:nvSpPr>
        <dsp:cNvPr id="0" name=""/>
        <dsp:cNvSpPr/>
      </dsp:nvSpPr>
      <dsp:spPr>
        <a:xfrm>
          <a:off x="5653676" y="2191032"/>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0">
            <a:lnSpc>
              <a:spcPct val="100000"/>
            </a:lnSpc>
            <a:spcBef>
              <a:spcPct val="0"/>
            </a:spcBef>
            <a:spcAft>
              <a:spcPct val="35000"/>
            </a:spcAft>
            <a:buNone/>
          </a:pPr>
          <a:r>
            <a:rPr lang="en-GB" sz="1200" kern="1200"/>
            <a:t>Toolkit is currently being updated</a:t>
          </a:r>
          <a:r>
            <a:rPr lang="en-GB" sz="1200" kern="1200">
              <a:latin typeface="Calibri"/>
            </a:rPr>
            <a:t> with more useful information</a:t>
          </a:r>
          <a:endParaRPr lang="en-US" sz="1200" kern="1200"/>
        </a:p>
      </dsp:txBody>
      <dsp:txXfrm>
        <a:off x="5653676" y="2191032"/>
        <a:ext cx="1603125" cy="641250"/>
      </dsp:txXfrm>
    </dsp:sp>
    <dsp:sp modelId="{3E292B22-53A5-4164-B6F8-9721C3EFEA64}">
      <dsp:nvSpPr>
        <dsp:cNvPr id="0" name=""/>
        <dsp:cNvSpPr/>
      </dsp:nvSpPr>
      <dsp:spPr>
        <a:xfrm>
          <a:off x="7978208" y="1226121"/>
          <a:ext cx="721406" cy="7214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E9A9A5-5276-4A1B-B94F-5B7D0B0B47C1}">
      <dsp:nvSpPr>
        <dsp:cNvPr id="0" name=""/>
        <dsp:cNvSpPr/>
      </dsp:nvSpPr>
      <dsp:spPr>
        <a:xfrm>
          <a:off x="7537348" y="2191032"/>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rtl="0">
            <a:lnSpc>
              <a:spcPct val="100000"/>
            </a:lnSpc>
            <a:spcBef>
              <a:spcPct val="0"/>
            </a:spcBef>
            <a:spcAft>
              <a:spcPct val="35000"/>
            </a:spcAft>
            <a:buNone/>
          </a:pPr>
          <a:r>
            <a:rPr lang="en-GB" sz="1200" kern="1200">
              <a:latin typeface="Calibri"/>
            </a:rPr>
            <a:t>Find the Tool on our website</a:t>
          </a:r>
          <a:endParaRPr lang="en-US" sz="1200" kern="1200"/>
        </a:p>
      </dsp:txBody>
      <dsp:txXfrm>
        <a:off x="7537348" y="2191032"/>
        <a:ext cx="1603125" cy="641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4286C-47A1-47C7-AD89-187FDCDDD4BC}">
      <dsp:nvSpPr>
        <dsp:cNvPr id="0" name=""/>
        <dsp:cNvSpPr/>
      </dsp:nvSpPr>
      <dsp:spPr>
        <a:xfrm>
          <a:off x="1470436" y="65771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B8C878-707B-4258-A485-7C42779D1116}">
      <dsp:nvSpPr>
        <dsp:cNvPr id="0" name=""/>
        <dsp:cNvSpPr/>
      </dsp:nvSpPr>
      <dsp:spPr>
        <a:xfrm>
          <a:off x="975436" y="17967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Create themed offers and events around Dark Skies, Cheese, or Nature</a:t>
          </a:r>
          <a:endParaRPr lang="en-US" sz="1200" kern="1200" dirty="0"/>
        </a:p>
      </dsp:txBody>
      <dsp:txXfrm>
        <a:off x="975436" y="1796724"/>
        <a:ext cx="1800000" cy="720000"/>
      </dsp:txXfrm>
    </dsp:sp>
    <dsp:sp modelId="{C824F826-4868-41E1-89E6-471BF7B18860}">
      <dsp:nvSpPr>
        <dsp:cNvPr id="0" name=""/>
        <dsp:cNvSpPr/>
      </dsp:nvSpPr>
      <dsp:spPr>
        <a:xfrm>
          <a:off x="3585436" y="65771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AC2B5D-5986-4284-A491-54E00F6E30F0}">
      <dsp:nvSpPr>
        <dsp:cNvPr id="0" name=""/>
        <dsp:cNvSpPr/>
      </dsp:nvSpPr>
      <dsp:spPr>
        <a:xfrm>
          <a:off x="3090436" y="17967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Submit your events for free promotion</a:t>
          </a:r>
          <a:endParaRPr lang="en-US" sz="1200" kern="1200" dirty="0"/>
        </a:p>
      </dsp:txBody>
      <dsp:txXfrm>
        <a:off x="3090436" y="1796724"/>
        <a:ext cx="1800000" cy="720000"/>
      </dsp:txXfrm>
    </dsp:sp>
    <dsp:sp modelId="{8F54FBCF-6FD3-428B-9C60-229F39F7DFD5}">
      <dsp:nvSpPr>
        <dsp:cNvPr id="0" name=""/>
        <dsp:cNvSpPr/>
      </dsp:nvSpPr>
      <dsp:spPr>
        <a:xfrm>
          <a:off x="5700436" y="65771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CD3B50-3023-4AB7-92DA-0BEAD701FC02}">
      <dsp:nvSpPr>
        <dsp:cNvPr id="0" name=""/>
        <dsp:cNvSpPr/>
      </dsp:nvSpPr>
      <dsp:spPr>
        <a:xfrm>
          <a:off x="5205436" y="17967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Promote the Festivals on your website, blog and social media pages and we will too</a:t>
          </a:r>
          <a:endParaRPr lang="en-US" sz="1200" kern="1200" dirty="0"/>
        </a:p>
      </dsp:txBody>
      <dsp:txXfrm>
        <a:off x="5205436" y="1796724"/>
        <a:ext cx="1800000" cy="720000"/>
      </dsp:txXfrm>
    </dsp:sp>
    <dsp:sp modelId="{88469131-6230-4A35-935A-8564C6C4CE08}">
      <dsp:nvSpPr>
        <dsp:cNvPr id="0" name=""/>
        <dsp:cNvSpPr/>
      </dsp:nvSpPr>
      <dsp:spPr>
        <a:xfrm>
          <a:off x="7815436" y="65771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0748B-DC3C-46E3-9B73-A3DEA4C75867}">
      <dsp:nvSpPr>
        <dsp:cNvPr id="0" name=""/>
        <dsp:cNvSpPr/>
      </dsp:nvSpPr>
      <dsp:spPr>
        <a:xfrm>
          <a:off x="7320436" y="17967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Use the Food Business Toolkit to strengthen your offer</a:t>
          </a:r>
          <a:endParaRPr lang="en-US" sz="1200" kern="1200" dirty="0"/>
        </a:p>
      </dsp:txBody>
      <dsp:txXfrm>
        <a:off x="7320436" y="1796724"/>
        <a:ext cx="1800000" cy="720000"/>
      </dsp:txXfrm>
    </dsp:sp>
    <dsp:sp modelId="{9BE6CA6F-86A5-4605-94D4-F43B94E65F64}">
      <dsp:nvSpPr>
        <dsp:cNvPr id="0" name=""/>
        <dsp:cNvSpPr/>
      </dsp:nvSpPr>
      <dsp:spPr>
        <a:xfrm>
          <a:off x="4642936" y="2966724"/>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F3B77-A9FD-496E-87CA-8F4DE5713067}">
      <dsp:nvSpPr>
        <dsp:cNvPr id="0" name=""/>
        <dsp:cNvSpPr/>
      </dsp:nvSpPr>
      <dsp:spPr>
        <a:xfrm>
          <a:off x="4147936" y="410573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Talk to us – we’re happy to try and help and support you</a:t>
          </a:r>
          <a:endParaRPr lang="en-US" sz="1200" kern="1200" dirty="0"/>
        </a:p>
      </dsp:txBody>
      <dsp:txXfrm>
        <a:off x="4147936" y="4105730"/>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6513E-3F59-4A13-ABE8-DBC9133FFC38}" type="datetimeFigureOut">
              <a:t>10/8/25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5F699-A81F-47E4-AE19-9D26ED76E4EB}" type="slidenum">
              <a:t>‹#›</a:t>
            </a:fld>
            <a:endParaRPr lang="en-GB"/>
          </a:p>
        </p:txBody>
      </p:sp>
    </p:spTree>
    <p:extLst>
      <p:ext uri="{BB962C8B-B14F-4D97-AF65-F5344CB8AC3E}">
        <p14:creationId xmlns:p14="http://schemas.microsoft.com/office/powerpoint/2010/main" val="157199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1</a:t>
            </a:fld>
            <a:endParaRPr lang="en-GB"/>
          </a:p>
        </p:txBody>
      </p:sp>
    </p:spTree>
    <p:extLst>
      <p:ext uri="{BB962C8B-B14F-4D97-AF65-F5344CB8AC3E}">
        <p14:creationId xmlns:p14="http://schemas.microsoft.com/office/powerpoint/2010/main" val="262082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dirty="0">
              <a:solidFill>
                <a:srgbClr val="444444"/>
              </a:solidFill>
              <a:ea typeface="Calibri"/>
              <a:cs typeface="Calibri"/>
            </a:endParaRPr>
          </a:p>
          <a:p>
            <a:pPr lvl="1"/>
            <a:endParaRPr lang="en-GB">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10</a:t>
            </a:fld>
            <a:endParaRPr lang="en-GB"/>
          </a:p>
        </p:txBody>
      </p:sp>
    </p:spTree>
    <p:extLst>
      <p:ext uri="{BB962C8B-B14F-4D97-AF65-F5344CB8AC3E}">
        <p14:creationId xmlns:p14="http://schemas.microsoft.com/office/powerpoint/2010/main" val="116336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pPr>
              <a:buFont typeface="Arial"/>
              <a:buChar char="•"/>
            </a:pPr>
            <a:endParaRPr lang="en-US">
              <a:ea typeface="Calibri"/>
              <a:cs typeface="Calibri"/>
            </a:endParaRPr>
          </a:p>
          <a:p>
            <a:pPr marL="1085850" lvl="1" indent="-171450">
              <a:buFont typeface="Arial"/>
              <a:buChar char="•"/>
            </a:pPr>
            <a:endParaRPr lang="en-GB" b="1">
              <a:ea typeface="Calibri"/>
              <a:cs typeface="Calibri"/>
            </a:endParaRPr>
          </a:p>
          <a:p>
            <a:pPr marL="1085850" lvl="1" indent="-171450">
              <a:buFont typeface="Arial"/>
              <a:buChar char="•"/>
            </a:pPr>
            <a:endParaRPr lang="en-GB" b="1">
              <a:ea typeface="Calibri"/>
              <a:cs typeface="Calibri"/>
            </a:endParaRPr>
          </a:p>
          <a:p>
            <a:pPr marL="1085850" lvl="1" indent="-171450">
              <a:buFont typeface="Arial"/>
              <a:buChar char="•"/>
            </a:pPr>
            <a:endParaRPr lang="en-GB" b="1">
              <a:ea typeface="Calibri"/>
              <a:cs typeface="Calibri"/>
            </a:endParaRPr>
          </a:p>
          <a:p>
            <a:pPr marL="628650" lvl="1" indent="-171450">
              <a:buFont typeface="Arial"/>
              <a:buChar char="•"/>
            </a:pPr>
            <a:endParaRPr lang="en-GB">
              <a:ea typeface="Calibri" panose="020F0502020204030204"/>
              <a:cs typeface="Calibri" panose="020F0502020204030204"/>
            </a:endParaRPr>
          </a:p>
          <a:p>
            <a:pPr marL="628650" lvl="1" indent="-171450">
              <a:buFont typeface="Arial"/>
              <a:buChar char="•"/>
            </a:pP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D85F699-A81F-47E4-AE19-9D26ED76E4EB}" type="slidenum">
              <a:rPr lang="en-GB"/>
              <a:t>11</a:t>
            </a:fld>
            <a:endParaRPr lang="en-GB"/>
          </a:p>
        </p:txBody>
      </p:sp>
    </p:spTree>
    <p:extLst>
      <p:ext uri="{BB962C8B-B14F-4D97-AF65-F5344CB8AC3E}">
        <p14:creationId xmlns:p14="http://schemas.microsoft.com/office/powerpoint/2010/main" val="417776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91D26-7E41-7A74-5399-C7AF47F9F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2706E-93A2-027E-5364-DB1BF74DB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A5CD3-84B3-7757-EB38-8D8B90AD492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B2EDD3D-CCB6-8EE1-539D-48863412D465}"/>
              </a:ext>
            </a:extLst>
          </p:cNvPr>
          <p:cNvSpPr>
            <a:spLocks noGrp="1"/>
          </p:cNvSpPr>
          <p:nvPr>
            <p:ph type="sldNum" sz="quarter" idx="5"/>
          </p:nvPr>
        </p:nvSpPr>
        <p:spPr/>
        <p:txBody>
          <a:bodyPr/>
          <a:lstStyle/>
          <a:p>
            <a:fld id="{DD85F699-A81F-47E4-AE19-9D26ED76E4EB}" type="slidenum">
              <a:rPr lang="en-GB"/>
              <a:t>12</a:t>
            </a:fld>
            <a:endParaRPr lang="en-GB"/>
          </a:p>
        </p:txBody>
      </p:sp>
    </p:spTree>
    <p:extLst>
      <p:ext uri="{BB962C8B-B14F-4D97-AF65-F5344CB8AC3E}">
        <p14:creationId xmlns:p14="http://schemas.microsoft.com/office/powerpoint/2010/main" val="9193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1DAD-BE31-FE8B-DDB3-0E2753779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3520B-BD5D-4522-02D5-9039069E2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0DCD3-6674-5432-17A5-E9BB287F1179}"/>
              </a:ext>
            </a:extLst>
          </p:cNvPr>
          <p:cNvSpPr>
            <a:spLocks noGrp="1"/>
          </p:cNvSpPr>
          <p:nvPr>
            <p:ph type="body" idx="1"/>
          </p:nvPr>
        </p:nvSpPr>
        <p:spPr/>
        <p:txBody>
          <a:bodyPr/>
          <a:lstStyle/>
          <a:p>
            <a:pPr marL="628650" lvl="1" indent="-171450">
              <a:buFont typeface="Courier New"/>
              <a:buChar char="○"/>
            </a:pPr>
            <a:endParaRPr lang="en-GB">
              <a:ea typeface="Calibri"/>
              <a:cs typeface="Calibri"/>
            </a:endParaRPr>
          </a:p>
          <a:p>
            <a:pPr marL="628650" lvl="1" indent="-171450">
              <a:buFont typeface="Courier New"/>
              <a:buChar char="○"/>
            </a:pPr>
            <a:endParaRPr lang="en-GB">
              <a:solidFill>
                <a:srgbClr val="000000"/>
              </a:solidFill>
            </a:endParaRPr>
          </a:p>
          <a:p>
            <a:pPr marL="457200"/>
            <a:endParaRPr lang="en-GB" b="1">
              <a:solidFill>
                <a:srgbClr val="000000"/>
              </a:solidFill>
              <a:ea typeface="Calibri"/>
              <a:cs typeface="Calibri"/>
            </a:endParaRPr>
          </a:p>
          <a:p>
            <a:pPr marL="171450" indent="-171450">
              <a:buFont typeface="Symbol,Sans-Serif"/>
              <a:buChar char="•"/>
            </a:pPr>
            <a:endParaRPr lang="en-GB">
              <a:solidFill>
                <a:srgbClr val="444444"/>
              </a:solidFil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B9AD349-9828-88A1-6BE7-2F6AF708F89A}"/>
              </a:ext>
            </a:extLst>
          </p:cNvPr>
          <p:cNvSpPr>
            <a:spLocks noGrp="1"/>
          </p:cNvSpPr>
          <p:nvPr>
            <p:ph type="sldNum" sz="quarter" idx="5"/>
          </p:nvPr>
        </p:nvSpPr>
        <p:spPr/>
        <p:txBody>
          <a:bodyPr/>
          <a:lstStyle/>
          <a:p>
            <a:fld id="{DD85F699-A81F-47E4-AE19-9D26ED76E4EB}" type="slidenum">
              <a:rPr lang="en-GB"/>
              <a:t>13</a:t>
            </a:fld>
            <a:endParaRPr lang="en-GB"/>
          </a:p>
        </p:txBody>
      </p:sp>
    </p:spTree>
    <p:extLst>
      <p:ext uri="{BB962C8B-B14F-4D97-AF65-F5344CB8AC3E}">
        <p14:creationId xmlns:p14="http://schemas.microsoft.com/office/powerpoint/2010/main" val="325219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14</a:t>
            </a:fld>
            <a:endParaRPr lang="en-GB"/>
          </a:p>
        </p:txBody>
      </p:sp>
    </p:spTree>
    <p:extLst>
      <p:ext uri="{BB962C8B-B14F-4D97-AF65-F5344CB8AC3E}">
        <p14:creationId xmlns:p14="http://schemas.microsoft.com/office/powerpoint/2010/main" val="406025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4497-0619-E6CD-9EF4-5B87C5CFE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85738-52FC-54F2-06CB-6EBE845DE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83C85-EACE-0A91-5FBC-D3CAC24D29FE}"/>
              </a:ext>
            </a:extLst>
          </p:cNvPr>
          <p:cNvSpPr>
            <a:spLocks noGrp="1"/>
          </p:cNvSpPr>
          <p:nvPr>
            <p:ph type="body" idx="1"/>
          </p:nvPr>
        </p:nvSpPr>
        <p:spPr/>
        <p:txBody>
          <a:bodyPr/>
          <a:lstStyle/>
          <a:p>
            <a:endParaRPr lang="en-GB" dirty="0">
              <a:ea typeface="Calibri"/>
              <a:cs typeface="Calibri"/>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0ADDC1DB-E1B8-FBC4-A53D-54D3FCD23408}"/>
              </a:ext>
            </a:extLst>
          </p:cNvPr>
          <p:cNvSpPr>
            <a:spLocks noGrp="1"/>
          </p:cNvSpPr>
          <p:nvPr>
            <p:ph type="sldNum" sz="quarter" idx="5"/>
          </p:nvPr>
        </p:nvSpPr>
        <p:spPr/>
        <p:txBody>
          <a:bodyPr/>
          <a:lstStyle/>
          <a:p>
            <a:fld id="{DD85F699-A81F-47E4-AE19-9D26ED76E4EB}" type="slidenum">
              <a:rPr lang="en-GB"/>
              <a:t>15</a:t>
            </a:fld>
            <a:endParaRPr lang="en-GB"/>
          </a:p>
        </p:txBody>
      </p:sp>
    </p:spTree>
    <p:extLst>
      <p:ext uri="{BB962C8B-B14F-4D97-AF65-F5344CB8AC3E}">
        <p14:creationId xmlns:p14="http://schemas.microsoft.com/office/powerpoint/2010/main" val="2742776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581B-8548-1FB0-486E-B85A73700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452CA-0661-7E86-4AC7-577751501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0EFAD-C0E0-493F-6E68-56FF779C9ECE}"/>
              </a:ext>
            </a:extLst>
          </p:cNvPr>
          <p:cNvSpPr>
            <a:spLocks noGrp="1"/>
          </p:cNvSpPr>
          <p:nvPr>
            <p:ph type="body" idx="1"/>
          </p:nvPr>
        </p:nvSpPr>
        <p:spPr/>
        <p:txBody>
          <a:bodyPr/>
          <a:lstStyle/>
          <a:p>
            <a:pPr>
              <a:buFont typeface="Symbol"/>
              <a:buChar char="•"/>
            </a:pPr>
            <a:endParaRPr lang="en-GB" dirty="0">
              <a:ea typeface="Calibri"/>
              <a:cs typeface="Calibri"/>
            </a:endParaRPr>
          </a:p>
          <a:p>
            <a:pPr marL="171450" indent="-171450">
              <a:buFont typeface="Courier New,monospace"/>
              <a:buChar char="○"/>
            </a:pPr>
            <a:endParaRPr lang="en-GB" dirty="0">
              <a:ea typeface="Calibri"/>
              <a:cs typeface="Calibri"/>
            </a:endParaRPr>
          </a:p>
          <a:p>
            <a:pPr marL="171450" indent="-171450">
              <a:buFont typeface="Courier New,monospace"/>
              <a:buChar char="○"/>
            </a:pPr>
            <a:endParaRPr lang="en-GB" dirty="0">
              <a:ea typeface="Calibri"/>
              <a:cs typeface="Calibri"/>
            </a:endParaRPr>
          </a:p>
          <a:p>
            <a:pPr>
              <a:buFont typeface="Symbol"/>
              <a:buChar char="•"/>
            </a:pPr>
            <a:endParaRPr lang="en-GB" dirty="0">
              <a:ea typeface="Calibri"/>
              <a:cs typeface="Calibri"/>
            </a:endParaRPr>
          </a:p>
          <a:p>
            <a:pPr>
              <a:buFont typeface="Symbol"/>
              <a:buChar char="•"/>
            </a:pPr>
            <a:endParaRPr lang="en-GB" b="1">
              <a:ea typeface="Calibri" panose="020F0502020204030204"/>
              <a:cs typeface="Calibri" panose="020F0502020204030204"/>
            </a:endParaRPr>
          </a:p>
          <a:p>
            <a:pPr marL="171450" indent="-171450">
              <a:buFont typeface="Symbol"/>
              <a:buChar char="•"/>
            </a:pPr>
            <a:endParaRPr lang="en-GB" b="1">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718E5F6-37AE-6FD2-0AA8-C06B7C1C9901}"/>
              </a:ext>
            </a:extLst>
          </p:cNvPr>
          <p:cNvSpPr>
            <a:spLocks noGrp="1"/>
          </p:cNvSpPr>
          <p:nvPr>
            <p:ph type="sldNum" sz="quarter" idx="5"/>
          </p:nvPr>
        </p:nvSpPr>
        <p:spPr/>
        <p:txBody>
          <a:bodyPr/>
          <a:lstStyle/>
          <a:p>
            <a:fld id="{DD85F699-A81F-47E4-AE19-9D26ED76E4EB}" type="slidenum">
              <a:rPr lang="en-GB"/>
              <a:t>16</a:t>
            </a:fld>
            <a:endParaRPr lang="en-GB"/>
          </a:p>
        </p:txBody>
      </p:sp>
    </p:spTree>
    <p:extLst>
      <p:ext uri="{BB962C8B-B14F-4D97-AF65-F5344CB8AC3E}">
        <p14:creationId xmlns:p14="http://schemas.microsoft.com/office/powerpoint/2010/main" val="110217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681F-50C5-652B-F4BE-42833A44C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B6EEE-FD88-2A15-CC39-5C99A3858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73B40-5EC4-057C-9A55-1A40C3BA2D04}"/>
              </a:ext>
            </a:extLst>
          </p:cNvPr>
          <p:cNvSpPr>
            <a:spLocks noGrp="1"/>
          </p:cNvSpPr>
          <p:nvPr>
            <p:ph type="body" idx="1"/>
          </p:nvPr>
        </p:nvSpPr>
        <p:spPr/>
        <p:txBody>
          <a:bodyPr/>
          <a:lstStyle/>
          <a:p>
            <a:endParaRPr lang="en-US" dirty="0">
              <a:ea typeface="Calibri"/>
              <a:cs typeface="Calibri"/>
            </a:endParaRPr>
          </a:p>
          <a:p>
            <a:pPr marL="171450" indent="-171450">
              <a:buFont typeface="Symbo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1CED152B-1395-DFCD-5E3C-1242519B1EDC}"/>
              </a:ext>
            </a:extLst>
          </p:cNvPr>
          <p:cNvSpPr>
            <a:spLocks noGrp="1"/>
          </p:cNvSpPr>
          <p:nvPr>
            <p:ph type="sldNum" sz="quarter" idx="5"/>
          </p:nvPr>
        </p:nvSpPr>
        <p:spPr/>
        <p:txBody>
          <a:bodyPr/>
          <a:lstStyle/>
          <a:p>
            <a:fld id="{DD85F699-A81F-47E4-AE19-9D26ED76E4EB}" type="slidenum">
              <a:rPr lang="en-GB"/>
              <a:t>17</a:t>
            </a:fld>
            <a:endParaRPr lang="en-GB"/>
          </a:p>
        </p:txBody>
      </p:sp>
    </p:spTree>
    <p:extLst>
      <p:ext uri="{BB962C8B-B14F-4D97-AF65-F5344CB8AC3E}">
        <p14:creationId xmlns:p14="http://schemas.microsoft.com/office/powerpoint/2010/main" val="2265482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FA42B-1501-DA8C-9ADB-F27A2A53D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D7605-B75D-6534-96C9-30DB142FF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3865C-7EC6-30D5-E491-13F8548F41F5}"/>
              </a:ext>
            </a:extLst>
          </p:cNvPr>
          <p:cNvSpPr>
            <a:spLocks noGrp="1"/>
          </p:cNvSpPr>
          <p:nvPr>
            <p:ph type="body" idx="1"/>
          </p:nvPr>
        </p:nvSpPr>
        <p:spPr/>
        <p:txBody>
          <a:bodyPr/>
          <a:lstStyle/>
          <a:p>
            <a:endParaRPr lang="en-GB" b="1">
              <a:ea typeface="Calibri"/>
              <a:cs typeface="Calibri"/>
            </a:endParaRPr>
          </a:p>
          <a:p>
            <a:pPr marL="628650" lvl="1" indent="-171450">
              <a:buFont typeface="Courier New"/>
              <a:buChar char="○"/>
            </a:pPr>
            <a:endParaRPr lang="en-GB">
              <a:ea typeface="Calibri"/>
              <a:cs typeface="Calibri"/>
            </a:endParaRPr>
          </a:p>
          <a:p>
            <a:endParaRPr lang="en-US">
              <a:ea typeface="Calibri"/>
              <a:cs typeface="Calibri"/>
            </a:endParaRPr>
          </a:p>
          <a:p>
            <a:endParaRPr lang="en-GB" strike="sngStrike" dirty="0">
              <a:ea typeface="Calibri"/>
              <a:cs typeface="Calibri"/>
            </a:endParaRPr>
          </a:p>
        </p:txBody>
      </p:sp>
      <p:sp>
        <p:nvSpPr>
          <p:cNvPr id="4" name="Slide Number Placeholder 3">
            <a:extLst>
              <a:ext uri="{FF2B5EF4-FFF2-40B4-BE49-F238E27FC236}">
                <a16:creationId xmlns:a16="http://schemas.microsoft.com/office/drawing/2014/main" id="{939156E6-1A93-E648-FB6E-19C6C78C50B2}"/>
              </a:ext>
            </a:extLst>
          </p:cNvPr>
          <p:cNvSpPr>
            <a:spLocks noGrp="1"/>
          </p:cNvSpPr>
          <p:nvPr>
            <p:ph type="sldNum" sz="quarter" idx="5"/>
          </p:nvPr>
        </p:nvSpPr>
        <p:spPr/>
        <p:txBody>
          <a:bodyPr/>
          <a:lstStyle/>
          <a:p>
            <a:fld id="{DD85F699-A81F-47E4-AE19-9D26ED76E4EB}" type="slidenum">
              <a:rPr lang="en-GB"/>
              <a:t>18</a:t>
            </a:fld>
            <a:endParaRPr lang="en-GB"/>
          </a:p>
        </p:txBody>
      </p:sp>
    </p:spTree>
    <p:extLst>
      <p:ext uri="{BB962C8B-B14F-4D97-AF65-F5344CB8AC3E}">
        <p14:creationId xmlns:p14="http://schemas.microsoft.com/office/powerpoint/2010/main" val="3460553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D5DA-5B74-AAE4-1C2E-7910006F1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11BC4-4F33-06FB-43B5-BD70F7D36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20571-C602-3190-1105-CC84D86664A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6584EA5F-9932-565F-0E97-65BBF0295FFE}"/>
              </a:ext>
            </a:extLst>
          </p:cNvPr>
          <p:cNvSpPr>
            <a:spLocks noGrp="1"/>
          </p:cNvSpPr>
          <p:nvPr>
            <p:ph type="sldNum" sz="quarter" idx="5"/>
          </p:nvPr>
        </p:nvSpPr>
        <p:spPr/>
        <p:txBody>
          <a:bodyPr/>
          <a:lstStyle/>
          <a:p>
            <a:fld id="{DD85F699-A81F-47E4-AE19-9D26ED76E4EB}" type="slidenum">
              <a:rPr lang="en-GB"/>
              <a:t>19</a:t>
            </a:fld>
            <a:endParaRPr lang="en-GB"/>
          </a:p>
        </p:txBody>
      </p:sp>
    </p:spTree>
    <p:extLst>
      <p:ext uri="{BB962C8B-B14F-4D97-AF65-F5344CB8AC3E}">
        <p14:creationId xmlns:p14="http://schemas.microsoft.com/office/powerpoint/2010/main" val="143498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572E2D"/>
              </a:solidFill>
              <a:ea typeface="Calibri"/>
              <a:cs typeface="Calibri"/>
            </a:endParaRPr>
          </a:p>
          <a:p>
            <a:endParaRPr lang="en-GB" b="1" dirty="0">
              <a:solidFill>
                <a:srgbClr val="572E2D"/>
              </a:solidFill>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2</a:t>
            </a:fld>
            <a:endParaRPr lang="en-GB"/>
          </a:p>
        </p:txBody>
      </p:sp>
    </p:spTree>
    <p:extLst>
      <p:ext uri="{BB962C8B-B14F-4D97-AF65-F5344CB8AC3E}">
        <p14:creationId xmlns:p14="http://schemas.microsoft.com/office/powerpoint/2010/main" val="599689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597D-7ADF-D9C2-F84A-ACD73A0B8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52C73-9326-886E-81E9-926935C80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B33B5-CAB5-3008-3836-5E6D40849984}"/>
              </a:ext>
            </a:extLst>
          </p:cNvPr>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FC71E56E-03C1-0687-47BE-7D561EC247DD}"/>
              </a:ext>
            </a:extLst>
          </p:cNvPr>
          <p:cNvSpPr>
            <a:spLocks noGrp="1"/>
          </p:cNvSpPr>
          <p:nvPr>
            <p:ph type="sldNum" sz="quarter" idx="5"/>
          </p:nvPr>
        </p:nvSpPr>
        <p:spPr/>
        <p:txBody>
          <a:bodyPr/>
          <a:lstStyle/>
          <a:p>
            <a:fld id="{DD85F699-A81F-47E4-AE19-9D26ED76E4EB}" type="slidenum">
              <a:rPr lang="en-GB"/>
              <a:t>20</a:t>
            </a:fld>
            <a:endParaRPr lang="en-GB"/>
          </a:p>
        </p:txBody>
      </p:sp>
    </p:spTree>
    <p:extLst>
      <p:ext uri="{BB962C8B-B14F-4D97-AF65-F5344CB8AC3E}">
        <p14:creationId xmlns:p14="http://schemas.microsoft.com/office/powerpoint/2010/main" val="3642442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A2F2F-9703-DF84-D148-3690DA937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8053F-8538-3C39-A24E-D5A2F906E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B7E78-FC67-4416-AA92-F30FC5739885}"/>
              </a:ext>
            </a:extLst>
          </p:cNvPr>
          <p:cNvSpPr>
            <a:spLocks noGrp="1"/>
          </p:cNvSpPr>
          <p:nvPr>
            <p:ph type="body" idx="1"/>
          </p:nvPr>
        </p:nvSpPr>
        <p:spPr/>
        <p:txBody>
          <a:bodyPr/>
          <a:lstStyle/>
          <a:p>
            <a:endParaRPr lang="en-GB" dirty="0">
              <a:ea typeface="Calibri" panose="020F0502020204030204"/>
              <a:cs typeface="Calibri" panose="020F0502020204030204"/>
            </a:endParaRPr>
          </a:p>
          <a:p>
            <a:endParaRPr lang="en-GB" b="1" dirty="0">
              <a:ea typeface="Calibri"/>
              <a:cs typeface="Calibri"/>
            </a:endParaRPr>
          </a:p>
          <a:p>
            <a:pPr>
              <a:buFont typeface="Arial"/>
              <a:buChar char="•"/>
            </a:pPr>
            <a:endParaRPr lang="en-GB">
              <a:ea typeface="Calibri" panose="020F0502020204030204"/>
              <a:cs typeface="Calibri" panose="020F0502020204030204"/>
            </a:endParaRPr>
          </a:p>
          <a:p>
            <a:pPr marL="285750" indent="-285750">
              <a:buFont typeface="Symbol,Sans-Serif"/>
              <a:buChar char="•"/>
            </a:pPr>
            <a:endParaRPr lang="en-GB">
              <a:solidFill>
                <a:srgbClr val="000000"/>
              </a:solidFill>
              <a:ea typeface="Calibri"/>
              <a:cs typeface="Calibri"/>
            </a:endParaRPr>
          </a:p>
          <a:p>
            <a:pPr marL="285750" indent="-285750">
              <a:buFont typeface="Symbol,Sans-Serif"/>
              <a:buChar char="•"/>
            </a:pPr>
            <a:endParaRPr lang="en-GB">
              <a:ea typeface="Calibri"/>
              <a:cs typeface="Calibri"/>
            </a:endParaRPr>
          </a:p>
        </p:txBody>
      </p:sp>
      <p:sp>
        <p:nvSpPr>
          <p:cNvPr id="4" name="Slide Number Placeholder 3">
            <a:extLst>
              <a:ext uri="{FF2B5EF4-FFF2-40B4-BE49-F238E27FC236}">
                <a16:creationId xmlns:a16="http://schemas.microsoft.com/office/drawing/2014/main" id="{16418554-D019-CFED-6DEF-3F803BA7BACB}"/>
              </a:ext>
            </a:extLst>
          </p:cNvPr>
          <p:cNvSpPr>
            <a:spLocks noGrp="1"/>
          </p:cNvSpPr>
          <p:nvPr>
            <p:ph type="sldNum" sz="quarter" idx="5"/>
          </p:nvPr>
        </p:nvSpPr>
        <p:spPr/>
        <p:txBody>
          <a:bodyPr/>
          <a:lstStyle/>
          <a:p>
            <a:fld id="{DD85F699-A81F-47E4-AE19-9D26ED76E4EB}" type="slidenum">
              <a:rPr lang="en-GB"/>
              <a:t>21</a:t>
            </a:fld>
            <a:endParaRPr lang="en-GB"/>
          </a:p>
        </p:txBody>
      </p:sp>
    </p:spTree>
    <p:extLst>
      <p:ext uri="{BB962C8B-B14F-4D97-AF65-F5344CB8AC3E}">
        <p14:creationId xmlns:p14="http://schemas.microsoft.com/office/powerpoint/2010/main" val="139479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a:p>
            <a:endParaRPr lang="en-GB" dirty="0">
              <a:ea typeface="Calibri"/>
              <a:cs typeface="Calibri"/>
            </a:endParaRPr>
          </a:p>
          <a:p>
            <a:pPr marL="115570" indent="-115570"/>
            <a:endParaRPr lang="en-US">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3</a:t>
            </a:fld>
            <a:endParaRPr lang="en-GB"/>
          </a:p>
        </p:txBody>
      </p:sp>
    </p:spTree>
    <p:extLst>
      <p:ext uri="{BB962C8B-B14F-4D97-AF65-F5344CB8AC3E}">
        <p14:creationId xmlns:p14="http://schemas.microsoft.com/office/powerpoint/2010/main" val="303849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572E2D"/>
              </a:solidFill>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4</a:t>
            </a:fld>
            <a:endParaRPr lang="en-GB"/>
          </a:p>
        </p:txBody>
      </p:sp>
    </p:spTree>
    <p:extLst>
      <p:ext uri="{BB962C8B-B14F-4D97-AF65-F5344CB8AC3E}">
        <p14:creationId xmlns:p14="http://schemas.microsoft.com/office/powerpoint/2010/main" val="334102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5</a:t>
            </a:fld>
            <a:endParaRPr lang="en-GB"/>
          </a:p>
        </p:txBody>
      </p:sp>
    </p:spTree>
    <p:extLst>
      <p:ext uri="{BB962C8B-B14F-4D97-AF65-F5344CB8AC3E}">
        <p14:creationId xmlns:p14="http://schemas.microsoft.com/office/powerpoint/2010/main" val="1359265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a typeface="Calibri"/>
              <a:cs typeface="Calibri"/>
            </a:endParaRPr>
          </a:p>
        </p:txBody>
      </p:sp>
      <p:sp>
        <p:nvSpPr>
          <p:cNvPr id="4" name="Slide Number Placeholder 3"/>
          <p:cNvSpPr>
            <a:spLocks noGrp="1"/>
          </p:cNvSpPr>
          <p:nvPr>
            <p:ph type="sldNum" sz="quarter" idx="5"/>
          </p:nvPr>
        </p:nvSpPr>
        <p:spPr/>
        <p:txBody>
          <a:bodyPr/>
          <a:lstStyle/>
          <a:p>
            <a:fld id="{DD85F699-A81F-47E4-AE19-9D26ED76E4EB}" type="slidenum">
              <a:rPr lang="en-GB"/>
              <a:t>6</a:t>
            </a:fld>
            <a:endParaRPr lang="en-GB"/>
          </a:p>
        </p:txBody>
      </p:sp>
    </p:spTree>
    <p:extLst>
      <p:ext uri="{BB962C8B-B14F-4D97-AF65-F5344CB8AC3E}">
        <p14:creationId xmlns:p14="http://schemas.microsoft.com/office/powerpoint/2010/main" val="181192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E433-AC3B-3DD0-03CD-710C1064D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B3A71-D128-BC74-E7D7-038A414AC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924AA-63AB-0199-97D6-2513BA4951CE}"/>
              </a:ext>
            </a:extLst>
          </p:cNvPr>
          <p:cNvSpPr>
            <a:spLocks noGrp="1"/>
          </p:cNvSpPr>
          <p:nvPr>
            <p:ph type="body" idx="1"/>
          </p:nvPr>
        </p:nvSpPr>
        <p:spPr/>
        <p:txBody>
          <a:bodyPr/>
          <a:lstStyle/>
          <a:p>
            <a:endParaRPr lang="en-GB" b="1" dirty="0">
              <a:solidFill>
                <a:srgbClr val="572E2D"/>
              </a:solidFill>
              <a:ea typeface="Calibri"/>
              <a:cs typeface="Calibri"/>
            </a:endParaRPr>
          </a:p>
          <a:p>
            <a:endParaRPr lang="en-GB" dirty="0">
              <a:solidFill>
                <a:srgbClr val="572E2D"/>
              </a:solidFill>
              <a:ea typeface="Calibri"/>
              <a:cs typeface="Calibri"/>
            </a:endParaRPr>
          </a:p>
        </p:txBody>
      </p:sp>
      <p:sp>
        <p:nvSpPr>
          <p:cNvPr id="4" name="Slide Number Placeholder 3">
            <a:extLst>
              <a:ext uri="{FF2B5EF4-FFF2-40B4-BE49-F238E27FC236}">
                <a16:creationId xmlns:a16="http://schemas.microsoft.com/office/drawing/2014/main" id="{858D742D-BCB7-C725-1429-1CB16FD64FED}"/>
              </a:ext>
            </a:extLst>
          </p:cNvPr>
          <p:cNvSpPr>
            <a:spLocks noGrp="1"/>
          </p:cNvSpPr>
          <p:nvPr>
            <p:ph type="sldNum" sz="quarter" idx="5"/>
          </p:nvPr>
        </p:nvSpPr>
        <p:spPr/>
        <p:txBody>
          <a:bodyPr/>
          <a:lstStyle/>
          <a:p>
            <a:fld id="{DD85F699-A81F-47E4-AE19-9D26ED76E4EB}" type="slidenum">
              <a:rPr lang="en-GB"/>
              <a:t>7</a:t>
            </a:fld>
            <a:endParaRPr lang="en-GB"/>
          </a:p>
        </p:txBody>
      </p:sp>
    </p:spTree>
    <p:extLst>
      <p:ext uri="{BB962C8B-B14F-4D97-AF65-F5344CB8AC3E}">
        <p14:creationId xmlns:p14="http://schemas.microsoft.com/office/powerpoint/2010/main" val="1728143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17691-1646-1B01-9B69-E869EE833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01672-9198-B5CC-283E-C27C3BB9C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04BB7-EE95-3059-4228-B3A4A4C6D0E6}"/>
              </a:ext>
            </a:extLst>
          </p:cNvPr>
          <p:cNvSpPr>
            <a:spLocks noGrp="1"/>
          </p:cNvSpPr>
          <p:nvPr>
            <p:ph type="body" idx="1"/>
          </p:nvPr>
        </p:nvSpPr>
        <p:spPr/>
        <p:txBody>
          <a:bodyPr/>
          <a:lstStyle/>
          <a:p>
            <a:pPr>
              <a:buFont typeface="Symbol"/>
              <a:buChar char="•"/>
            </a:pPr>
            <a:endParaRPr lang="en-GB" b="1" dirty="0">
              <a:solidFill>
                <a:srgbClr val="572E2D"/>
              </a:solidFill>
              <a:ea typeface="Calibri"/>
              <a:cs typeface="Calibri"/>
            </a:endParaRPr>
          </a:p>
          <a:p>
            <a:endParaRPr lang="en-GB" dirty="0">
              <a:solidFill>
                <a:srgbClr val="572E2D"/>
              </a:solidFill>
              <a:ea typeface="Calibri"/>
              <a:cs typeface="Calibri"/>
            </a:endParaRPr>
          </a:p>
          <a:p>
            <a:pPr marL="171450" indent="-171450">
              <a:buFont typeface="Arial,Sans-Serif"/>
              <a:buChar char="•"/>
            </a:pPr>
            <a:endParaRPr lang="en-GB" b="1">
              <a:solidFill>
                <a:srgbClr val="572E2D"/>
              </a:solidFill>
              <a:ea typeface="Calibri"/>
              <a:cs typeface="Calibri"/>
            </a:endParaRPr>
          </a:p>
          <a:p>
            <a:endParaRPr lang="en-GB">
              <a:solidFill>
                <a:srgbClr val="572E2D"/>
              </a:solidFill>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B360FB40-A550-3358-D731-7DFA261224F2}"/>
              </a:ext>
            </a:extLst>
          </p:cNvPr>
          <p:cNvSpPr>
            <a:spLocks noGrp="1"/>
          </p:cNvSpPr>
          <p:nvPr>
            <p:ph type="sldNum" sz="quarter" idx="5"/>
          </p:nvPr>
        </p:nvSpPr>
        <p:spPr/>
        <p:txBody>
          <a:bodyPr/>
          <a:lstStyle/>
          <a:p>
            <a:fld id="{DD85F699-A81F-47E4-AE19-9D26ED76E4EB}" type="slidenum">
              <a:rPr lang="en-GB"/>
              <a:t>8</a:t>
            </a:fld>
            <a:endParaRPr lang="en-GB"/>
          </a:p>
        </p:txBody>
      </p:sp>
    </p:spTree>
    <p:extLst>
      <p:ext uri="{BB962C8B-B14F-4D97-AF65-F5344CB8AC3E}">
        <p14:creationId xmlns:p14="http://schemas.microsoft.com/office/powerpoint/2010/main" val="311752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7977C-41E5-6039-A926-82227064B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93871-1B46-4432-FC86-380B7E46D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99469-16F7-48D7-DD0E-21A7718BDB7A}"/>
              </a:ext>
            </a:extLst>
          </p:cNvPr>
          <p:cNvSpPr>
            <a:spLocks noGrp="1"/>
          </p:cNvSpPr>
          <p:nvPr>
            <p:ph type="body" idx="1"/>
          </p:nvPr>
        </p:nvSpPr>
        <p:spPr/>
        <p:txBody>
          <a:bodyPr/>
          <a:lstStyle/>
          <a:p>
            <a:pPr>
              <a:buFont typeface="Arial"/>
              <a:buChar char="•"/>
            </a:pPr>
            <a:endParaRPr lang="en-GB" i="1" dirty="0">
              <a:solidFill>
                <a:srgbClr val="000000"/>
              </a:solidFill>
              <a:ea typeface="Calibri"/>
              <a:cs typeface="Calibri"/>
            </a:endParaRPr>
          </a:p>
          <a:p>
            <a:pPr marL="171450" indent="-171450">
              <a:buFont typeface="Arial,Sans-Serif"/>
              <a:buChar char="•"/>
            </a:pPr>
            <a:endParaRPr lang="en-GB" dirty="0">
              <a:solidFill>
                <a:srgbClr val="572E2D"/>
              </a:solidFill>
              <a:ea typeface="Calibri"/>
              <a:cs typeface="Calibri"/>
            </a:endParaRPr>
          </a:p>
          <a:p>
            <a:pPr marL="171450" indent="-171450">
              <a:buFont typeface="Symbol"/>
              <a:buChar char="•"/>
            </a:pPr>
            <a:endParaRPr lang="en-GB" i="1">
              <a:ea typeface="Calibri"/>
              <a:cs typeface="Calibri"/>
            </a:endParaRPr>
          </a:p>
          <a:p>
            <a:pPr marL="628650" lvl="1" indent="-171450">
              <a:buFont typeface="Courier New"/>
              <a:buChar char="○"/>
            </a:pPr>
            <a:endParaRPr lang="en-GB" i="1">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AD6709F-97ED-711D-3A0B-155A98ACEFBF}"/>
              </a:ext>
            </a:extLst>
          </p:cNvPr>
          <p:cNvSpPr>
            <a:spLocks noGrp="1"/>
          </p:cNvSpPr>
          <p:nvPr>
            <p:ph type="sldNum" sz="quarter" idx="5"/>
          </p:nvPr>
        </p:nvSpPr>
        <p:spPr/>
        <p:txBody>
          <a:bodyPr/>
          <a:lstStyle/>
          <a:p>
            <a:fld id="{DD85F699-A81F-47E4-AE19-9D26ED76E4EB}" type="slidenum">
              <a:rPr lang="en-GB"/>
              <a:t>9</a:t>
            </a:fld>
            <a:endParaRPr lang="en-GB"/>
          </a:p>
        </p:txBody>
      </p:sp>
    </p:spTree>
    <p:extLst>
      <p:ext uri="{BB962C8B-B14F-4D97-AF65-F5344CB8AC3E}">
        <p14:creationId xmlns:p14="http://schemas.microsoft.com/office/powerpoint/2010/main" val="410211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12zdLxKfpwE?feature=oembed" TargetMode="External"/><Relationship Id="rId6" Type="http://schemas.openxmlformats.org/officeDocument/2006/relationships/image" Target="../media/image35.jpeg"/><Relationship Id="rId5" Type="http://schemas.openxmlformats.org/officeDocument/2006/relationships/image" Target="../media/image2.gif"/><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videoseries?list=PLpq9A3hMDxm465pJa83cuBanJC9O9I16v" TargetMode="External"/><Relationship Id="rId6" Type="http://schemas.openxmlformats.org/officeDocument/2006/relationships/image" Target="../media/image43.jpeg"/><Relationship Id="rId5" Type="http://schemas.openxmlformats.org/officeDocument/2006/relationships/image" Target="../media/image2.gif"/><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yorkshiredales.org.uk/things-to-do/whats-on/shows/dark-skies-festival/" TargetMode="External"/><Relationship Id="rId3" Type="http://schemas.openxmlformats.org/officeDocument/2006/relationships/image" Target="../media/image1.jpeg"/><Relationship Id="rId7" Type="http://schemas.openxmlformats.org/officeDocument/2006/relationships/image" Target="../media/image44.png"/><Relationship Id="rId12" Type="http://schemas.openxmlformats.org/officeDocument/2006/relationships/hyperlink" Target="https://www.google.com/maps/d/viewer?mid=13pG5oyDwxARtM7x9yC_BmjZqbXSY30E&amp;ll=54.256207371703404%2C-1.517755350000014&amp;z=9"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yorkshiredales.org.uk/cheese-festival" TargetMode="External"/><Relationship Id="rId11" Type="http://schemas.openxmlformats.org/officeDocument/2006/relationships/image" Target="../media/image48.png"/><Relationship Id="rId5" Type="http://schemas.openxmlformats.org/officeDocument/2006/relationships/hyperlink" Target="https://www.google.com/maps/d/edit?mid=1kvZtvno9Ar7oHBe4378PfGTVZcXXoPM&amp;usp=sharing" TargetMode="External"/><Relationship Id="rId10" Type="http://schemas.openxmlformats.org/officeDocument/2006/relationships/image" Target="../media/image47.png"/><Relationship Id="rId4" Type="http://schemas.openxmlformats.org/officeDocument/2006/relationships/image" Target="../media/image2.gif"/><Relationship Id="rId9" Type="http://schemas.openxmlformats.org/officeDocument/2006/relationships/image" Target="../media/image46.png"/><Relationship Id="rId14" Type="http://schemas.openxmlformats.org/officeDocument/2006/relationships/hyperlink" Target="https://www.darkskiesnationalparks.org.u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jpe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jpeg"/><Relationship Id="rId7" Type="http://schemas.openxmlformats.org/officeDocument/2006/relationships/diagramLayout" Target="../diagrams/layout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hyperlink" Target="https://www.yorkshiredales.org.uk/wp-content/uploads/sites/13/2021/05/Food-Tourism-Toolkit-FINAL-PDF.pdf" TargetMode="External"/><Relationship Id="rId5" Type="http://schemas.openxmlformats.org/officeDocument/2006/relationships/image" Target="../media/image54.jpeg"/><Relationship Id="rId10" Type="http://schemas.microsoft.com/office/2007/relationships/diagramDrawing" Target="../diagrams/drawing2.xml"/><Relationship Id="rId4" Type="http://schemas.openxmlformats.org/officeDocument/2006/relationships/image" Target="../media/image2.gif"/><Relationship Id="rId9" Type="http://schemas.openxmlformats.org/officeDocument/2006/relationships/diagramColors" Target="../diagrams/colors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jpeg"/><Relationship Id="rId7" Type="http://schemas.openxmlformats.org/officeDocument/2006/relationships/diagramQuickStyle" Target="../diagrams/quickStyle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0.png"/><Relationship Id="rId5" Type="http://schemas.openxmlformats.org/officeDocument/2006/relationships/diagramData" Target="../diagrams/data3.xml"/><Relationship Id="rId10" Type="http://schemas.openxmlformats.org/officeDocument/2006/relationships/image" Target="../media/image21.jpeg"/><Relationship Id="rId4" Type="http://schemas.openxmlformats.org/officeDocument/2006/relationships/image" Target="../media/image2.gif"/><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diagramQuickStyle" Target="../diagrams/quickStyle1.xml"/><Relationship Id="rId12" Type="http://schemas.openxmlformats.org/officeDocument/2006/relationships/image" Target="../media/image17.png"/><Relationship Id="rId2" Type="http://schemas.openxmlformats.org/officeDocument/2006/relationships/notesSlide" Target="../notesSlides/notesSlide8.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6.jpeg"/><Relationship Id="rId5" Type="http://schemas.openxmlformats.org/officeDocument/2006/relationships/diagramData" Target="../diagrams/data1.xml"/><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2.gif"/><Relationship Id="rId9" Type="http://schemas.microsoft.com/office/2007/relationships/diagramDrawing" Target="../diagrams/drawing1.xml"/><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FAC9FC-715B-3D79-EE43-651878F92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91685C-D4D0-7A98-8958-7F026ED64617}"/>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623912AB-F460-5BB9-4385-A57A3F0DC27A}"/>
              </a:ext>
            </a:extLst>
          </p:cNvPr>
          <p:cNvPicPr>
            <a:picLocks noChangeAspect="1"/>
          </p:cNvPicPr>
          <p:nvPr/>
        </p:nvPicPr>
        <p:blipFill>
          <a:blip r:embed="rId4"/>
          <a:stretch>
            <a:fillRect/>
          </a:stretch>
        </p:blipFill>
        <p:spPr>
          <a:xfrm>
            <a:off x="6694940" y="114300"/>
            <a:ext cx="1822904" cy="651330"/>
          </a:xfrm>
          <a:prstGeom prst="rect">
            <a:avLst/>
          </a:prstGeom>
        </p:spPr>
      </p:pic>
      <p:sp>
        <p:nvSpPr>
          <p:cNvPr id="5" name="Subtitle 2">
            <a:extLst>
              <a:ext uri="{FF2B5EF4-FFF2-40B4-BE49-F238E27FC236}">
                <a16:creationId xmlns:a16="http://schemas.microsoft.com/office/drawing/2014/main" id="{34D45FE6-57BD-829C-F4FD-B7B3FFAF25DA}"/>
              </a:ext>
            </a:extLst>
          </p:cNvPr>
          <p:cNvSpPr txBox="1">
            <a:spLocks/>
          </p:cNvSpPr>
          <p:nvPr/>
        </p:nvSpPr>
        <p:spPr>
          <a:xfrm>
            <a:off x="636906" y="5826682"/>
            <a:ext cx="7997220" cy="779634"/>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solidFill>
                  <a:schemeClr val="tx1">
                    <a:lumMod val="65000"/>
                    <a:lumOff val="35000"/>
                  </a:schemeClr>
                </a:solidFill>
              </a:rPr>
              <a:t>Promoting special qualities, festivals and food</a:t>
            </a:r>
            <a:endParaRPr lang="en-US">
              <a:solidFill>
                <a:schemeClr val="tx1">
                  <a:lumMod val="65000"/>
                  <a:lumOff val="35000"/>
                </a:schemeClr>
              </a:solidFill>
              <a:ea typeface="Calibri"/>
              <a:cs typeface="Calibri"/>
            </a:endParaRPr>
          </a:p>
        </p:txBody>
      </p:sp>
      <p:sp>
        <p:nvSpPr>
          <p:cNvPr id="7" name="TextBox 6">
            <a:extLst>
              <a:ext uri="{FF2B5EF4-FFF2-40B4-BE49-F238E27FC236}">
                <a16:creationId xmlns:a16="http://schemas.microsoft.com/office/drawing/2014/main" id="{306F8136-ADF7-E570-D07F-80D8D12A6DE7}"/>
              </a:ext>
            </a:extLst>
          </p:cNvPr>
          <p:cNvSpPr txBox="1"/>
          <p:nvPr/>
        </p:nvSpPr>
        <p:spPr>
          <a:xfrm>
            <a:off x="564888" y="1348929"/>
            <a:ext cx="800477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tx1">
                    <a:lumMod val="65000"/>
                    <a:lumOff val="35000"/>
                  </a:schemeClr>
                </a:solidFill>
                <a:cs typeface="Segoe UI"/>
              </a:rPr>
              <a:t>Growing your business with the Yorkshire Dales National Park </a:t>
            </a:r>
            <a:endParaRPr lang="en-US" sz="4400" b="1">
              <a:solidFill>
                <a:schemeClr val="tx1">
                  <a:lumMod val="65000"/>
                  <a:lumOff val="35000"/>
                </a:schemeClr>
              </a:solidFill>
              <a:ea typeface="Calibri"/>
              <a:cs typeface="Segoe UI"/>
            </a:endParaRPr>
          </a:p>
        </p:txBody>
      </p:sp>
      <p:pic>
        <p:nvPicPr>
          <p:cNvPr id="3" name="Picture 2" descr="A group of people sitting outside of a restaurant&#10;&#10;AI-generated content may be incorrect.">
            <a:extLst>
              <a:ext uri="{FF2B5EF4-FFF2-40B4-BE49-F238E27FC236}">
                <a16:creationId xmlns:a16="http://schemas.microsoft.com/office/drawing/2014/main" id="{4707DEAD-3D94-7EA0-FCCA-954E018CD96D}"/>
              </a:ext>
            </a:extLst>
          </p:cNvPr>
          <p:cNvPicPr>
            <a:picLocks noChangeAspect="1"/>
          </p:cNvPicPr>
          <p:nvPr/>
        </p:nvPicPr>
        <p:blipFill>
          <a:blip r:embed="rId5"/>
          <a:srcRect l="-121" t="32965" b="1217"/>
          <a:stretch>
            <a:fillRect/>
          </a:stretch>
        </p:blipFill>
        <p:spPr>
          <a:xfrm>
            <a:off x="1239672" y="2793317"/>
            <a:ext cx="6664720" cy="2880963"/>
          </a:xfrm>
          <a:prstGeom prst="rect">
            <a:avLst/>
          </a:prstGeom>
        </p:spPr>
      </p:pic>
    </p:spTree>
    <p:extLst>
      <p:ext uri="{BB962C8B-B14F-4D97-AF65-F5344CB8AC3E}">
        <p14:creationId xmlns:p14="http://schemas.microsoft.com/office/powerpoint/2010/main" val="1302108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ign with a starry sky in the background&#10;&#10;AI-generated content may be incorrect.">
            <a:extLst>
              <a:ext uri="{FF2B5EF4-FFF2-40B4-BE49-F238E27FC236}">
                <a16:creationId xmlns:a16="http://schemas.microsoft.com/office/drawing/2014/main" id="{E4C0C6BA-E442-DC0C-9081-742505B97F28}"/>
              </a:ext>
            </a:extLst>
          </p:cNvPr>
          <p:cNvPicPr>
            <a:picLocks noChangeAspect="1"/>
          </p:cNvPicPr>
          <p:nvPr/>
        </p:nvPicPr>
        <p:blipFill>
          <a:blip r:embed="rId3"/>
          <a:srcRect t="25501" r="-2" b="-2"/>
          <a:stretch>
            <a:fillRect/>
          </a:stretch>
        </p:blipFill>
        <p:spPr>
          <a:xfrm>
            <a:off x="147548" y="175147"/>
            <a:ext cx="2844130" cy="3174339"/>
          </a:xfrm>
          <a:prstGeom prst="rect">
            <a:avLst/>
          </a:prstGeom>
        </p:spPr>
      </p:pic>
      <p:pic>
        <p:nvPicPr>
          <p:cNvPr id="2" name="Picture 1" descr="A group of people on a hill with a flashlight&#10;&#10;AI-generated content may be incorrect.">
            <a:extLst>
              <a:ext uri="{FF2B5EF4-FFF2-40B4-BE49-F238E27FC236}">
                <a16:creationId xmlns:a16="http://schemas.microsoft.com/office/drawing/2014/main" id="{7950123F-90AA-B762-0C3C-A5BC109E7032}"/>
              </a:ext>
            </a:extLst>
          </p:cNvPr>
          <p:cNvPicPr>
            <a:picLocks noChangeAspect="1"/>
          </p:cNvPicPr>
          <p:nvPr/>
        </p:nvPicPr>
        <p:blipFill>
          <a:blip r:embed="rId4"/>
          <a:srcRect t="16293" r="-5" b="-5"/>
          <a:stretch>
            <a:fillRect/>
          </a:stretch>
        </p:blipFill>
        <p:spPr>
          <a:xfrm>
            <a:off x="6145662" y="175147"/>
            <a:ext cx="2844131" cy="3174339"/>
          </a:xfrm>
          <a:prstGeom prst="rect">
            <a:avLst/>
          </a:prstGeom>
        </p:spPr>
      </p:pic>
      <p:pic>
        <p:nvPicPr>
          <p:cNvPr id="5" name="Picture 4" descr="A group of kids looking at a sign in the woods&#10;&#10;AI-generated content may be incorrect.">
            <a:extLst>
              <a:ext uri="{FF2B5EF4-FFF2-40B4-BE49-F238E27FC236}">
                <a16:creationId xmlns:a16="http://schemas.microsoft.com/office/drawing/2014/main" id="{55F889C2-C442-E10C-0F70-A8BD9A71B162}"/>
              </a:ext>
            </a:extLst>
          </p:cNvPr>
          <p:cNvPicPr>
            <a:picLocks noChangeAspect="1"/>
          </p:cNvPicPr>
          <p:nvPr/>
        </p:nvPicPr>
        <p:blipFill>
          <a:blip r:embed="rId5"/>
          <a:srcRect l="28412" r="11726"/>
          <a:stretch>
            <a:fillRect/>
          </a:stretch>
        </p:blipFill>
        <p:spPr>
          <a:xfrm>
            <a:off x="143316" y="3508511"/>
            <a:ext cx="2844130" cy="3171426"/>
          </a:xfrm>
          <a:prstGeom prst="rect">
            <a:avLst/>
          </a:prstGeom>
        </p:spPr>
      </p:pic>
      <p:pic>
        <p:nvPicPr>
          <p:cNvPr id="7" name="Picture 6" descr="A group of people in a boat&#10;&#10;AI-generated content may be incorrect.">
            <a:extLst>
              <a:ext uri="{FF2B5EF4-FFF2-40B4-BE49-F238E27FC236}">
                <a16:creationId xmlns:a16="http://schemas.microsoft.com/office/drawing/2014/main" id="{30A6640C-CB78-49E1-1BB9-8F0031525A60}"/>
              </a:ext>
            </a:extLst>
          </p:cNvPr>
          <p:cNvPicPr>
            <a:picLocks noChangeAspect="1"/>
          </p:cNvPicPr>
          <p:nvPr/>
        </p:nvPicPr>
        <p:blipFill>
          <a:blip r:embed="rId6"/>
          <a:srcRect t="10515" r="-2" b="-2"/>
          <a:stretch>
            <a:fillRect/>
          </a:stretch>
        </p:blipFill>
        <p:spPr>
          <a:xfrm>
            <a:off x="3152586" y="3508511"/>
            <a:ext cx="2844130" cy="3171426"/>
          </a:xfrm>
          <a:prstGeom prst="rect">
            <a:avLst/>
          </a:prstGeom>
        </p:spPr>
      </p:pic>
      <p:pic>
        <p:nvPicPr>
          <p:cNvPr id="4" name="Picture 3" descr="A group of people riding bikes on a trail&#10;&#10;AI-generated content may be incorrect.">
            <a:extLst>
              <a:ext uri="{FF2B5EF4-FFF2-40B4-BE49-F238E27FC236}">
                <a16:creationId xmlns:a16="http://schemas.microsoft.com/office/drawing/2014/main" id="{3CD4F7AF-E546-9D47-7EDA-12E46169C234}"/>
              </a:ext>
            </a:extLst>
          </p:cNvPr>
          <p:cNvPicPr>
            <a:picLocks noChangeAspect="1"/>
          </p:cNvPicPr>
          <p:nvPr/>
        </p:nvPicPr>
        <p:blipFill>
          <a:blip r:embed="rId7"/>
          <a:srcRect l="9361" r="23376" b="-4"/>
          <a:stretch>
            <a:fillRect/>
          </a:stretch>
        </p:blipFill>
        <p:spPr>
          <a:xfrm>
            <a:off x="6141430" y="3508511"/>
            <a:ext cx="2844131" cy="3171426"/>
          </a:xfrm>
          <a:prstGeom prst="rect">
            <a:avLst/>
          </a:prstGeom>
        </p:spPr>
      </p:pic>
      <p:pic>
        <p:nvPicPr>
          <p:cNvPr id="11" name="Picture 10" descr="A logo with a star and text&#10;&#10;AI-generated content may be incorrect.">
            <a:extLst>
              <a:ext uri="{FF2B5EF4-FFF2-40B4-BE49-F238E27FC236}">
                <a16:creationId xmlns:a16="http://schemas.microsoft.com/office/drawing/2014/main" id="{83EC8249-BE2C-3115-EF91-36063E7A59D8}"/>
              </a:ext>
            </a:extLst>
          </p:cNvPr>
          <p:cNvPicPr>
            <a:picLocks noChangeAspect="1"/>
          </p:cNvPicPr>
          <p:nvPr/>
        </p:nvPicPr>
        <p:blipFill>
          <a:blip r:embed="rId8"/>
          <a:stretch>
            <a:fillRect/>
          </a:stretch>
        </p:blipFill>
        <p:spPr>
          <a:xfrm>
            <a:off x="3147523" y="180475"/>
            <a:ext cx="2836926" cy="3164305"/>
          </a:xfrm>
          <a:prstGeom prst="rect">
            <a:avLst/>
          </a:prstGeom>
        </p:spPr>
      </p:pic>
    </p:spTree>
    <p:extLst>
      <p:ext uri="{BB962C8B-B14F-4D97-AF65-F5344CB8AC3E}">
        <p14:creationId xmlns:p14="http://schemas.microsoft.com/office/powerpoint/2010/main" val="3676217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standing in a crowd&#10;&#10;AI-generated content may be incorrect.">
            <a:extLst>
              <a:ext uri="{FF2B5EF4-FFF2-40B4-BE49-F238E27FC236}">
                <a16:creationId xmlns:a16="http://schemas.microsoft.com/office/drawing/2014/main" id="{F67C3FBF-2E01-1C28-69D8-D728AC9E6638}"/>
              </a:ext>
            </a:extLst>
          </p:cNvPr>
          <p:cNvPicPr>
            <a:picLocks noChangeAspect="1"/>
          </p:cNvPicPr>
          <p:nvPr/>
        </p:nvPicPr>
        <p:blipFill>
          <a:blip r:embed="rId3"/>
          <a:srcRect t="8330" r="-4" b="6161"/>
          <a:stretch>
            <a:fillRect/>
          </a:stretch>
        </p:blipFill>
        <p:spPr>
          <a:xfrm>
            <a:off x="20" y="10"/>
            <a:ext cx="3002259" cy="3388883"/>
          </a:xfrm>
          <a:prstGeom prst="rect">
            <a:avLst/>
          </a:prstGeom>
        </p:spPr>
      </p:pic>
      <p:pic>
        <p:nvPicPr>
          <p:cNvPr id="4" name="Picture 3" descr="A group of people looking through a telescope&#10;&#10;AI-generated content may be incorrect.">
            <a:extLst>
              <a:ext uri="{FF2B5EF4-FFF2-40B4-BE49-F238E27FC236}">
                <a16:creationId xmlns:a16="http://schemas.microsoft.com/office/drawing/2014/main" id="{5CA37E28-AD1C-5AAD-7678-01EA40A77253}"/>
              </a:ext>
            </a:extLst>
          </p:cNvPr>
          <p:cNvPicPr>
            <a:picLocks noChangeAspect="1"/>
          </p:cNvPicPr>
          <p:nvPr/>
        </p:nvPicPr>
        <p:blipFill>
          <a:blip r:embed="rId4"/>
          <a:srcRect l="18504" r="14315" b="1"/>
          <a:stretch>
            <a:fillRect/>
          </a:stretch>
        </p:blipFill>
        <p:spPr>
          <a:xfrm>
            <a:off x="3094922" y="-541411"/>
            <a:ext cx="2962409" cy="3359207"/>
          </a:xfrm>
          <a:prstGeom prst="rect">
            <a:avLst/>
          </a:prstGeom>
        </p:spPr>
      </p:pic>
      <p:pic>
        <p:nvPicPr>
          <p:cNvPr id="8" name="Picture 7" descr="A group of people standing in front of a building with a telescope&#10;&#10;AI-generated content may be incorrect.">
            <a:extLst>
              <a:ext uri="{FF2B5EF4-FFF2-40B4-BE49-F238E27FC236}">
                <a16:creationId xmlns:a16="http://schemas.microsoft.com/office/drawing/2014/main" id="{BE4ADEF5-C054-1B93-A100-BE3EB1C811CF}"/>
              </a:ext>
            </a:extLst>
          </p:cNvPr>
          <p:cNvPicPr>
            <a:picLocks noChangeAspect="1"/>
          </p:cNvPicPr>
          <p:nvPr/>
        </p:nvPicPr>
        <p:blipFill>
          <a:blip r:embed="rId5"/>
          <a:srcRect l="4760" r="6499" b="-2"/>
          <a:stretch>
            <a:fillRect/>
          </a:stretch>
        </p:blipFill>
        <p:spPr>
          <a:xfrm>
            <a:off x="6141720" y="10"/>
            <a:ext cx="3002279" cy="3383270"/>
          </a:xfrm>
          <a:prstGeom prst="rect">
            <a:avLst/>
          </a:prstGeom>
        </p:spPr>
      </p:pic>
      <p:pic>
        <p:nvPicPr>
          <p:cNvPr id="6" name="Picture 5" descr="A cake with white frosting and chocolate stars on top&#10;&#10;AI-generated content may be incorrect.">
            <a:extLst>
              <a:ext uri="{FF2B5EF4-FFF2-40B4-BE49-F238E27FC236}">
                <a16:creationId xmlns:a16="http://schemas.microsoft.com/office/drawing/2014/main" id="{F29B7D8F-E211-8000-10D6-00D304D73540}"/>
              </a:ext>
            </a:extLst>
          </p:cNvPr>
          <p:cNvPicPr>
            <a:picLocks noChangeAspect="1"/>
          </p:cNvPicPr>
          <p:nvPr/>
        </p:nvPicPr>
        <p:blipFill>
          <a:blip r:embed="rId6"/>
          <a:srcRect l="1682" r="5307" b="-3"/>
          <a:stretch>
            <a:fillRect/>
          </a:stretch>
        </p:blipFill>
        <p:spPr>
          <a:xfrm>
            <a:off x="20" y="3469102"/>
            <a:ext cx="3002259" cy="3388893"/>
          </a:xfrm>
          <a:prstGeom prst="rect">
            <a:avLst/>
          </a:prstGeom>
        </p:spPr>
      </p:pic>
      <p:pic>
        <p:nvPicPr>
          <p:cNvPr id="5" name="Picture 4" descr="A person looking through a telescope&#10;&#10;AI-generated content may be incorrect.">
            <a:extLst>
              <a:ext uri="{FF2B5EF4-FFF2-40B4-BE49-F238E27FC236}">
                <a16:creationId xmlns:a16="http://schemas.microsoft.com/office/drawing/2014/main" id="{1B1C558D-B69C-4CEB-1A6D-8471FFA65128}"/>
              </a:ext>
            </a:extLst>
          </p:cNvPr>
          <p:cNvPicPr>
            <a:picLocks noChangeAspect="1"/>
          </p:cNvPicPr>
          <p:nvPr/>
        </p:nvPicPr>
        <p:blipFill>
          <a:blip r:embed="rId7"/>
          <a:srcRect l="806" r="40220" b="-4"/>
          <a:stretch>
            <a:fillRect/>
          </a:stretch>
        </p:blipFill>
        <p:spPr>
          <a:xfrm>
            <a:off x="6149974" y="3469102"/>
            <a:ext cx="2994026" cy="3388893"/>
          </a:xfrm>
          <a:prstGeom prst="rect">
            <a:avLst/>
          </a:prstGeom>
        </p:spPr>
      </p:pic>
      <p:pic>
        <p:nvPicPr>
          <p:cNvPr id="3" name="Picture 2" descr="A group of people walking on a snowy path with a light on their back&#10;&#10;AI-generated content may be incorrect.">
            <a:extLst>
              <a:ext uri="{FF2B5EF4-FFF2-40B4-BE49-F238E27FC236}">
                <a16:creationId xmlns:a16="http://schemas.microsoft.com/office/drawing/2014/main" id="{0A85B61B-5D2B-C5EE-941F-AAFE2E68EDDE}"/>
              </a:ext>
            </a:extLst>
          </p:cNvPr>
          <p:cNvPicPr>
            <a:picLocks noChangeAspect="1"/>
          </p:cNvPicPr>
          <p:nvPr/>
        </p:nvPicPr>
        <p:blipFill>
          <a:blip r:embed="rId8"/>
          <a:stretch>
            <a:fillRect/>
          </a:stretch>
        </p:blipFill>
        <p:spPr>
          <a:xfrm>
            <a:off x="3142857" y="3298664"/>
            <a:ext cx="2868773" cy="3563836"/>
          </a:xfrm>
          <a:prstGeom prst="rect">
            <a:avLst/>
          </a:prstGeom>
        </p:spPr>
      </p:pic>
      <p:pic>
        <p:nvPicPr>
          <p:cNvPr id="7" name="Picture 6" descr="A black and white logo&#10;&#10;AI-generated content may be incorrect.">
            <a:extLst>
              <a:ext uri="{FF2B5EF4-FFF2-40B4-BE49-F238E27FC236}">
                <a16:creationId xmlns:a16="http://schemas.microsoft.com/office/drawing/2014/main" id="{5D3E3FAF-E4A4-9F8B-EA5B-EEE15CC87377}"/>
              </a:ext>
            </a:extLst>
          </p:cNvPr>
          <p:cNvPicPr>
            <a:picLocks noChangeAspect="1"/>
          </p:cNvPicPr>
          <p:nvPr/>
        </p:nvPicPr>
        <p:blipFill>
          <a:blip r:embed="rId9"/>
          <a:stretch>
            <a:fillRect/>
          </a:stretch>
        </p:blipFill>
        <p:spPr>
          <a:xfrm>
            <a:off x="3090834" y="1990284"/>
            <a:ext cx="2966183" cy="2948057"/>
          </a:xfrm>
          <a:prstGeom prst="rect">
            <a:avLst/>
          </a:prstGeom>
        </p:spPr>
      </p:pic>
    </p:spTree>
    <p:extLst>
      <p:ext uri="{BB962C8B-B14F-4D97-AF65-F5344CB8AC3E}">
        <p14:creationId xmlns:p14="http://schemas.microsoft.com/office/powerpoint/2010/main" val="18507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C3617AED-B2CC-F5FC-999A-15E3E85E460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53E2F57-D696-CA9B-95A6-848FBA135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EC5FEF-015C-7680-6829-3F21DFF50715}"/>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B2F2622C-A42E-4C40-66B1-A5F5D63756AB}"/>
              </a:ext>
            </a:extLst>
          </p:cNvPr>
          <p:cNvPicPr>
            <a:picLocks noChangeAspect="1"/>
          </p:cNvPicPr>
          <p:nvPr/>
        </p:nvPicPr>
        <p:blipFill>
          <a:blip r:embed="rId5"/>
          <a:stretch>
            <a:fillRect/>
          </a:stretch>
        </p:blipFill>
        <p:spPr>
          <a:xfrm>
            <a:off x="6694940" y="114300"/>
            <a:ext cx="1822904" cy="651330"/>
          </a:xfrm>
          <a:prstGeom prst="rect">
            <a:avLst/>
          </a:prstGeom>
        </p:spPr>
      </p:pic>
      <p:pic>
        <p:nvPicPr>
          <p:cNvPr id="3" name="Online Media 2" title="Dark Skies Festival | 10th anniversary">
            <a:hlinkClick r:id="" action="ppaction://noaction"/>
            <a:extLst>
              <a:ext uri="{FF2B5EF4-FFF2-40B4-BE49-F238E27FC236}">
                <a16:creationId xmlns:a16="http://schemas.microsoft.com/office/drawing/2014/main" id="{E32FF046-384D-3966-3D2C-AC4D4483E428}"/>
              </a:ext>
            </a:extLst>
          </p:cNvPr>
          <p:cNvPicPr>
            <a:picLocks noRot="1" noChangeAspect="1"/>
          </p:cNvPicPr>
          <p:nvPr>
            <a:videoFile r:link="rId1"/>
          </p:nvPr>
        </p:nvPicPr>
        <p:blipFill>
          <a:blip r:embed="rId6"/>
          <a:stretch>
            <a:fillRect/>
          </a:stretch>
        </p:blipFill>
        <p:spPr>
          <a:xfrm>
            <a:off x="261257" y="1372280"/>
            <a:ext cx="8621485" cy="4878841"/>
          </a:xfrm>
          <a:prstGeom prst="rect">
            <a:avLst/>
          </a:prstGeom>
        </p:spPr>
      </p:pic>
    </p:spTree>
    <p:extLst>
      <p:ext uri="{BB962C8B-B14F-4D97-AF65-F5344CB8AC3E}">
        <p14:creationId xmlns:p14="http://schemas.microsoft.com/office/powerpoint/2010/main" val="310525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697B8DBF-C864-81C8-569E-307EE763E07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5762949-D767-90FD-447D-CEE8E0C3A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7"/>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08A9B7-2D07-830A-18C3-4F988E2548F4}"/>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74301ACD-FC57-6844-8258-3601C046198E}"/>
              </a:ext>
            </a:extLst>
          </p:cNvPr>
          <p:cNvPicPr>
            <a:picLocks noChangeAspect="1"/>
          </p:cNvPicPr>
          <p:nvPr/>
        </p:nvPicPr>
        <p:blipFill>
          <a:blip r:embed="rId4"/>
          <a:stretch>
            <a:fillRect/>
          </a:stretch>
        </p:blipFill>
        <p:spPr>
          <a:xfrm>
            <a:off x="6694940" y="114300"/>
            <a:ext cx="1822904" cy="651330"/>
          </a:xfrm>
          <a:prstGeom prst="rect">
            <a:avLst/>
          </a:prstGeom>
        </p:spPr>
      </p:pic>
      <p:sp>
        <p:nvSpPr>
          <p:cNvPr id="3" name="Title 1">
            <a:extLst>
              <a:ext uri="{FF2B5EF4-FFF2-40B4-BE49-F238E27FC236}">
                <a16:creationId xmlns:a16="http://schemas.microsoft.com/office/drawing/2014/main" id="{CE4C90C3-8C66-B8C8-CD34-E45FE03641A3}"/>
              </a:ext>
            </a:extLst>
          </p:cNvPr>
          <p:cNvSpPr txBox="1">
            <a:spLocks/>
          </p:cNvSpPr>
          <p:nvPr/>
        </p:nvSpPr>
        <p:spPr>
          <a:xfrm>
            <a:off x="457200" y="1396072"/>
            <a:ext cx="82296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a:solidFill>
                  <a:schemeClr val="tx1">
                    <a:lumMod val="65000"/>
                    <a:lumOff val="35000"/>
                  </a:schemeClr>
                </a:solidFill>
              </a:rPr>
              <a:t>Cheese and food opportunities</a:t>
            </a:r>
            <a:endParaRPr lang="en-GB" b="1">
              <a:solidFill>
                <a:schemeClr val="tx1">
                  <a:lumMod val="65000"/>
                  <a:lumOff val="35000"/>
                </a:schemeClr>
              </a:solidFill>
              <a:ea typeface="Calibri"/>
              <a:cs typeface="Calibri"/>
            </a:endParaRPr>
          </a:p>
        </p:txBody>
      </p:sp>
      <p:pic>
        <p:nvPicPr>
          <p:cNvPr id="5" name="Picture 4" descr="A landscape with green fields and a drawing of cheese and drinks&#10;&#10;AI-generated content may be incorrect.">
            <a:extLst>
              <a:ext uri="{FF2B5EF4-FFF2-40B4-BE49-F238E27FC236}">
                <a16:creationId xmlns:a16="http://schemas.microsoft.com/office/drawing/2014/main" id="{DE9B8621-183C-CC59-6B72-38A21C3E3E5E}"/>
              </a:ext>
            </a:extLst>
          </p:cNvPr>
          <p:cNvPicPr>
            <a:picLocks noChangeAspect="1"/>
          </p:cNvPicPr>
          <p:nvPr/>
        </p:nvPicPr>
        <p:blipFill>
          <a:blip r:embed="rId5"/>
          <a:stretch>
            <a:fillRect/>
          </a:stretch>
        </p:blipFill>
        <p:spPr>
          <a:xfrm>
            <a:off x="1824605" y="4202621"/>
            <a:ext cx="5641596" cy="2238288"/>
          </a:xfrm>
          <a:prstGeom prst="rect">
            <a:avLst/>
          </a:prstGeom>
        </p:spPr>
      </p:pic>
      <p:sp>
        <p:nvSpPr>
          <p:cNvPr id="2" name="TextBox 1">
            <a:extLst>
              <a:ext uri="{FF2B5EF4-FFF2-40B4-BE49-F238E27FC236}">
                <a16:creationId xmlns:a16="http://schemas.microsoft.com/office/drawing/2014/main" id="{F431B6C0-87DD-3CEF-EEF3-FBA59D239E40}"/>
              </a:ext>
            </a:extLst>
          </p:cNvPr>
          <p:cNvSpPr txBox="1"/>
          <p:nvPr/>
        </p:nvSpPr>
        <p:spPr>
          <a:xfrm>
            <a:off x="1819951" y="2328650"/>
            <a:ext cx="7881455" cy="169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a:solidFill>
                  <a:schemeClr val="tx1">
                    <a:lumMod val="65000"/>
                    <a:lumOff val="35000"/>
                  </a:schemeClr>
                </a:solidFill>
                <a:ea typeface="Calibri"/>
                <a:cs typeface="Calibri"/>
              </a:rPr>
              <a:t>Celebrate the Yorkshire Dales’ cheese-making heritage</a:t>
            </a:r>
            <a:endParaRPr lang="en-US">
              <a:solidFill>
                <a:schemeClr val="tx1">
                  <a:lumMod val="65000"/>
                  <a:lumOff val="35000"/>
                </a:schemeClr>
              </a:solidFill>
              <a:ea typeface="Calibri"/>
              <a:cs typeface="Calibri"/>
            </a:endParaRPr>
          </a:p>
          <a:p>
            <a:pPr>
              <a:spcBef>
                <a:spcPct val="20000"/>
              </a:spcBef>
            </a:pPr>
            <a:r>
              <a:rPr lang="en-GB">
                <a:solidFill>
                  <a:schemeClr val="tx1">
                    <a:lumMod val="65000"/>
                    <a:lumOff val="35000"/>
                  </a:schemeClr>
                </a:solidFill>
                <a:ea typeface="Calibri"/>
                <a:cs typeface="Calibri"/>
              </a:rPr>
              <a:t>Food as a driver of tourism – authentic, local experiences</a:t>
            </a:r>
          </a:p>
          <a:p>
            <a:pPr>
              <a:spcBef>
                <a:spcPct val="20000"/>
              </a:spcBef>
            </a:pPr>
            <a:r>
              <a:rPr lang="en-GB">
                <a:solidFill>
                  <a:schemeClr val="tx1">
                    <a:lumMod val="65000"/>
                    <a:lumOff val="35000"/>
                  </a:schemeClr>
                </a:solidFill>
                <a:ea typeface="Calibri"/>
                <a:cs typeface="Calibri"/>
              </a:rPr>
              <a:t>Cheese Festival promotion – highlight cheese-related offers in Oct</a:t>
            </a:r>
            <a:endParaRPr lang="en-US">
              <a:solidFill>
                <a:schemeClr val="tx1">
                  <a:lumMod val="65000"/>
                  <a:lumOff val="35000"/>
                </a:schemeClr>
              </a:solidFill>
              <a:ea typeface="Calibri"/>
              <a:cs typeface="Calibri"/>
            </a:endParaRPr>
          </a:p>
          <a:p>
            <a:pPr>
              <a:spcBef>
                <a:spcPct val="20000"/>
              </a:spcBef>
            </a:pPr>
            <a:r>
              <a:rPr lang="en-GB">
                <a:solidFill>
                  <a:schemeClr val="tx1">
                    <a:lumMod val="65000"/>
                    <a:lumOff val="35000"/>
                  </a:schemeClr>
                </a:solidFill>
                <a:ea typeface="Calibri"/>
                <a:cs typeface="Calibri"/>
              </a:rPr>
              <a:t>Special menus, meet-the-maker events, cheese tasting nights</a:t>
            </a:r>
          </a:p>
          <a:p>
            <a:pPr marL="285750" indent="-285750" algn="ctr">
              <a:spcBef>
                <a:spcPct val="20000"/>
              </a:spcBef>
              <a:buFont typeface="Arial"/>
              <a:buChar char="•"/>
            </a:pPr>
            <a:endParaRPr lang="en-GB">
              <a:ea typeface="Calibri"/>
              <a:cs typeface="Calibri"/>
            </a:endParaRPr>
          </a:p>
        </p:txBody>
      </p:sp>
    </p:spTree>
    <p:extLst>
      <p:ext uri="{BB962C8B-B14F-4D97-AF65-F5344CB8AC3E}">
        <p14:creationId xmlns:p14="http://schemas.microsoft.com/office/powerpoint/2010/main" val="91110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heese and wine bottles&#10;&#10;AI-generated content may be incorrect.">
            <a:extLst>
              <a:ext uri="{FF2B5EF4-FFF2-40B4-BE49-F238E27FC236}">
                <a16:creationId xmlns:a16="http://schemas.microsoft.com/office/drawing/2014/main" id="{5C869EC9-2944-9A2B-42AB-2BE1BD9F30E9}"/>
              </a:ext>
            </a:extLst>
          </p:cNvPr>
          <p:cNvPicPr>
            <a:picLocks noChangeAspect="1"/>
          </p:cNvPicPr>
          <p:nvPr/>
        </p:nvPicPr>
        <p:blipFill>
          <a:blip r:embed="rId3"/>
          <a:srcRect l="10737" r="770"/>
          <a:stretch>
            <a:fillRect/>
          </a:stretch>
        </p:blipFill>
        <p:spPr>
          <a:xfrm>
            <a:off x="143313" y="171715"/>
            <a:ext cx="5859289" cy="3724422"/>
          </a:xfrm>
          <a:prstGeom prst="rect">
            <a:avLst/>
          </a:prstGeom>
        </p:spPr>
      </p:pic>
      <p:pic>
        <p:nvPicPr>
          <p:cNvPr id="11" name="Picture 10" descr="A group of drinks and cheese&#10;&#10;AI-generated content may be incorrect.">
            <a:extLst>
              <a:ext uri="{FF2B5EF4-FFF2-40B4-BE49-F238E27FC236}">
                <a16:creationId xmlns:a16="http://schemas.microsoft.com/office/drawing/2014/main" id="{AA639F75-D601-1F4F-417B-57BE59F4108D}"/>
              </a:ext>
            </a:extLst>
          </p:cNvPr>
          <p:cNvPicPr>
            <a:picLocks noChangeAspect="1"/>
          </p:cNvPicPr>
          <p:nvPr/>
        </p:nvPicPr>
        <p:blipFill>
          <a:blip r:embed="rId4"/>
          <a:srcRect l="18669" r="19519" b="3"/>
          <a:stretch>
            <a:fillRect/>
          </a:stretch>
        </p:blipFill>
        <p:spPr>
          <a:xfrm>
            <a:off x="6146999" y="169254"/>
            <a:ext cx="2870033" cy="2066161"/>
          </a:xfrm>
          <a:prstGeom prst="rect">
            <a:avLst/>
          </a:prstGeom>
        </p:spPr>
      </p:pic>
      <p:pic>
        <p:nvPicPr>
          <p:cNvPr id="3" name="Picture 2" descr="A yellow and black sign&#10;&#10;AI-generated content may be incorrect.">
            <a:extLst>
              <a:ext uri="{FF2B5EF4-FFF2-40B4-BE49-F238E27FC236}">
                <a16:creationId xmlns:a16="http://schemas.microsoft.com/office/drawing/2014/main" id="{315AB3F6-EDBC-9A41-3948-33D5CD855919}"/>
              </a:ext>
            </a:extLst>
          </p:cNvPr>
          <p:cNvPicPr>
            <a:picLocks noChangeAspect="1"/>
          </p:cNvPicPr>
          <p:nvPr/>
        </p:nvPicPr>
        <p:blipFill>
          <a:blip r:embed="rId5"/>
          <a:srcRect t="8137" r="-2" b="-2"/>
          <a:stretch>
            <a:fillRect/>
          </a:stretch>
        </p:blipFill>
        <p:spPr>
          <a:xfrm>
            <a:off x="143315" y="4070780"/>
            <a:ext cx="2856520" cy="2624098"/>
          </a:xfrm>
          <a:prstGeom prst="rect">
            <a:avLst/>
          </a:prstGeom>
        </p:spPr>
      </p:pic>
      <p:pic>
        <p:nvPicPr>
          <p:cNvPr id="9" name="Picture 8" descr="A cow and a bird on a white background&#10;&#10;AI-generated content may be incorrect.">
            <a:extLst>
              <a:ext uri="{FF2B5EF4-FFF2-40B4-BE49-F238E27FC236}">
                <a16:creationId xmlns:a16="http://schemas.microsoft.com/office/drawing/2014/main" id="{41BB7E6A-4FA0-06FD-BBAC-4748C9EBDA65}"/>
              </a:ext>
            </a:extLst>
          </p:cNvPr>
          <p:cNvPicPr>
            <a:picLocks noChangeAspect="1"/>
          </p:cNvPicPr>
          <p:nvPr/>
        </p:nvPicPr>
        <p:blipFill>
          <a:blip r:embed="rId6" cstate="print">
            <a:extLst>
              <a:ext uri="{28A0092B-C50C-407E-A947-70E740481C1C}">
                <a14:useLocalDpi xmlns:a14="http://schemas.microsoft.com/office/drawing/2010/main" val="0"/>
              </a:ext>
            </a:extLst>
          </a:blip>
          <a:srcRect l="4467" r="2195" b="-1"/>
          <a:stretch>
            <a:fillRect/>
          </a:stretch>
        </p:blipFill>
        <p:spPr>
          <a:xfrm>
            <a:off x="3139219" y="4074509"/>
            <a:ext cx="2860637" cy="2605117"/>
          </a:xfrm>
          <a:prstGeom prst="rect">
            <a:avLst/>
          </a:prstGeom>
        </p:spPr>
      </p:pic>
      <p:pic>
        <p:nvPicPr>
          <p:cNvPr id="7" name="Picture 6" descr="A child holding a blue object&#10;&#10;AI-generated content may be incorrect.">
            <a:extLst>
              <a:ext uri="{FF2B5EF4-FFF2-40B4-BE49-F238E27FC236}">
                <a16:creationId xmlns:a16="http://schemas.microsoft.com/office/drawing/2014/main" id="{7F6A7494-C0A8-0040-E9AB-39F40CE1985F}"/>
              </a:ext>
            </a:extLst>
          </p:cNvPr>
          <p:cNvPicPr>
            <a:picLocks noChangeAspect="1"/>
          </p:cNvPicPr>
          <p:nvPr/>
        </p:nvPicPr>
        <p:blipFill>
          <a:blip r:embed="rId7" cstate="print">
            <a:extLst>
              <a:ext uri="{28A0092B-C50C-407E-A947-70E740481C1C}">
                <a14:useLocalDpi xmlns:a14="http://schemas.microsoft.com/office/drawing/2010/main" val="0"/>
              </a:ext>
            </a:extLst>
          </a:blip>
          <a:srcRect l="7555" r="-5" b="-5"/>
          <a:stretch>
            <a:fillRect/>
          </a:stretch>
        </p:blipFill>
        <p:spPr>
          <a:xfrm>
            <a:off x="6134581" y="2391883"/>
            <a:ext cx="2870033" cy="2072296"/>
          </a:xfrm>
          <a:prstGeom prst="rect">
            <a:avLst/>
          </a:prstGeom>
        </p:spPr>
      </p:pic>
      <p:pic>
        <p:nvPicPr>
          <p:cNvPr id="5" name="Picture 4" descr="A group of people posing for a picture with a dog&#10;&#10;AI-generated content may be incorrect.">
            <a:extLst>
              <a:ext uri="{FF2B5EF4-FFF2-40B4-BE49-F238E27FC236}">
                <a16:creationId xmlns:a16="http://schemas.microsoft.com/office/drawing/2014/main" id="{822BD3CF-42F5-F6B4-CB31-5DD5DE13E6B9}"/>
              </a:ext>
            </a:extLst>
          </p:cNvPr>
          <p:cNvPicPr>
            <a:picLocks noChangeAspect="1"/>
          </p:cNvPicPr>
          <p:nvPr/>
        </p:nvPicPr>
        <p:blipFill>
          <a:blip r:embed="rId8" cstate="print">
            <a:extLst>
              <a:ext uri="{28A0092B-C50C-407E-A947-70E740481C1C}">
                <a14:useLocalDpi xmlns:a14="http://schemas.microsoft.com/office/drawing/2010/main" val="0"/>
              </a:ext>
            </a:extLst>
          </a:blip>
          <a:srcRect r="-1" b="1346"/>
          <a:stretch>
            <a:fillRect/>
          </a:stretch>
        </p:blipFill>
        <p:spPr>
          <a:xfrm>
            <a:off x="6145495" y="4620643"/>
            <a:ext cx="2870033" cy="2066908"/>
          </a:xfrm>
          <a:prstGeom prst="rect">
            <a:avLst/>
          </a:prstGeom>
        </p:spPr>
      </p:pic>
    </p:spTree>
    <p:extLst>
      <p:ext uri="{BB962C8B-B14F-4D97-AF65-F5344CB8AC3E}">
        <p14:creationId xmlns:p14="http://schemas.microsoft.com/office/powerpoint/2010/main" val="1229173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E6E4468D-AE46-4A84-B57E-6ABBA62DADD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AF157EA-7E03-4F07-E097-B7F5018B1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D9B252-B320-C363-9F1E-83BED2CE4B0B}"/>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D8568754-2F39-811A-5E0F-8DF122929A0F}"/>
              </a:ext>
            </a:extLst>
          </p:cNvPr>
          <p:cNvPicPr>
            <a:picLocks noChangeAspect="1"/>
          </p:cNvPicPr>
          <p:nvPr/>
        </p:nvPicPr>
        <p:blipFill>
          <a:blip r:embed="rId5"/>
          <a:stretch>
            <a:fillRect/>
          </a:stretch>
        </p:blipFill>
        <p:spPr>
          <a:xfrm>
            <a:off x="6694940" y="114300"/>
            <a:ext cx="1822904" cy="651330"/>
          </a:xfrm>
          <a:prstGeom prst="rect">
            <a:avLst/>
          </a:prstGeom>
        </p:spPr>
      </p:pic>
      <p:pic>
        <p:nvPicPr>
          <p:cNvPr id="8" name="Online Media 7" title="Yorkshire Dales Cheese Festival 🧀">
            <a:hlinkClick r:id="" action="ppaction://noaction"/>
            <a:extLst>
              <a:ext uri="{FF2B5EF4-FFF2-40B4-BE49-F238E27FC236}">
                <a16:creationId xmlns:a16="http://schemas.microsoft.com/office/drawing/2014/main" id="{3360B568-7085-7916-BB98-7F44CD104CDA}"/>
              </a:ext>
            </a:extLst>
          </p:cNvPr>
          <p:cNvPicPr>
            <a:picLocks noRot="1" noChangeAspect="1"/>
          </p:cNvPicPr>
          <p:nvPr>
            <a:videoFile r:link="rId1"/>
          </p:nvPr>
        </p:nvPicPr>
        <p:blipFill>
          <a:blip r:embed="rId6"/>
          <a:stretch>
            <a:fillRect/>
          </a:stretch>
        </p:blipFill>
        <p:spPr>
          <a:xfrm>
            <a:off x="298537" y="1476897"/>
            <a:ext cx="8546926" cy="4843658"/>
          </a:xfrm>
          <a:prstGeom prst="rect">
            <a:avLst/>
          </a:prstGeom>
        </p:spPr>
      </p:pic>
    </p:spTree>
    <p:extLst>
      <p:ext uri="{BB962C8B-B14F-4D97-AF65-F5344CB8AC3E}">
        <p14:creationId xmlns:p14="http://schemas.microsoft.com/office/powerpoint/2010/main" val="217794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ABF05471-5A7A-F7A7-1796-B620F9BEF74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2FCC438-4D58-2F23-11B6-C566F969E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AC9716-3D1A-D1B8-6D9E-60513C8BD5A6}"/>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C30863C5-8D1D-EB1A-840D-D866E8F7684A}"/>
              </a:ext>
            </a:extLst>
          </p:cNvPr>
          <p:cNvPicPr>
            <a:picLocks noChangeAspect="1"/>
          </p:cNvPicPr>
          <p:nvPr/>
        </p:nvPicPr>
        <p:blipFill>
          <a:blip r:embed="rId4"/>
          <a:stretch>
            <a:fillRect/>
          </a:stretch>
        </p:blipFill>
        <p:spPr>
          <a:xfrm>
            <a:off x="6694940" y="114300"/>
            <a:ext cx="1822904" cy="651330"/>
          </a:xfrm>
          <a:prstGeom prst="rect">
            <a:avLst/>
          </a:prstGeom>
        </p:spPr>
      </p:pic>
      <p:sp>
        <p:nvSpPr>
          <p:cNvPr id="2" name="TextBox 1">
            <a:extLst>
              <a:ext uri="{FF2B5EF4-FFF2-40B4-BE49-F238E27FC236}">
                <a16:creationId xmlns:a16="http://schemas.microsoft.com/office/drawing/2014/main" id="{15CDC696-6132-E751-807E-A52A46D4F9D4}"/>
              </a:ext>
            </a:extLst>
          </p:cNvPr>
          <p:cNvSpPr txBox="1"/>
          <p:nvPr/>
        </p:nvSpPr>
        <p:spPr>
          <a:xfrm>
            <a:off x="426045" y="3181593"/>
            <a:ext cx="4369712" cy="823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125"/>
              </a:lnSpc>
            </a:pPr>
            <a:r>
              <a:rPr lang="en-GB" u="sng" dirty="0">
                <a:solidFill>
                  <a:schemeClr val="tx1">
                    <a:lumMod val="65000"/>
                    <a:lumOff val="35000"/>
                  </a:schemeClr>
                </a:solidFill>
                <a:cs typeface="Arial"/>
                <a:hlinkClick r:id="rId5">
                  <a:extLst>
                    <a:ext uri="{A12FA001-AC4F-418D-AE19-62706E023703}">
                      <ahyp:hlinkClr xmlns:ahyp="http://schemas.microsoft.com/office/drawing/2018/hyperlinkcolor" val="tx"/>
                    </a:ext>
                  </a:extLst>
                </a:hlinkClick>
              </a:rPr>
              <a:t>Yorkshire Dales Cheese </a:t>
            </a:r>
            <a:endParaRPr lang="en-GB" dirty="0">
              <a:solidFill>
                <a:schemeClr val="tx1">
                  <a:lumMod val="65000"/>
                  <a:lumOff val="35000"/>
                </a:schemeClr>
              </a:solidFill>
              <a:ea typeface="Calibri"/>
              <a:cs typeface="Calibri"/>
            </a:endParaRPr>
          </a:p>
          <a:p>
            <a:pPr algn="ctr">
              <a:lnSpc>
                <a:spcPts val="1125"/>
              </a:lnSpc>
            </a:pPr>
            <a:endParaRPr lang="en-GB" u="sng" dirty="0">
              <a:solidFill>
                <a:schemeClr val="tx1">
                  <a:lumMod val="65000"/>
                  <a:lumOff val="35000"/>
                </a:schemeClr>
              </a:solidFill>
              <a:ea typeface="Calibri"/>
              <a:cs typeface="Arial"/>
            </a:endParaRPr>
          </a:p>
          <a:p>
            <a:pPr algn="ctr">
              <a:lnSpc>
                <a:spcPts val="1125"/>
              </a:lnSpc>
            </a:pPr>
            <a:r>
              <a:rPr lang="en-GB" u="sng" dirty="0">
                <a:solidFill>
                  <a:schemeClr val="tx1">
                    <a:lumMod val="65000"/>
                    <a:lumOff val="35000"/>
                  </a:schemeClr>
                </a:solidFill>
                <a:cs typeface="Arial"/>
                <a:hlinkClick r:id="rId5">
                  <a:extLst>
                    <a:ext uri="{A12FA001-AC4F-418D-AE19-62706E023703}">
                      <ahyp:hlinkClr xmlns:ahyp="http://schemas.microsoft.com/office/drawing/2018/hyperlinkcolor" val="tx"/>
                    </a:ext>
                  </a:extLst>
                </a:hlinkClick>
              </a:rPr>
              <a:t>Festival </a:t>
            </a:r>
            <a:endParaRPr lang="en-GB" dirty="0">
              <a:solidFill>
                <a:schemeClr val="tx1">
                  <a:lumMod val="65000"/>
                  <a:lumOff val="35000"/>
                </a:schemeClr>
              </a:solidFill>
              <a:ea typeface="Calibri"/>
              <a:cs typeface="Calibri"/>
            </a:endParaRPr>
          </a:p>
          <a:p>
            <a:pPr algn="ctr">
              <a:lnSpc>
                <a:spcPts val="1125"/>
              </a:lnSpc>
            </a:pPr>
            <a:endParaRPr lang="en-GB" u="sng" dirty="0">
              <a:solidFill>
                <a:schemeClr val="tx1">
                  <a:lumMod val="65000"/>
                  <a:lumOff val="35000"/>
                </a:schemeClr>
              </a:solidFill>
              <a:ea typeface="Calibri"/>
              <a:cs typeface="Arial"/>
            </a:endParaRPr>
          </a:p>
          <a:p>
            <a:pPr algn="ctr">
              <a:lnSpc>
                <a:spcPts val="1125"/>
              </a:lnSpc>
            </a:pPr>
            <a:r>
              <a:rPr lang="en-GB" u="sng" dirty="0">
                <a:solidFill>
                  <a:schemeClr val="tx1">
                    <a:lumMod val="65000"/>
                    <a:lumOff val="35000"/>
                  </a:schemeClr>
                </a:solidFill>
                <a:cs typeface="Arial"/>
                <a:hlinkClick r:id="rId5">
                  <a:extLst>
                    <a:ext uri="{A12FA001-AC4F-418D-AE19-62706E023703}">
                      <ahyp:hlinkClr xmlns:ahyp="http://schemas.microsoft.com/office/drawing/2018/hyperlinkcolor" val="tx"/>
                    </a:ext>
                  </a:extLst>
                </a:hlinkClick>
              </a:rPr>
              <a:t>– Google My Maps</a:t>
            </a:r>
            <a:endParaRPr lang="en-GB" dirty="0">
              <a:solidFill>
                <a:schemeClr val="tx1">
                  <a:lumMod val="65000"/>
                  <a:lumOff val="35000"/>
                </a:schemeClr>
              </a:solidFill>
              <a:ea typeface="Calibri"/>
              <a:cs typeface="Calibri"/>
            </a:endParaRPr>
          </a:p>
        </p:txBody>
      </p:sp>
      <p:sp>
        <p:nvSpPr>
          <p:cNvPr id="10" name="TextBox 9">
            <a:extLst>
              <a:ext uri="{FF2B5EF4-FFF2-40B4-BE49-F238E27FC236}">
                <a16:creationId xmlns:a16="http://schemas.microsoft.com/office/drawing/2014/main" id="{1FA3BC1B-444B-95A9-0765-C8C0EEA53BD7}"/>
              </a:ext>
            </a:extLst>
          </p:cNvPr>
          <p:cNvSpPr txBox="1"/>
          <p:nvPr/>
        </p:nvSpPr>
        <p:spPr>
          <a:xfrm>
            <a:off x="4423860" y="3324510"/>
            <a:ext cx="38599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chemeClr val="tx1">
                    <a:lumMod val="65000"/>
                    <a:lumOff val="35000"/>
                  </a:schemeClr>
                </a:solidFill>
                <a:ea typeface="Calibri"/>
                <a:cs typeface="Calibri"/>
                <a:hlinkClick r:id="rId6">
                  <a:extLst>
                    <a:ext uri="{A12FA001-AC4F-418D-AE19-62706E023703}">
                      <ahyp:hlinkClr xmlns:ahyp="http://schemas.microsoft.com/office/drawing/2018/hyperlinkcolor" val="tx"/>
                    </a:ext>
                  </a:extLst>
                </a:hlinkClick>
              </a:rPr>
              <a:t>Yorkshire Dales Cheese Festival </a:t>
            </a:r>
            <a:endParaRPr lang="en-US" dirty="0">
              <a:solidFill>
                <a:schemeClr val="tx1">
                  <a:lumMod val="65000"/>
                  <a:lumOff val="35000"/>
                </a:schemeClr>
              </a:solidFill>
              <a:ea typeface="Calibri"/>
              <a:cs typeface="Calibri"/>
            </a:endParaRPr>
          </a:p>
          <a:p>
            <a:pPr algn="ctr"/>
            <a:r>
              <a:rPr lang="en-GB" dirty="0">
                <a:solidFill>
                  <a:schemeClr val="tx1">
                    <a:lumMod val="65000"/>
                    <a:lumOff val="35000"/>
                  </a:schemeClr>
                </a:solidFill>
                <a:ea typeface="Calibri"/>
                <a:cs typeface="Calibri"/>
                <a:hlinkClick r:id="rId6">
                  <a:extLst>
                    <a:ext uri="{A12FA001-AC4F-418D-AE19-62706E023703}">
                      <ahyp:hlinkClr xmlns:ahyp="http://schemas.microsoft.com/office/drawing/2018/hyperlinkcolor" val="tx"/>
                    </a:ext>
                  </a:extLst>
                </a:hlinkClick>
              </a:rPr>
              <a:t>webpage</a:t>
            </a:r>
            <a:endParaRPr lang="en-US" dirty="0">
              <a:solidFill>
                <a:schemeClr val="tx1">
                  <a:lumMod val="65000"/>
                  <a:lumOff val="35000"/>
                </a:schemeClr>
              </a:solidFill>
              <a:ea typeface="Calibri"/>
              <a:cs typeface="Calibri"/>
            </a:endParaRPr>
          </a:p>
        </p:txBody>
      </p:sp>
      <p:pic>
        <p:nvPicPr>
          <p:cNvPr id="3" name="Picture 2" descr="A map of land with many points&#10;&#10;AI-generated content may be incorrect.">
            <a:extLst>
              <a:ext uri="{FF2B5EF4-FFF2-40B4-BE49-F238E27FC236}">
                <a16:creationId xmlns:a16="http://schemas.microsoft.com/office/drawing/2014/main" id="{7D511EB8-6635-E07F-912C-304625355AB2}"/>
              </a:ext>
            </a:extLst>
          </p:cNvPr>
          <p:cNvPicPr>
            <a:picLocks noChangeAspect="1"/>
          </p:cNvPicPr>
          <p:nvPr/>
        </p:nvPicPr>
        <p:blipFill>
          <a:blip r:embed="rId7"/>
          <a:srcRect l="512" t="9493" r="14723" b="1174"/>
          <a:stretch>
            <a:fillRect/>
          </a:stretch>
        </p:blipFill>
        <p:spPr>
          <a:xfrm>
            <a:off x="1669123" y="1717747"/>
            <a:ext cx="2215074" cy="1333674"/>
          </a:xfrm>
          <a:prstGeom prst="rect">
            <a:avLst/>
          </a:prstGeom>
        </p:spPr>
      </p:pic>
      <p:pic>
        <p:nvPicPr>
          <p:cNvPr id="5" name="Picture 4">
            <a:extLst>
              <a:ext uri="{FF2B5EF4-FFF2-40B4-BE49-F238E27FC236}">
                <a16:creationId xmlns:a16="http://schemas.microsoft.com/office/drawing/2014/main" id="{6CF1C9CC-BFE9-C854-A40D-E02A253B37CF}"/>
              </a:ext>
            </a:extLst>
          </p:cNvPr>
          <p:cNvPicPr>
            <a:picLocks noChangeAspect="1"/>
          </p:cNvPicPr>
          <p:nvPr/>
        </p:nvPicPr>
        <p:blipFill>
          <a:blip r:embed="rId8"/>
          <a:srcRect l="23656" t="13524" r="24731" b="2725"/>
          <a:stretch>
            <a:fillRect/>
          </a:stretch>
        </p:blipFill>
        <p:spPr>
          <a:xfrm>
            <a:off x="5472610" y="1718985"/>
            <a:ext cx="1856629" cy="1472343"/>
          </a:xfrm>
          <a:prstGeom prst="rect">
            <a:avLst/>
          </a:prstGeom>
        </p:spPr>
      </p:pic>
      <p:sp>
        <p:nvSpPr>
          <p:cNvPr id="8" name="Title 1">
            <a:extLst>
              <a:ext uri="{FF2B5EF4-FFF2-40B4-BE49-F238E27FC236}">
                <a16:creationId xmlns:a16="http://schemas.microsoft.com/office/drawing/2014/main" id="{E2C5C2D4-1871-77A0-03B5-4F49AF9CA893}"/>
              </a:ext>
            </a:extLst>
          </p:cNvPr>
          <p:cNvSpPr txBox="1">
            <a:spLocks/>
          </p:cNvSpPr>
          <p:nvPr/>
        </p:nvSpPr>
        <p:spPr>
          <a:xfrm>
            <a:off x="308609" y="1005626"/>
            <a:ext cx="82296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tx1">
                    <a:lumMod val="65000"/>
                    <a:lumOff val="35000"/>
                  </a:schemeClr>
                </a:solidFill>
              </a:rPr>
              <a:t>How we can help:</a:t>
            </a:r>
          </a:p>
        </p:txBody>
      </p:sp>
      <p:pic>
        <p:nvPicPr>
          <p:cNvPr id="12" name="Picture 11" descr="A map with many different colored circles&#10;&#10;AI-generated content may be incorrect.">
            <a:extLst>
              <a:ext uri="{FF2B5EF4-FFF2-40B4-BE49-F238E27FC236}">
                <a16:creationId xmlns:a16="http://schemas.microsoft.com/office/drawing/2014/main" id="{6A202AFB-9490-D10D-99B4-3C32FCB852C1}"/>
              </a:ext>
            </a:extLst>
          </p:cNvPr>
          <p:cNvPicPr>
            <a:picLocks noChangeAspect="1"/>
          </p:cNvPicPr>
          <p:nvPr/>
        </p:nvPicPr>
        <p:blipFill>
          <a:blip r:embed="rId9"/>
          <a:srcRect t="11224" r="37763" b="770"/>
          <a:stretch>
            <a:fillRect/>
          </a:stretch>
        </p:blipFill>
        <p:spPr>
          <a:xfrm>
            <a:off x="311435" y="4200478"/>
            <a:ext cx="2098288" cy="1643605"/>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63FBA82A-D863-F480-74A9-DCE3B4F89A4B}"/>
              </a:ext>
            </a:extLst>
          </p:cNvPr>
          <p:cNvPicPr>
            <a:picLocks noChangeAspect="1"/>
          </p:cNvPicPr>
          <p:nvPr/>
        </p:nvPicPr>
        <p:blipFill>
          <a:blip r:embed="rId10"/>
          <a:srcRect l="21246" t="14350" r="25730" b="134"/>
          <a:stretch>
            <a:fillRect/>
          </a:stretch>
        </p:blipFill>
        <p:spPr>
          <a:xfrm>
            <a:off x="3655772" y="4200479"/>
            <a:ext cx="1834023" cy="1520507"/>
          </a:xfrm>
          <a:prstGeom prst="rect">
            <a:avLst/>
          </a:prstGeom>
        </p:spPr>
      </p:pic>
      <p:pic>
        <p:nvPicPr>
          <p:cNvPr id="16" name="Picture 15" descr="A screenshot of a website&#10;&#10;AI-generated content may be incorrect.">
            <a:extLst>
              <a:ext uri="{FF2B5EF4-FFF2-40B4-BE49-F238E27FC236}">
                <a16:creationId xmlns:a16="http://schemas.microsoft.com/office/drawing/2014/main" id="{CF1D65A6-4F09-20D0-A635-A924379E1D30}"/>
              </a:ext>
            </a:extLst>
          </p:cNvPr>
          <p:cNvPicPr>
            <a:picLocks noChangeAspect="1"/>
          </p:cNvPicPr>
          <p:nvPr/>
        </p:nvPicPr>
        <p:blipFill>
          <a:blip r:embed="rId11"/>
          <a:srcRect t="11224" r="45789" b="770"/>
          <a:stretch>
            <a:fillRect/>
          </a:stretch>
        </p:blipFill>
        <p:spPr>
          <a:xfrm>
            <a:off x="6688045" y="4140635"/>
            <a:ext cx="1844809" cy="1583763"/>
          </a:xfrm>
          <a:prstGeom prst="rect">
            <a:avLst/>
          </a:prstGeom>
        </p:spPr>
      </p:pic>
      <p:sp>
        <p:nvSpPr>
          <p:cNvPr id="17" name="TextBox 16">
            <a:extLst>
              <a:ext uri="{FF2B5EF4-FFF2-40B4-BE49-F238E27FC236}">
                <a16:creationId xmlns:a16="http://schemas.microsoft.com/office/drawing/2014/main" id="{05526284-70AD-7439-019D-5134F62C6025}"/>
              </a:ext>
            </a:extLst>
          </p:cNvPr>
          <p:cNvSpPr txBox="1"/>
          <p:nvPr/>
        </p:nvSpPr>
        <p:spPr>
          <a:xfrm>
            <a:off x="172348" y="58454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solidFill>
                  <a:srgbClr val="0000FF"/>
                </a:solidFill>
                <a:cs typeface="Segoe UI"/>
                <a:hlinkClick r:id="rId12"/>
              </a:rPr>
              <a:t>Dark Skies Festival Winter Events 2025/2026 - Google My Maps</a:t>
            </a:r>
            <a:endParaRPr lang="en-GB" dirty="0"/>
          </a:p>
        </p:txBody>
      </p:sp>
      <p:sp>
        <p:nvSpPr>
          <p:cNvPr id="18" name="TextBox 17">
            <a:extLst>
              <a:ext uri="{FF2B5EF4-FFF2-40B4-BE49-F238E27FC236}">
                <a16:creationId xmlns:a16="http://schemas.microsoft.com/office/drawing/2014/main" id="{BDBAB917-A9A8-5B8E-E0E2-38393D527C04}"/>
              </a:ext>
            </a:extLst>
          </p:cNvPr>
          <p:cNvSpPr txBox="1"/>
          <p:nvPr/>
        </p:nvSpPr>
        <p:spPr>
          <a:xfrm>
            <a:off x="3200400" y="5845458"/>
            <a:ext cx="2743200" cy="689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500"/>
              </a:lnSpc>
            </a:pPr>
            <a:r>
              <a:rPr lang="en-US" sz="2000" u="sng">
                <a:solidFill>
                  <a:srgbClr val="595959"/>
                </a:solidFill>
                <a:cs typeface="Segoe UI"/>
                <a:hlinkClick r:id="rId13">
                  <a:extLst>
                    <a:ext uri="{A12FA001-AC4F-418D-AE19-62706E023703}">
                      <ahyp:hlinkClr xmlns:ahyp="http://schemas.microsoft.com/office/drawing/2018/hyperlinkcolor" val="tx"/>
                    </a:ext>
                  </a:extLst>
                </a:hlinkClick>
              </a:rPr>
              <a:t>Yorkshire Dales Dark Skies Festival </a:t>
            </a:r>
            <a:r>
              <a:rPr lang="en-GB" sz="2000">
                <a:cs typeface="Segoe UI"/>
              </a:rPr>
              <a:t>​</a:t>
            </a:r>
          </a:p>
          <a:p>
            <a:pPr algn="ctr">
              <a:lnSpc>
                <a:spcPts val="1500"/>
              </a:lnSpc>
            </a:pPr>
            <a:r>
              <a:rPr lang="en-US" sz="2000" u="sng">
                <a:solidFill>
                  <a:srgbClr val="595959"/>
                </a:solidFill>
                <a:cs typeface="Segoe UI"/>
                <a:hlinkClick r:id="rId13">
                  <a:extLst>
                    <a:ext uri="{A12FA001-AC4F-418D-AE19-62706E023703}">
                      <ahyp:hlinkClr xmlns:ahyp="http://schemas.microsoft.com/office/drawing/2018/hyperlinkcolor" val="tx"/>
                    </a:ext>
                  </a:extLst>
                </a:hlinkClick>
              </a:rPr>
              <a:t>web page</a:t>
            </a:r>
          </a:p>
        </p:txBody>
      </p:sp>
      <p:sp>
        <p:nvSpPr>
          <p:cNvPr id="19" name="TextBox 18">
            <a:extLst>
              <a:ext uri="{FF2B5EF4-FFF2-40B4-BE49-F238E27FC236}">
                <a16:creationId xmlns:a16="http://schemas.microsoft.com/office/drawing/2014/main" id="{F5A69703-B5E7-DCF6-75B4-BEBC2438F088}"/>
              </a:ext>
            </a:extLst>
          </p:cNvPr>
          <p:cNvSpPr txBox="1"/>
          <p:nvPr/>
        </p:nvSpPr>
        <p:spPr>
          <a:xfrm>
            <a:off x="6384044" y="595317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rgbClr val="595959"/>
                </a:solidFill>
                <a:cs typeface="Segoe UI"/>
                <a:hlinkClick r:id="rId14">
                  <a:extLst>
                    <a:ext uri="{A12FA001-AC4F-418D-AE19-62706E023703}">
                      <ahyp:hlinkClr xmlns:ahyp="http://schemas.microsoft.com/office/drawing/2018/hyperlinkcolor" val="tx"/>
                    </a:ext>
                  </a:extLst>
                </a:hlinkClick>
              </a:rPr>
              <a:t>Joint National Park Dark Skies Festival website</a:t>
            </a:r>
            <a:endParaRPr lang="en-GB"/>
          </a:p>
        </p:txBody>
      </p:sp>
    </p:spTree>
    <p:extLst>
      <p:ext uri="{BB962C8B-B14F-4D97-AF65-F5344CB8AC3E}">
        <p14:creationId xmlns:p14="http://schemas.microsoft.com/office/powerpoint/2010/main" val="4077241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5BFD8DDE-DC2A-48EB-50C6-F2C83DD5A87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75830F2-A59E-612E-FFF2-3E2A0E147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AC0838-9F58-B337-B326-A0B911505359}"/>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CE8970A8-983B-A8E7-F8EC-EEE4F6816BA4}"/>
              </a:ext>
            </a:extLst>
          </p:cNvPr>
          <p:cNvPicPr>
            <a:picLocks noChangeAspect="1"/>
          </p:cNvPicPr>
          <p:nvPr/>
        </p:nvPicPr>
        <p:blipFill>
          <a:blip r:embed="rId4"/>
          <a:stretch>
            <a:fillRect/>
          </a:stretch>
        </p:blipFill>
        <p:spPr>
          <a:xfrm>
            <a:off x="6694940" y="114300"/>
            <a:ext cx="1822904" cy="651330"/>
          </a:xfrm>
          <a:prstGeom prst="rect">
            <a:avLst/>
          </a:prstGeom>
        </p:spPr>
      </p:pic>
      <p:sp>
        <p:nvSpPr>
          <p:cNvPr id="6" name="Title 1">
            <a:extLst>
              <a:ext uri="{FF2B5EF4-FFF2-40B4-BE49-F238E27FC236}">
                <a16:creationId xmlns:a16="http://schemas.microsoft.com/office/drawing/2014/main" id="{0FB8FC9D-EEC5-A2D0-C6CC-1ED5F504C88F}"/>
              </a:ext>
            </a:extLst>
          </p:cNvPr>
          <p:cNvSpPr txBox="1">
            <a:spLocks/>
          </p:cNvSpPr>
          <p:nvPr/>
        </p:nvSpPr>
        <p:spPr>
          <a:xfrm>
            <a:off x="118914" y="1309808"/>
            <a:ext cx="8567886" cy="112249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a:solidFill>
                  <a:schemeClr val="tx1">
                    <a:lumMod val="65000"/>
                    <a:lumOff val="35000"/>
                  </a:schemeClr>
                </a:solidFill>
              </a:rPr>
              <a:t>Nature and landscape opportunities</a:t>
            </a:r>
            <a:endParaRPr lang="en-GB" b="1">
              <a:solidFill>
                <a:schemeClr val="tx1">
                  <a:lumMod val="65000"/>
                  <a:lumOff val="35000"/>
                </a:schemeClr>
              </a:solidFill>
              <a:ea typeface="Calibri"/>
              <a:cs typeface="Calibri"/>
            </a:endParaRPr>
          </a:p>
          <a:p>
            <a:r>
              <a:rPr lang="en-GB" sz="1600">
                <a:solidFill>
                  <a:schemeClr val="tx1">
                    <a:lumMod val="65000"/>
                    <a:lumOff val="35000"/>
                  </a:schemeClr>
                </a:solidFill>
                <a:ea typeface="Calibri"/>
                <a:cs typeface="Calibri"/>
              </a:rPr>
              <a:t>Utilise the Yorkshire Dales landscape and wildlife to grow your business.</a:t>
            </a:r>
            <a:r>
              <a:rPr lang="en-US" sz="1600">
                <a:solidFill>
                  <a:schemeClr val="tx1">
                    <a:lumMod val="65000"/>
                    <a:lumOff val="35000"/>
                  </a:schemeClr>
                </a:solidFill>
                <a:ea typeface="Calibri"/>
                <a:cs typeface="Calibri"/>
              </a:rPr>
              <a:t> </a:t>
            </a:r>
            <a:endParaRPr lang="en-GB">
              <a:solidFill>
                <a:schemeClr val="tx1">
                  <a:lumMod val="65000"/>
                  <a:lumOff val="35000"/>
                </a:schemeClr>
              </a:solidFill>
              <a:ea typeface="Calibri"/>
              <a:cs typeface="Calibri"/>
            </a:endParaRPr>
          </a:p>
        </p:txBody>
      </p:sp>
      <p:pic>
        <p:nvPicPr>
          <p:cNvPr id="56" name="Picture 55" descr="A sheep lying in a field of ferns&#10;&#10;AI-generated content may be incorrect.">
            <a:extLst>
              <a:ext uri="{FF2B5EF4-FFF2-40B4-BE49-F238E27FC236}">
                <a16:creationId xmlns:a16="http://schemas.microsoft.com/office/drawing/2014/main" id="{120A19DF-B1F2-BAC3-8FE4-868625AD1F78}"/>
              </a:ext>
            </a:extLst>
          </p:cNvPr>
          <p:cNvPicPr>
            <a:picLocks noChangeAspect="1"/>
          </p:cNvPicPr>
          <p:nvPr/>
        </p:nvPicPr>
        <p:blipFill>
          <a:blip r:embed="rId5"/>
          <a:stretch>
            <a:fillRect/>
          </a:stretch>
        </p:blipFill>
        <p:spPr>
          <a:xfrm>
            <a:off x="1110886" y="4646803"/>
            <a:ext cx="2353641" cy="1640526"/>
          </a:xfrm>
          <a:prstGeom prst="rect">
            <a:avLst/>
          </a:prstGeom>
        </p:spPr>
      </p:pic>
      <p:pic>
        <p:nvPicPr>
          <p:cNvPr id="58" name="Picture 57" descr="A tree trunk in a field of purple flowers&#10;&#10;AI-generated content may be incorrect.">
            <a:extLst>
              <a:ext uri="{FF2B5EF4-FFF2-40B4-BE49-F238E27FC236}">
                <a16:creationId xmlns:a16="http://schemas.microsoft.com/office/drawing/2014/main" id="{8AD89C35-FB9D-0174-8017-215B01F1A22C}"/>
              </a:ext>
            </a:extLst>
          </p:cNvPr>
          <p:cNvPicPr>
            <a:picLocks noChangeAspect="1"/>
          </p:cNvPicPr>
          <p:nvPr/>
        </p:nvPicPr>
        <p:blipFill>
          <a:blip r:embed="rId6"/>
          <a:stretch>
            <a:fillRect/>
          </a:stretch>
        </p:blipFill>
        <p:spPr>
          <a:xfrm>
            <a:off x="979322" y="2424936"/>
            <a:ext cx="3120848" cy="1636720"/>
          </a:xfrm>
          <a:prstGeom prst="rect">
            <a:avLst/>
          </a:prstGeom>
        </p:spPr>
      </p:pic>
      <p:pic>
        <p:nvPicPr>
          <p:cNvPr id="60" name="Picture 59" descr="A green field with buildings and hills&#10;&#10;AI-generated content may be incorrect.">
            <a:extLst>
              <a:ext uri="{FF2B5EF4-FFF2-40B4-BE49-F238E27FC236}">
                <a16:creationId xmlns:a16="http://schemas.microsoft.com/office/drawing/2014/main" id="{9329C46F-275B-37F5-E673-E5E7F9056150}"/>
              </a:ext>
            </a:extLst>
          </p:cNvPr>
          <p:cNvPicPr>
            <a:picLocks noChangeAspect="1"/>
          </p:cNvPicPr>
          <p:nvPr/>
        </p:nvPicPr>
        <p:blipFill>
          <a:blip r:embed="rId7"/>
          <a:stretch>
            <a:fillRect/>
          </a:stretch>
        </p:blipFill>
        <p:spPr>
          <a:xfrm>
            <a:off x="5183717" y="2364879"/>
            <a:ext cx="2612706" cy="1756417"/>
          </a:xfrm>
          <a:prstGeom prst="rect">
            <a:avLst/>
          </a:prstGeom>
        </p:spPr>
      </p:pic>
      <p:pic>
        <p:nvPicPr>
          <p:cNvPr id="62" name="Picture 61" descr="A pond with snow and trees&#10;&#10;AI-generated content may be incorrect.">
            <a:extLst>
              <a:ext uri="{FF2B5EF4-FFF2-40B4-BE49-F238E27FC236}">
                <a16:creationId xmlns:a16="http://schemas.microsoft.com/office/drawing/2014/main" id="{3850BC9C-C371-FA88-9FD2-3984ED7CC68F}"/>
              </a:ext>
            </a:extLst>
          </p:cNvPr>
          <p:cNvPicPr>
            <a:picLocks noChangeAspect="1"/>
          </p:cNvPicPr>
          <p:nvPr/>
        </p:nvPicPr>
        <p:blipFill>
          <a:blip r:embed="rId8"/>
          <a:stretch>
            <a:fillRect/>
          </a:stretch>
        </p:blipFill>
        <p:spPr>
          <a:xfrm>
            <a:off x="4921780" y="4649380"/>
            <a:ext cx="2747644" cy="1549395"/>
          </a:xfrm>
          <a:prstGeom prst="rect">
            <a:avLst/>
          </a:prstGeom>
        </p:spPr>
      </p:pic>
      <p:sp>
        <p:nvSpPr>
          <p:cNvPr id="3" name="TextBox 2">
            <a:extLst>
              <a:ext uri="{FF2B5EF4-FFF2-40B4-BE49-F238E27FC236}">
                <a16:creationId xmlns:a16="http://schemas.microsoft.com/office/drawing/2014/main" id="{5A9AF253-9CC4-AE8B-F35B-278505B2AE46}"/>
              </a:ext>
            </a:extLst>
          </p:cNvPr>
          <p:cNvSpPr txBox="1"/>
          <p:nvPr/>
        </p:nvSpPr>
        <p:spPr>
          <a:xfrm>
            <a:off x="976313" y="4064000"/>
            <a:ext cx="33623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tx1">
                    <a:lumMod val="65000"/>
                    <a:lumOff val="35000"/>
                  </a:schemeClr>
                </a:solidFill>
                <a:ea typeface="Calibri"/>
                <a:cs typeface="Calibri"/>
              </a:rPr>
              <a:t>🌸 </a:t>
            </a:r>
            <a:r>
              <a:rPr lang="en-GB" sz="1200" b="1">
                <a:solidFill>
                  <a:schemeClr val="tx1">
                    <a:lumMod val="65000"/>
                    <a:lumOff val="35000"/>
                  </a:schemeClr>
                </a:solidFill>
                <a:ea typeface="Calibri"/>
                <a:cs typeface="Calibri"/>
              </a:rPr>
              <a:t>Spring</a:t>
            </a:r>
            <a:r>
              <a:rPr lang="en-GB" sz="1200">
                <a:solidFill>
                  <a:schemeClr val="tx1">
                    <a:lumMod val="65000"/>
                    <a:lumOff val="35000"/>
                  </a:schemeClr>
                </a:solidFill>
                <a:ea typeface="Calibri"/>
                <a:cs typeface="Calibri"/>
              </a:rPr>
              <a:t> – lambing season, wildflowers, waterfalls at their fullest, migrating birds.</a:t>
            </a:r>
            <a:endParaRPr lang="en-US">
              <a:solidFill>
                <a:schemeClr val="tx1">
                  <a:lumMod val="65000"/>
                  <a:lumOff val="35000"/>
                </a:schemeClr>
              </a:solidFill>
            </a:endParaRPr>
          </a:p>
        </p:txBody>
      </p:sp>
      <p:sp>
        <p:nvSpPr>
          <p:cNvPr id="8" name="TextBox 7">
            <a:extLst>
              <a:ext uri="{FF2B5EF4-FFF2-40B4-BE49-F238E27FC236}">
                <a16:creationId xmlns:a16="http://schemas.microsoft.com/office/drawing/2014/main" id="{C7CC27B6-A4BB-FE4E-E788-C956D4B86B56}"/>
              </a:ext>
            </a:extLst>
          </p:cNvPr>
          <p:cNvSpPr txBox="1"/>
          <p:nvPr/>
        </p:nvSpPr>
        <p:spPr>
          <a:xfrm>
            <a:off x="4857750" y="4119562"/>
            <a:ext cx="36560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Calibri"/>
                <a:cs typeface="Calibri"/>
              </a:rPr>
              <a:t>☀</a:t>
            </a:r>
            <a:r>
              <a:rPr lang="en-GB" sz="1200">
                <a:solidFill>
                  <a:schemeClr val="tx1">
                    <a:lumMod val="65000"/>
                    <a:lumOff val="35000"/>
                  </a:schemeClr>
                </a:solidFill>
                <a:ea typeface="Calibri"/>
                <a:cs typeface="Calibri"/>
              </a:rPr>
              <a:t>️ </a:t>
            </a:r>
            <a:r>
              <a:rPr lang="en-GB" sz="1200" b="1">
                <a:solidFill>
                  <a:schemeClr val="tx1">
                    <a:lumMod val="65000"/>
                    <a:lumOff val="35000"/>
                  </a:schemeClr>
                </a:solidFill>
                <a:ea typeface="Calibri"/>
                <a:cs typeface="Calibri"/>
              </a:rPr>
              <a:t>Summer</a:t>
            </a:r>
            <a:r>
              <a:rPr lang="en-GB" sz="1200">
                <a:solidFill>
                  <a:schemeClr val="tx1">
                    <a:lumMod val="65000"/>
                    <a:lumOff val="35000"/>
                  </a:schemeClr>
                </a:solidFill>
                <a:ea typeface="Calibri"/>
                <a:cs typeface="Calibri"/>
              </a:rPr>
              <a:t> – hay meadows in bloom, long walks, cycling, vibrant festivals.</a:t>
            </a:r>
            <a:endParaRPr lang="en-US">
              <a:solidFill>
                <a:schemeClr val="tx1">
                  <a:lumMod val="65000"/>
                  <a:lumOff val="35000"/>
                </a:schemeClr>
              </a:solidFill>
            </a:endParaRPr>
          </a:p>
        </p:txBody>
      </p:sp>
      <p:sp>
        <p:nvSpPr>
          <p:cNvPr id="10" name="TextBox 9">
            <a:extLst>
              <a:ext uri="{FF2B5EF4-FFF2-40B4-BE49-F238E27FC236}">
                <a16:creationId xmlns:a16="http://schemas.microsoft.com/office/drawing/2014/main" id="{62B44580-5984-106F-36E8-79877B2F1602}"/>
              </a:ext>
            </a:extLst>
          </p:cNvPr>
          <p:cNvSpPr txBox="1"/>
          <p:nvPr/>
        </p:nvSpPr>
        <p:spPr>
          <a:xfrm>
            <a:off x="579437" y="6350000"/>
            <a:ext cx="35210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tx1">
                    <a:lumMod val="65000"/>
                    <a:lumOff val="35000"/>
                  </a:schemeClr>
                </a:solidFill>
                <a:ea typeface="Calibri"/>
                <a:cs typeface="Calibri"/>
              </a:rPr>
              <a:t>🍂 </a:t>
            </a:r>
            <a:r>
              <a:rPr lang="en-GB" sz="1200" b="1">
                <a:solidFill>
                  <a:schemeClr val="tx1">
                    <a:lumMod val="65000"/>
                    <a:lumOff val="35000"/>
                  </a:schemeClr>
                </a:solidFill>
                <a:ea typeface="Calibri"/>
                <a:cs typeface="Calibri"/>
              </a:rPr>
              <a:t>Autumn</a:t>
            </a:r>
            <a:r>
              <a:rPr lang="en-GB" sz="1200">
                <a:solidFill>
                  <a:schemeClr val="tx1">
                    <a:lumMod val="65000"/>
                    <a:lumOff val="35000"/>
                  </a:schemeClr>
                </a:solidFill>
                <a:ea typeface="Calibri"/>
                <a:cs typeface="Calibri"/>
              </a:rPr>
              <a:t> – colourful woodlands, red squirrels, stags rutting, crisp walking weather.</a:t>
            </a:r>
            <a:endParaRPr lang="en-US">
              <a:solidFill>
                <a:schemeClr val="tx1">
                  <a:lumMod val="65000"/>
                  <a:lumOff val="35000"/>
                </a:schemeClr>
              </a:solidFill>
            </a:endParaRPr>
          </a:p>
        </p:txBody>
      </p:sp>
      <p:sp>
        <p:nvSpPr>
          <p:cNvPr id="11" name="TextBox 10">
            <a:extLst>
              <a:ext uri="{FF2B5EF4-FFF2-40B4-BE49-F238E27FC236}">
                <a16:creationId xmlns:a16="http://schemas.microsoft.com/office/drawing/2014/main" id="{B62C9216-9519-6D60-4788-5F9AFF9F670F}"/>
              </a:ext>
            </a:extLst>
          </p:cNvPr>
          <p:cNvSpPr txBox="1"/>
          <p:nvPr/>
        </p:nvSpPr>
        <p:spPr>
          <a:xfrm>
            <a:off x="4794250" y="6286500"/>
            <a:ext cx="3886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Calibri"/>
                <a:cs typeface="Calibri"/>
              </a:rPr>
              <a:t>❄</a:t>
            </a:r>
            <a:r>
              <a:rPr lang="en-GB" sz="1200">
                <a:solidFill>
                  <a:schemeClr val="tx1">
                    <a:lumMod val="65000"/>
                    <a:lumOff val="35000"/>
                  </a:schemeClr>
                </a:solidFill>
                <a:ea typeface="Calibri"/>
                <a:cs typeface="Calibri"/>
              </a:rPr>
              <a:t>️ </a:t>
            </a:r>
            <a:r>
              <a:rPr lang="en-GB" sz="1200" b="1">
                <a:solidFill>
                  <a:schemeClr val="tx1">
                    <a:lumMod val="65000"/>
                    <a:lumOff val="35000"/>
                  </a:schemeClr>
                </a:solidFill>
                <a:ea typeface="Calibri"/>
                <a:cs typeface="Calibri"/>
              </a:rPr>
              <a:t>Winter</a:t>
            </a:r>
            <a:r>
              <a:rPr lang="en-GB" sz="1200">
                <a:solidFill>
                  <a:schemeClr val="tx1">
                    <a:lumMod val="65000"/>
                    <a:lumOff val="35000"/>
                  </a:schemeClr>
                </a:solidFill>
                <a:ea typeface="Calibri"/>
                <a:cs typeface="Calibri"/>
              </a:rPr>
              <a:t> – snow-topped hills, starry skies, cosy pubs, dramatic landscapes.</a:t>
            </a:r>
            <a:endParaRPr lang="en-US">
              <a:solidFill>
                <a:schemeClr val="tx1">
                  <a:lumMod val="65000"/>
                  <a:lumOff val="35000"/>
                </a:schemeClr>
              </a:solidFill>
            </a:endParaRPr>
          </a:p>
        </p:txBody>
      </p:sp>
    </p:spTree>
    <p:extLst>
      <p:ext uri="{BB962C8B-B14F-4D97-AF65-F5344CB8AC3E}">
        <p14:creationId xmlns:p14="http://schemas.microsoft.com/office/powerpoint/2010/main" val="26962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1147DBA2-0508-02DE-438B-FA658540253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111A186-0180-CF14-920D-8907B1B40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435AF9-DFBD-B276-F6A0-99F8B1A0778F}"/>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CA4A3189-3F33-1531-D928-3DB697086C69}"/>
              </a:ext>
            </a:extLst>
          </p:cNvPr>
          <p:cNvPicPr>
            <a:picLocks noChangeAspect="1"/>
          </p:cNvPicPr>
          <p:nvPr/>
        </p:nvPicPr>
        <p:blipFill>
          <a:blip r:embed="rId4"/>
          <a:stretch>
            <a:fillRect/>
          </a:stretch>
        </p:blipFill>
        <p:spPr>
          <a:xfrm>
            <a:off x="6694940" y="114300"/>
            <a:ext cx="1822904" cy="651330"/>
          </a:xfrm>
          <a:prstGeom prst="rect">
            <a:avLst/>
          </a:prstGeom>
        </p:spPr>
      </p:pic>
      <p:sp>
        <p:nvSpPr>
          <p:cNvPr id="6" name="Title 1">
            <a:extLst>
              <a:ext uri="{FF2B5EF4-FFF2-40B4-BE49-F238E27FC236}">
                <a16:creationId xmlns:a16="http://schemas.microsoft.com/office/drawing/2014/main" id="{A39D83E3-A04E-CC72-0998-91D82A186BD1}"/>
              </a:ext>
            </a:extLst>
          </p:cNvPr>
          <p:cNvSpPr txBox="1">
            <a:spLocks/>
          </p:cNvSpPr>
          <p:nvPr/>
        </p:nvSpPr>
        <p:spPr>
          <a:xfrm>
            <a:off x="-4100" y="1309808"/>
            <a:ext cx="91522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a:solidFill>
                  <a:schemeClr val="tx1">
                    <a:lumMod val="65000"/>
                    <a:lumOff val="35000"/>
                  </a:schemeClr>
                </a:solidFill>
              </a:rPr>
              <a:t>Nature and landscape opportunities</a:t>
            </a:r>
            <a:endParaRPr lang="en-GB" b="1">
              <a:solidFill>
                <a:schemeClr val="tx1">
                  <a:lumMod val="65000"/>
                  <a:lumOff val="35000"/>
                </a:schemeClr>
              </a:solidFill>
              <a:ea typeface="Calibri"/>
              <a:cs typeface="Calibri"/>
            </a:endParaRPr>
          </a:p>
        </p:txBody>
      </p:sp>
      <p:pic>
        <p:nvPicPr>
          <p:cNvPr id="2" name="Picture 1" descr="A collage of people walking and running&#10;&#10;AI-generated content may be incorrect.">
            <a:extLst>
              <a:ext uri="{FF2B5EF4-FFF2-40B4-BE49-F238E27FC236}">
                <a16:creationId xmlns:a16="http://schemas.microsoft.com/office/drawing/2014/main" id="{5C932906-C614-B495-EBD4-C0CC35BFA585}"/>
              </a:ext>
            </a:extLst>
          </p:cNvPr>
          <p:cNvPicPr>
            <a:picLocks noChangeAspect="1"/>
          </p:cNvPicPr>
          <p:nvPr/>
        </p:nvPicPr>
        <p:blipFill>
          <a:blip r:embed="rId5"/>
          <a:stretch>
            <a:fillRect/>
          </a:stretch>
        </p:blipFill>
        <p:spPr>
          <a:xfrm>
            <a:off x="1157287" y="1957107"/>
            <a:ext cx="6829425" cy="4629150"/>
          </a:xfrm>
          <a:prstGeom prst="rect">
            <a:avLst/>
          </a:prstGeom>
        </p:spPr>
      </p:pic>
    </p:spTree>
    <p:extLst>
      <p:ext uri="{BB962C8B-B14F-4D97-AF65-F5344CB8AC3E}">
        <p14:creationId xmlns:p14="http://schemas.microsoft.com/office/powerpoint/2010/main" val="3723695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9BD4E383-F402-5F08-9E34-CDD5E2484A8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005C282-6162-E57F-5F8F-5ED0B3545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46A377-2345-653A-D040-E46746B5572E}"/>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2BB13AF2-D7A5-FCA1-328D-8AE2BE233D5B}"/>
              </a:ext>
            </a:extLst>
          </p:cNvPr>
          <p:cNvPicPr>
            <a:picLocks noChangeAspect="1"/>
          </p:cNvPicPr>
          <p:nvPr/>
        </p:nvPicPr>
        <p:blipFill>
          <a:blip r:embed="rId4"/>
          <a:stretch>
            <a:fillRect/>
          </a:stretch>
        </p:blipFill>
        <p:spPr>
          <a:xfrm>
            <a:off x="6694940" y="114300"/>
            <a:ext cx="1822904" cy="651330"/>
          </a:xfrm>
          <a:prstGeom prst="rect">
            <a:avLst/>
          </a:prstGeom>
        </p:spPr>
      </p:pic>
      <p:sp>
        <p:nvSpPr>
          <p:cNvPr id="6" name="Title 1">
            <a:extLst>
              <a:ext uri="{FF2B5EF4-FFF2-40B4-BE49-F238E27FC236}">
                <a16:creationId xmlns:a16="http://schemas.microsoft.com/office/drawing/2014/main" id="{97BF3E19-87C6-0A8E-7E01-D088DFE44750}"/>
              </a:ext>
            </a:extLst>
          </p:cNvPr>
          <p:cNvSpPr txBox="1">
            <a:spLocks/>
          </p:cNvSpPr>
          <p:nvPr/>
        </p:nvSpPr>
        <p:spPr>
          <a:xfrm>
            <a:off x="453114" y="1137280"/>
            <a:ext cx="82296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a:solidFill>
                  <a:schemeClr val="tx1">
                    <a:lumMod val="65000"/>
                    <a:lumOff val="35000"/>
                  </a:schemeClr>
                </a:solidFill>
              </a:rPr>
              <a:t>Food Business Toolkit</a:t>
            </a:r>
            <a:endParaRPr lang="en-GB" b="1">
              <a:solidFill>
                <a:schemeClr val="tx1">
                  <a:lumMod val="65000"/>
                  <a:lumOff val="35000"/>
                </a:schemeClr>
              </a:solidFill>
              <a:ea typeface="Calibri"/>
              <a:cs typeface="Calibri"/>
            </a:endParaRPr>
          </a:p>
        </p:txBody>
      </p:sp>
      <p:pic>
        <p:nvPicPr>
          <p:cNvPr id="2" name="Picture 1" descr="A collage of food and people&#10;&#10;AI-generated content may be incorrect.">
            <a:extLst>
              <a:ext uri="{FF2B5EF4-FFF2-40B4-BE49-F238E27FC236}">
                <a16:creationId xmlns:a16="http://schemas.microsoft.com/office/drawing/2014/main" id="{B57D9C63-8FB2-C488-62D1-7EB134355963}"/>
              </a:ext>
            </a:extLst>
          </p:cNvPr>
          <p:cNvPicPr>
            <a:picLocks noChangeAspect="1"/>
          </p:cNvPicPr>
          <p:nvPr/>
        </p:nvPicPr>
        <p:blipFill>
          <a:blip r:embed="rId5"/>
          <a:stretch>
            <a:fillRect/>
          </a:stretch>
        </p:blipFill>
        <p:spPr>
          <a:xfrm>
            <a:off x="3350207" y="3662438"/>
            <a:ext cx="2662340" cy="2662340"/>
          </a:xfrm>
          <a:prstGeom prst="rect">
            <a:avLst/>
          </a:prstGeom>
        </p:spPr>
      </p:pic>
      <p:graphicFrame>
        <p:nvGraphicFramePr>
          <p:cNvPr id="1028" name="Content Placeholder 2">
            <a:extLst>
              <a:ext uri="{FF2B5EF4-FFF2-40B4-BE49-F238E27FC236}">
                <a16:creationId xmlns:a16="http://schemas.microsoft.com/office/drawing/2014/main" id="{F561586B-BF78-6115-E64B-097145ECBA8C}"/>
              </a:ext>
            </a:extLst>
          </p:cNvPr>
          <p:cNvGraphicFramePr/>
          <p:nvPr>
            <p:extLst>
              <p:ext uri="{D42A27DB-BD31-4B8C-83A1-F6EECF244321}">
                <p14:modId xmlns:p14="http://schemas.microsoft.com/office/powerpoint/2010/main" val="50947357"/>
              </p:ext>
            </p:extLst>
          </p:nvPr>
        </p:nvGraphicFramePr>
        <p:xfrm>
          <a:off x="-1713" y="758356"/>
          <a:ext cx="9143135" cy="40584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45" name="TextBox 1044">
            <a:extLst>
              <a:ext uri="{FF2B5EF4-FFF2-40B4-BE49-F238E27FC236}">
                <a16:creationId xmlns:a16="http://schemas.microsoft.com/office/drawing/2014/main" id="{8DBA5F0C-39BD-609C-985A-70BFD0780840}"/>
              </a:ext>
            </a:extLst>
          </p:cNvPr>
          <p:cNvSpPr txBox="1"/>
          <p:nvPr/>
        </p:nvSpPr>
        <p:spPr>
          <a:xfrm>
            <a:off x="2889250" y="6294437"/>
            <a:ext cx="49736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mn-lt"/>
                <a:cs typeface="+mn-lt"/>
                <a:hlinkClick r:id="rId11"/>
              </a:rPr>
              <a:t>Food-Tourism-Toolkit-FINAL-PDF.pdf</a:t>
            </a:r>
            <a:endParaRPr lang="en-US"/>
          </a:p>
        </p:txBody>
      </p:sp>
    </p:spTree>
    <p:extLst>
      <p:ext uri="{BB962C8B-B14F-4D97-AF65-F5344CB8AC3E}">
        <p14:creationId xmlns:p14="http://schemas.microsoft.com/office/powerpoint/2010/main" val="2732850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E42DEDF6-5440-E3D5-8077-096BDE06F44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F5147D7-53D0-2CBA-695B-0C4F50066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299792-827D-CBEB-8641-8CE25A3EC953}"/>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FE509652-E7AC-0ECE-A76D-869CE7C61741}"/>
              </a:ext>
            </a:extLst>
          </p:cNvPr>
          <p:cNvPicPr>
            <a:picLocks noChangeAspect="1"/>
          </p:cNvPicPr>
          <p:nvPr/>
        </p:nvPicPr>
        <p:blipFill>
          <a:blip r:embed="rId4"/>
          <a:stretch>
            <a:fillRect/>
          </a:stretch>
        </p:blipFill>
        <p:spPr>
          <a:xfrm>
            <a:off x="6694940" y="114300"/>
            <a:ext cx="1822904" cy="651330"/>
          </a:xfrm>
          <a:prstGeom prst="rect">
            <a:avLst/>
          </a:prstGeom>
        </p:spPr>
      </p:pic>
      <p:sp>
        <p:nvSpPr>
          <p:cNvPr id="7" name="TextBox 6">
            <a:extLst>
              <a:ext uri="{FF2B5EF4-FFF2-40B4-BE49-F238E27FC236}">
                <a16:creationId xmlns:a16="http://schemas.microsoft.com/office/drawing/2014/main" id="{CDAF5963-4D64-3C91-A0E9-A88240ED082F}"/>
              </a:ext>
            </a:extLst>
          </p:cNvPr>
          <p:cNvSpPr txBox="1"/>
          <p:nvPr/>
        </p:nvSpPr>
        <p:spPr>
          <a:xfrm>
            <a:off x="564888" y="1348929"/>
            <a:ext cx="80047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tx1">
                    <a:lumMod val="65000"/>
                    <a:lumOff val="35000"/>
                  </a:schemeClr>
                </a:solidFill>
                <a:cs typeface="Segoe UI"/>
              </a:rPr>
              <a:t>Introductions...</a:t>
            </a:r>
            <a:endParaRPr lang="en-US" sz="4400" b="1">
              <a:solidFill>
                <a:schemeClr val="tx1">
                  <a:lumMod val="65000"/>
                  <a:lumOff val="35000"/>
                </a:schemeClr>
              </a:solidFill>
              <a:ea typeface="Calibri"/>
              <a:cs typeface="Segoe UI"/>
            </a:endParaRPr>
          </a:p>
        </p:txBody>
      </p:sp>
      <p:sp>
        <p:nvSpPr>
          <p:cNvPr id="3" name="TextBox 2">
            <a:extLst>
              <a:ext uri="{FF2B5EF4-FFF2-40B4-BE49-F238E27FC236}">
                <a16:creationId xmlns:a16="http://schemas.microsoft.com/office/drawing/2014/main" id="{6B231369-FA01-36F0-A8AB-18DA7FF23B28}"/>
              </a:ext>
            </a:extLst>
          </p:cNvPr>
          <p:cNvSpPr txBox="1"/>
          <p:nvPr/>
        </p:nvSpPr>
        <p:spPr>
          <a:xfrm>
            <a:off x="637675" y="2418348"/>
            <a:ext cx="788068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solidFill>
                  <a:schemeClr val="tx1">
                    <a:lumMod val="65000"/>
                    <a:lumOff val="35000"/>
                  </a:schemeClr>
                </a:solidFill>
                <a:cs typeface="Arial"/>
              </a:rPr>
              <a:t>The Yorkshire Dales National Park Tourism Team</a:t>
            </a:r>
            <a:r>
              <a:rPr lang="en-GB" sz="2800">
                <a:solidFill>
                  <a:schemeClr val="tx1">
                    <a:lumMod val="65000"/>
                    <a:lumOff val="35000"/>
                  </a:schemeClr>
                </a:solidFill>
                <a:cs typeface="Arial"/>
              </a:rPr>
              <a:t> – who we are and what we do</a:t>
            </a:r>
            <a:r>
              <a:rPr lang="en-US" sz="2800">
                <a:solidFill>
                  <a:schemeClr val="tx1">
                    <a:lumMod val="65000"/>
                    <a:lumOff val="35000"/>
                  </a:schemeClr>
                </a:solidFill>
                <a:cs typeface="Arial"/>
              </a:rPr>
              <a:t>​</a:t>
            </a:r>
            <a:endParaRPr lang="en-US" sz="2800">
              <a:solidFill>
                <a:schemeClr val="tx1">
                  <a:lumMod val="65000"/>
                  <a:lumOff val="35000"/>
                </a:schemeClr>
              </a:solidFill>
              <a:ea typeface="Calibri"/>
              <a:cs typeface="Arial"/>
            </a:endParaRPr>
          </a:p>
          <a:p>
            <a:pPr marL="457200" indent="-457200">
              <a:buFont typeface="Arial"/>
              <a:buChar char="•"/>
            </a:pPr>
            <a:r>
              <a:rPr lang="en-GB" sz="2800">
                <a:solidFill>
                  <a:schemeClr val="tx1">
                    <a:lumMod val="65000"/>
                    <a:lumOff val="35000"/>
                  </a:schemeClr>
                </a:solidFill>
                <a:cs typeface="Arial"/>
              </a:rPr>
              <a:t>The "National Park" influence</a:t>
            </a:r>
            <a:r>
              <a:rPr lang="en-US" sz="2800">
                <a:solidFill>
                  <a:schemeClr val="tx1">
                    <a:lumMod val="65000"/>
                    <a:lumOff val="35000"/>
                  </a:schemeClr>
                </a:solidFill>
                <a:cs typeface="Arial"/>
              </a:rPr>
              <a:t>​</a:t>
            </a:r>
            <a:endParaRPr lang="en-US" sz="2800">
              <a:solidFill>
                <a:schemeClr val="tx1">
                  <a:lumMod val="65000"/>
                  <a:lumOff val="35000"/>
                </a:schemeClr>
              </a:solidFill>
              <a:ea typeface="Calibri"/>
              <a:cs typeface="Arial"/>
            </a:endParaRPr>
          </a:p>
          <a:p>
            <a:pPr marL="457200" indent="-457200">
              <a:buFont typeface="Arial"/>
              <a:buChar char="•"/>
            </a:pPr>
            <a:r>
              <a:rPr lang="en-GB" sz="2800">
                <a:solidFill>
                  <a:schemeClr val="tx1">
                    <a:lumMod val="65000"/>
                    <a:lumOff val="35000"/>
                  </a:schemeClr>
                </a:solidFill>
                <a:cs typeface="Arial"/>
              </a:rPr>
              <a:t>Promoting the special qualities of the National Park to provide more opportunities for businesses</a:t>
            </a:r>
            <a:endParaRPr lang="en-GB" sz="2800">
              <a:solidFill>
                <a:schemeClr val="tx1">
                  <a:lumMod val="65000"/>
                  <a:lumOff val="35000"/>
                </a:schemeClr>
              </a:solidFill>
              <a:ea typeface="Calibri"/>
              <a:cs typeface="Arial"/>
            </a:endParaRPr>
          </a:p>
          <a:p>
            <a:pPr marL="457200" indent="-457200">
              <a:buFont typeface="Arial"/>
              <a:buChar char="•"/>
            </a:pPr>
            <a:r>
              <a:rPr lang="en-US" sz="2800">
                <a:solidFill>
                  <a:schemeClr val="tx1">
                    <a:lumMod val="65000"/>
                    <a:lumOff val="35000"/>
                  </a:schemeClr>
                </a:solidFill>
                <a:cs typeface="Arial"/>
              </a:rPr>
              <a:t>Supporting local businesses through promotion and collaboration</a:t>
            </a:r>
            <a:endParaRPr lang="en-US" sz="2800">
              <a:solidFill>
                <a:schemeClr val="tx1">
                  <a:lumMod val="65000"/>
                  <a:lumOff val="35000"/>
                </a:schemeClr>
              </a:solidFill>
              <a:ea typeface="Calibri"/>
              <a:cs typeface="Arial"/>
            </a:endParaRPr>
          </a:p>
        </p:txBody>
      </p:sp>
    </p:spTree>
    <p:extLst>
      <p:ext uri="{BB962C8B-B14F-4D97-AF65-F5344CB8AC3E}">
        <p14:creationId xmlns:p14="http://schemas.microsoft.com/office/powerpoint/2010/main" val="487346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F9184B8E-1425-3D34-171E-956C79F39F6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D4189B7-196D-CCFC-18D1-466B99DC4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58F9A0-AE6C-DFE6-9DA6-452F05D20BE9}"/>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dirty="0">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57175D0F-AFC8-834A-956A-D800B934D2A6}"/>
              </a:ext>
            </a:extLst>
          </p:cNvPr>
          <p:cNvPicPr>
            <a:picLocks noChangeAspect="1"/>
          </p:cNvPicPr>
          <p:nvPr/>
        </p:nvPicPr>
        <p:blipFill>
          <a:blip r:embed="rId4"/>
          <a:stretch>
            <a:fillRect/>
          </a:stretch>
        </p:blipFill>
        <p:spPr>
          <a:xfrm>
            <a:off x="6694940" y="114300"/>
            <a:ext cx="1822904" cy="651330"/>
          </a:xfrm>
          <a:prstGeom prst="rect">
            <a:avLst/>
          </a:prstGeom>
        </p:spPr>
      </p:pic>
      <p:sp>
        <p:nvSpPr>
          <p:cNvPr id="10" name="Title 1">
            <a:extLst>
              <a:ext uri="{FF2B5EF4-FFF2-40B4-BE49-F238E27FC236}">
                <a16:creationId xmlns:a16="http://schemas.microsoft.com/office/drawing/2014/main" id="{5D3EFF6B-D9BB-8194-2406-673F374E72C9}"/>
              </a:ext>
            </a:extLst>
          </p:cNvPr>
          <p:cNvSpPr txBox="1">
            <a:spLocks/>
          </p:cNvSpPr>
          <p:nvPr/>
        </p:nvSpPr>
        <p:spPr>
          <a:xfrm>
            <a:off x="365354" y="1138633"/>
            <a:ext cx="82296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tx1">
                    <a:lumMod val="65000"/>
                    <a:lumOff val="35000"/>
                  </a:schemeClr>
                </a:solidFill>
              </a:rPr>
              <a:t>Thank you</a:t>
            </a:r>
          </a:p>
        </p:txBody>
      </p:sp>
      <p:pic>
        <p:nvPicPr>
          <p:cNvPr id="2" name="Picture 1">
            <a:extLst>
              <a:ext uri="{FF2B5EF4-FFF2-40B4-BE49-F238E27FC236}">
                <a16:creationId xmlns:a16="http://schemas.microsoft.com/office/drawing/2014/main" id="{CE00E442-837D-B606-7D5E-39B0C0D32E3E}"/>
              </a:ext>
            </a:extLst>
          </p:cNvPr>
          <p:cNvPicPr>
            <a:picLocks noChangeAspect="1"/>
          </p:cNvPicPr>
          <p:nvPr/>
        </p:nvPicPr>
        <p:blipFill>
          <a:blip r:embed="rId5"/>
          <a:stretch>
            <a:fillRect/>
          </a:stretch>
        </p:blipFill>
        <p:spPr>
          <a:xfrm>
            <a:off x="364289" y="1826380"/>
            <a:ext cx="8417859" cy="3200936"/>
          </a:xfrm>
          <a:prstGeom prst="rect">
            <a:avLst/>
          </a:prstGeom>
        </p:spPr>
      </p:pic>
    </p:spTree>
    <p:extLst>
      <p:ext uri="{BB962C8B-B14F-4D97-AF65-F5344CB8AC3E}">
        <p14:creationId xmlns:p14="http://schemas.microsoft.com/office/powerpoint/2010/main" val="35186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617B35E3-D93B-B92D-E43F-2676A8BBF30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D4AC99A-0840-D7BF-7FCA-39C7D20A6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740471-25D0-CFD3-8CBE-1A238FF971DD}"/>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CBCECAAE-0A80-B518-E923-1448A1A55785}"/>
              </a:ext>
            </a:extLst>
          </p:cNvPr>
          <p:cNvPicPr>
            <a:picLocks noChangeAspect="1"/>
          </p:cNvPicPr>
          <p:nvPr/>
        </p:nvPicPr>
        <p:blipFill>
          <a:blip r:embed="rId4"/>
          <a:stretch>
            <a:fillRect/>
          </a:stretch>
        </p:blipFill>
        <p:spPr>
          <a:xfrm>
            <a:off x="6694940" y="114300"/>
            <a:ext cx="1822904" cy="651330"/>
          </a:xfrm>
          <a:prstGeom prst="rect">
            <a:avLst/>
          </a:prstGeom>
        </p:spPr>
      </p:pic>
      <p:sp>
        <p:nvSpPr>
          <p:cNvPr id="6" name="Title 1">
            <a:extLst>
              <a:ext uri="{FF2B5EF4-FFF2-40B4-BE49-F238E27FC236}">
                <a16:creationId xmlns:a16="http://schemas.microsoft.com/office/drawing/2014/main" id="{F2A651C7-BCFB-5AA6-4F3A-1382146FA71D}"/>
              </a:ext>
            </a:extLst>
          </p:cNvPr>
          <p:cNvSpPr txBox="1">
            <a:spLocks/>
          </p:cNvSpPr>
          <p:nvPr/>
        </p:nvSpPr>
        <p:spPr>
          <a:xfrm>
            <a:off x="284672" y="1137280"/>
            <a:ext cx="82296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b="1">
                <a:solidFill>
                  <a:schemeClr val="tx1">
                    <a:lumMod val="65000"/>
                    <a:lumOff val="35000"/>
                  </a:schemeClr>
                </a:solidFill>
              </a:rPr>
              <a:t>How to get involved</a:t>
            </a:r>
          </a:p>
        </p:txBody>
      </p:sp>
      <p:graphicFrame>
        <p:nvGraphicFramePr>
          <p:cNvPr id="1032" name="Content Placeholder 2">
            <a:extLst>
              <a:ext uri="{FF2B5EF4-FFF2-40B4-BE49-F238E27FC236}">
                <a16:creationId xmlns:a16="http://schemas.microsoft.com/office/drawing/2014/main" id="{DAF56B8D-FFF2-A16F-63B1-1FA021DD6E3E}"/>
              </a:ext>
            </a:extLst>
          </p:cNvPr>
          <p:cNvGraphicFramePr/>
          <p:nvPr>
            <p:extLst>
              <p:ext uri="{D42A27DB-BD31-4B8C-83A1-F6EECF244321}">
                <p14:modId xmlns:p14="http://schemas.microsoft.com/office/powerpoint/2010/main" val="717324335"/>
              </p:ext>
            </p:extLst>
          </p:nvPr>
        </p:nvGraphicFramePr>
        <p:xfrm>
          <a:off x="-234407" y="1376072"/>
          <a:ext cx="10095873" cy="54834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34" name="Picture 1033" descr="A logo with food and drinks&#10;&#10;AI-generated content may be incorrect.">
            <a:extLst>
              <a:ext uri="{FF2B5EF4-FFF2-40B4-BE49-F238E27FC236}">
                <a16:creationId xmlns:a16="http://schemas.microsoft.com/office/drawing/2014/main" id="{4404B326-3FAA-6562-EB53-E57F6B3B9BF7}"/>
              </a:ext>
            </a:extLst>
          </p:cNvPr>
          <p:cNvPicPr>
            <a:picLocks noChangeAspect="1"/>
          </p:cNvPicPr>
          <p:nvPr/>
        </p:nvPicPr>
        <p:blipFill>
          <a:blip r:embed="rId10"/>
          <a:stretch>
            <a:fillRect/>
          </a:stretch>
        </p:blipFill>
        <p:spPr>
          <a:xfrm>
            <a:off x="557329" y="4078197"/>
            <a:ext cx="2890564" cy="1648849"/>
          </a:xfrm>
          <a:prstGeom prst="rect">
            <a:avLst/>
          </a:prstGeom>
        </p:spPr>
      </p:pic>
      <p:pic>
        <p:nvPicPr>
          <p:cNvPr id="1036" name="Picture 1035" descr="A logo with a star and text&#10;&#10;AI-generated content may be incorrect.">
            <a:extLst>
              <a:ext uri="{FF2B5EF4-FFF2-40B4-BE49-F238E27FC236}">
                <a16:creationId xmlns:a16="http://schemas.microsoft.com/office/drawing/2014/main" id="{C3C8580D-096C-D5FD-9F9F-777CFBEEB507}"/>
              </a:ext>
            </a:extLst>
          </p:cNvPr>
          <p:cNvPicPr>
            <a:picLocks noChangeAspect="1"/>
          </p:cNvPicPr>
          <p:nvPr/>
        </p:nvPicPr>
        <p:blipFill>
          <a:blip r:embed="rId11"/>
          <a:stretch>
            <a:fillRect/>
          </a:stretch>
        </p:blipFill>
        <p:spPr>
          <a:xfrm>
            <a:off x="6168443" y="3908474"/>
            <a:ext cx="2115032" cy="2310063"/>
          </a:xfrm>
          <a:prstGeom prst="rect">
            <a:avLst/>
          </a:prstGeom>
        </p:spPr>
      </p:pic>
    </p:spTree>
    <p:extLst>
      <p:ext uri="{BB962C8B-B14F-4D97-AF65-F5344CB8AC3E}">
        <p14:creationId xmlns:p14="http://schemas.microsoft.com/office/powerpoint/2010/main" val="156752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D5B8BAE9-FEF1-11E2-CFDC-F3C9AC2F03D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6825E7E-02A7-E1EB-6FC9-4396924C6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A872C8-F038-AAD6-F619-B4F88987BD1E}"/>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1AF9E0DA-6CB1-D54C-7352-18F52DDDF396}"/>
              </a:ext>
            </a:extLst>
          </p:cNvPr>
          <p:cNvPicPr>
            <a:picLocks noChangeAspect="1"/>
          </p:cNvPicPr>
          <p:nvPr/>
        </p:nvPicPr>
        <p:blipFill>
          <a:blip r:embed="rId4"/>
          <a:stretch>
            <a:fillRect/>
          </a:stretch>
        </p:blipFill>
        <p:spPr>
          <a:xfrm>
            <a:off x="6694940" y="114300"/>
            <a:ext cx="1822904" cy="651330"/>
          </a:xfrm>
          <a:prstGeom prst="rect">
            <a:avLst/>
          </a:prstGeom>
        </p:spPr>
      </p:pic>
      <p:pic>
        <p:nvPicPr>
          <p:cNvPr id="2" name="Picture 1" descr="The UK National Parks - Map, Guide and Visiting Tips">
            <a:extLst>
              <a:ext uri="{FF2B5EF4-FFF2-40B4-BE49-F238E27FC236}">
                <a16:creationId xmlns:a16="http://schemas.microsoft.com/office/drawing/2014/main" id="{78D8D760-660D-6B8D-137D-000BEBF1A262}"/>
              </a:ext>
            </a:extLst>
          </p:cNvPr>
          <p:cNvPicPr>
            <a:picLocks noChangeAspect="1"/>
          </p:cNvPicPr>
          <p:nvPr/>
        </p:nvPicPr>
        <p:blipFill>
          <a:blip r:embed="rId5"/>
          <a:stretch>
            <a:fillRect/>
          </a:stretch>
        </p:blipFill>
        <p:spPr>
          <a:xfrm>
            <a:off x="2495279" y="1027980"/>
            <a:ext cx="3894647" cy="5837208"/>
          </a:xfrm>
          <a:prstGeom prst="rect">
            <a:avLst/>
          </a:prstGeom>
        </p:spPr>
      </p:pic>
    </p:spTree>
    <p:extLst>
      <p:ext uri="{BB962C8B-B14F-4D97-AF65-F5344CB8AC3E}">
        <p14:creationId xmlns:p14="http://schemas.microsoft.com/office/powerpoint/2010/main" val="75410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88FB3EF-A72D-B411-5EED-EB40D711850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4A47B5C-B263-F717-444D-175942803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3D3BCB-8463-5CBD-3FA9-2B4CB163EC1C}"/>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14D6BB89-3D1D-CC8D-82E5-A76441CFB770}"/>
              </a:ext>
            </a:extLst>
          </p:cNvPr>
          <p:cNvPicPr>
            <a:picLocks noChangeAspect="1"/>
          </p:cNvPicPr>
          <p:nvPr/>
        </p:nvPicPr>
        <p:blipFill>
          <a:blip r:embed="rId4"/>
          <a:stretch>
            <a:fillRect/>
          </a:stretch>
        </p:blipFill>
        <p:spPr>
          <a:xfrm>
            <a:off x="6694940" y="114300"/>
            <a:ext cx="1822904" cy="651330"/>
          </a:xfrm>
          <a:prstGeom prst="rect">
            <a:avLst/>
          </a:prstGeom>
        </p:spPr>
      </p:pic>
      <p:sp>
        <p:nvSpPr>
          <p:cNvPr id="3" name="Rectangle 1">
            <a:extLst>
              <a:ext uri="{FF2B5EF4-FFF2-40B4-BE49-F238E27FC236}">
                <a16:creationId xmlns:a16="http://schemas.microsoft.com/office/drawing/2014/main" id="{4419AFFC-3C91-F294-2C8C-C9AB240B41E3}"/>
              </a:ext>
            </a:extLst>
          </p:cNvPr>
          <p:cNvSpPr txBox="1">
            <a:spLocks/>
          </p:cNvSpPr>
          <p:nvPr/>
        </p:nvSpPr>
        <p:spPr bwMode="auto">
          <a:xfrm>
            <a:off x="2411760" y="1785468"/>
            <a:ext cx="5987008" cy="40918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2400">
                <a:solidFill>
                  <a:schemeClr val="tx1">
                    <a:lumMod val="65000"/>
                    <a:lumOff val="35000"/>
                  </a:schemeClr>
                </a:solidFill>
              </a:rPr>
              <a:t>‘National Parks should be in a true and full sense </a:t>
            </a:r>
            <a:r>
              <a:rPr lang="en-US" sz="2400" i="1">
                <a:solidFill>
                  <a:schemeClr val="tx1">
                    <a:lumMod val="65000"/>
                    <a:lumOff val="35000"/>
                  </a:schemeClr>
                </a:solidFill>
              </a:rPr>
              <a:t>national,</a:t>
            </a:r>
            <a:r>
              <a:rPr lang="en-US" sz="2400">
                <a:solidFill>
                  <a:schemeClr val="tx1">
                    <a:lumMod val="65000"/>
                    <a:lumOff val="35000"/>
                  </a:schemeClr>
                </a:solidFill>
              </a:rPr>
              <a:t> if they are to be worthy of their name and purpose… </a:t>
            </a:r>
            <a:endParaRPr lang="en-US" sz="2400">
              <a:solidFill>
                <a:schemeClr val="tx1">
                  <a:lumMod val="65000"/>
                  <a:lumOff val="35000"/>
                </a:schemeClr>
              </a:solidFill>
              <a:ea typeface="Calibri"/>
              <a:cs typeface="Calibri"/>
            </a:endParaRPr>
          </a:p>
          <a:p>
            <a:pPr marL="0" indent="0">
              <a:spcBef>
                <a:spcPts val="700"/>
              </a:spcBef>
              <a:buNone/>
            </a:pPr>
            <a:endParaRPr lang="en-US" sz="2400">
              <a:solidFill>
                <a:schemeClr val="tx1">
                  <a:lumMod val="65000"/>
                  <a:lumOff val="35000"/>
                </a:schemeClr>
              </a:solidFill>
              <a:ea typeface="Calibri"/>
              <a:cs typeface="Calibri"/>
            </a:endParaRPr>
          </a:p>
          <a:p>
            <a:pPr marL="0" indent="0">
              <a:spcBef>
                <a:spcPts val="500"/>
              </a:spcBef>
              <a:buNone/>
            </a:pPr>
            <a:r>
              <a:rPr lang="en-US" sz="2400">
                <a:solidFill>
                  <a:schemeClr val="tx1">
                    <a:lumMod val="65000"/>
                    <a:lumOff val="35000"/>
                  </a:schemeClr>
                </a:solidFill>
              </a:rPr>
              <a:t>National Parks are not for any privileged or otherwise restricted section of the population, but for all who care to refresh their minds and spirits and to exercise their bodies in a peaceful setting of natural beauty.’</a:t>
            </a:r>
            <a:endParaRPr lang="en-US" sz="2400">
              <a:solidFill>
                <a:schemeClr val="tx1">
                  <a:lumMod val="65000"/>
                  <a:lumOff val="35000"/>
                </a:schemeClr>
              </a:solidFill>
              <a:ea typeface="Calibri"/>
              <a:cs typeface="Calibri"/>
            </a:endParaRPr>
          </a:p>
          <a:p>
            <a:pPr marL="0" indent="0">
              <a:spcBef>
                <a:spcPts val="700"/>
              </a:spcBef>
              <a:buNone/>
            </a:pPr>
            <a:endParaRPr lang="en-US" sz="2400">
              <a:solidFill>
                <a:schemeClr val="tx1">
                  <a:lumMod val="65000"/>
                  <a:lumOff val="35000"/>
                </a:schemeClr>
              </a:solidFill>
              <a:ea typeface="Calibri"/>
              <a:cs typeface="Calibri"/>
            </a:endParaRPr>
          </a:p>
          <a:p>
            <a:pPr marL="0" indent="0" algn="r">
              <a:spcBef>
                <a:spcPts val="500"/>
              </a:spcBef>
              <a:buNone/>
            </a:pPr>
            <a:r>
              <a:rPr lang="en-US" sz="2400">
                <a:solidFill>
                  <a:schemeClr val="tx1">
                    <a:lumMod val="65000"/>
                    <a:lumOff val="35000"/>
                  </a:schemeClr>
                </a:solidFill>
              </a:rPr>
              <a:t>John Dower (1945)</a:t>
            </a:r>
            <a:endParaRPr lang="en-US">
              <a:solidFill>
                <a:schemeClr val="tx1">
                  <a:lumMod val="65000"/>
                  <a:lumOff val="35000"/>
                </a:schemeClr>
              </a:solidFill>
            </a:endParaRPr>
          </a:p>
        </p:txBody>
      </p:sp>
      <p:pic>
        <p:nvPicPr>
          <p:cNvPr id="7" name="Graphic 6" descr="Large book with dialogue design">
            <a:extLst>
              <a:ext uri="{FF2B5EF4-FFF2-40B4-BE49-F238E27FC236}">
                <a16:creationId xmlns:a16="http://schemas.microsoft.com/office/drawing/2014/main" id="{0033BD2C-EFE5-983B-2ED6-7A852ADEFF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520" y="1785468"/>
            <a:ext cx="1981459" cy="1633071"/>
          </a:xfrm>
          <a:prstGeom prst="rect">
            <a:avLst/>
          </a:prstGeom>
        </p:spPr>
      </p:pic>
    </p:spTree>
    <p:extLst>
      <p:ext uri="{BB962C8B-B14F-4D97-AF65-F5344CB8AC3E}">
        <p14:creationId xmlns:p14="http://schemas.microsoft.com/office/powerpoint/2010/main" val="146834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88FB3EF-A72D-B411-5EED-EB40D711850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4A47B5C-B263-F717-444D-175942803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3D3BCB-8463-5CBD-3FA9-2B4CB163EC1C}"/>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14D6BB89-3D1D-CC8D-82E5-A76441CFB770}"/>
              </a:ext>
            </a:extLst>
          </p:cNvPr>
          <p:cNvPicPr>
            <a:picLocks noChangeAspect="1"/>
          </p:cNvPicPr>
          <p:nvPr/>
        </p:nvPicPr>
        <p:blipFill>
          <a:blip r:embed="rId4"/>
          <a:stretch>
            <a:fillRect/>
          </a:stretch>
        </p:blipFill>
        <p:spPr>
          <a:xfrm>
            <a:off x="6694940" y="114300"/>
            <a:ext cx="1822904" cy="651330"/>
          </a:xfrm>
          <a:prstGeom prst="rect">
            <a:avLst/>
          </a:prstGeom>
        </p:spPr>
      </p:pic>
      <p:sp>
        <p:nvSpPr>
          <p:cNvPr id="5" name="Rectangle 2">
            <a:extLst>
              <a:ext uri="{FF2B5EF4-FFF2-40B4-BE49-F238E27FC236}">
                <a16:creationId xmlns:a16="http://schemas.microsoft.com/office/drawing/2014/main" id="{CF6B9CB9-D72E-35FA-9C65-34E2DB2C2B04}"/>
              </a:ext>
            </a:extLst>
          </p:cNvPr>
          <p:cNvSpPr txBox="1">
            <a:spLocks/>
          </p:cNvSpPr>
          <p:nvPr/>
        </p:nvSpPr>
        <p:spPr bwMode="auto">
          <a:xfrm>
            <a:off x="842246" y="1457368"/>
            <a:ext cx="7831712" cy="42484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500"/>
              </a:spcBef>
              <a:buNone/>
            </a:pPr>
            <a:r>
              <a:rPr lang="en-US" sz="2400" b="1" dirty="0">
                <a:solidFill>
                  <a:schemeClr val="tx1">
                    <a:lumMod val="65000"/>
                    <a:lumOff val="35000"/>
                  </a:schemeClr>
                </a:solidFill>
              </a:rPr>
              <a:t>Statutory purposes for National Parks in England &amp; Wales:</a:t>
            </a:r>
            <a:endParaRPr lang="en-US" sz="2400" b="1">
              <a:solidFill>
                <a:schemeClr val="tx1">
                  <a:lumMod val="65000"/>
                  <a:lumOff val="35000"/>
                </a:schemeClr>
              </a:solidFill>
              <a:ea typeface="Calibri"/>
              <a:cs typeface="Calibri"/>
            </a:endParaRPr>
          </a:p>
          <a:p>
            <a:pPr>
              <a:lnSpc>
                <a:spcPct val="90000"/>
              </a:lnSpc>
              <a:spcBef>
                <a:spcPts val="500"/>
              </a:spcBef>
              <a:buFont typeface="Arial"/>
              <a:buChar char="•"/>
            </a:pPr>
            <a:endParaRPr lang="en-US" sz="2400">
              <a:solidFill>
                <a:schemeClr val="tx1">
                  <a:lumMod val="65000"/>
                  <a:lumOff val="35000"/>
                </a:schemeClr>
              </a:solidFill>
              <a:ea typeface="Calibri"/>
              <a:cs typeface="Calibri"/>
            </a:endParaRPr>
          </a:p>
          <a:p>
            <a:pPr>
              <a:lnSpc>
                <a:spcPct val="90000"/>
              </a:lnSpc>
              <a:spcBef>
                <a:spcPts val="500"/>
              </a:spcBef>
              <a:buFont typeface="Arial" pitchFamily="2" charset="2"/>
              <a:buChar char="•"/>
            </a:pPr>
            <a:r>
              <a:rPr lang="en-US" sz="2400" dirty="0">
                <a:solidFill>
                  <a:schemeClr val="tx1">
                    <a:lumMod val="65000"/>
                    <a:lumOff val="35000"/>
                  </a:schemeClr>
                </a:solidFill>
              </a:rPr>
              <a:t>To conserve and enhance the natural beauty, wildlife and cultural heritage of the National Park</a:t>
            </a:r>
            <a:endParaRPr lang="en-US" sz="2400" dirty="0">
              <a:solidFill>
                <a:schemeClr val="tx1">
                  <a:lumMod val="65000"/>
                  <a:lumOff val="35000"/>
                </a:schemeClr>
              </a:solidFill>
              <a:ea typeface="Calibri"/>
              <a:cs typeface="Calibri"/>
            </a:endParaRPr>
          </a:p>
          <a:p>
            <a:pPr>
              <a:lnSpc>
                <a:spcPct val="90000"/>
              </a:lnSpc>
              <a:spcBef>
                <a:spcPts val="500"/>
              </a:spcBef>
              <a:buFont typeface="Arial" pitchFamily="2" charset="2"/>
              <a:buChar char="•"/>
            </a:pPr>
            <a:r>
              <a:rPr lang="en-US" sz="2400" b="1" dirty="0">
                <a:solidFill>
                  <a:schemeClr val="tx1">
                    <a:lumMod val="65000"/>
                    <a:lumOff val="35000"/>
                  </a:schemeClr>
                </a:solidFill>
              </a:rPr>
              <a:t>To promote opportunities for the understanding and enjoyment</a:t>
            </a:r>
            <a:r>
              <a:rPr lang="en-US" sz="2400" dirty="0">
                <a:solidFill>
                  <a:schemeClr val="tx1">
                    <a:lumMod val="65000"/>
                    <a:lumOff val="35000"/>
                  </a:schemeClr>
                </a:solidFill>
              </a:rPr>
              <a:t> of the special qualities of the area by the public.</a:t>
            </a:r>
            <a:endParaRPr lang="en-US" sz="2400" dirty="0">
              <a:solidFill>
                <a:schemeClr val="tx1">
                  <a:lumMod val="65000"/>
                  <a:lumOff val="35000"/>
                </a:schemeClr>
              </a:solidFill>
              <a:ea typeface="Calibri"/>
              <a:cs typeface="Calibri"/>
            </a:endParaRPr>
          </a:p>
          <a:p>
            <a:pPr>
              <a:lnSpc>
                <a:spcPct val="90000"/>
              </a:lnSpc>
              <a:spcBef>
                <a:spcPts val="500"/>
              </a:spcBef>
              <a:buFont typeface="Arial" pitchFamily="2" charset="2"/>
              <a:buChar char="•"/>
            </a:pPr>
            <a:endParaRPr lang="en-US" sz="2400">
              <a:solidFill>
                <a:schemeClr val="tx1">
                  <a:lumMod val="65000"/>
                  <a:lumOff val="35000"/>
                </a:schemeClr>
              </a:solidFill>
              <a:ea typeface="Calibri"/>
              <a:cs typeface="Calibri"/>
            </a:endParaRPr>
          </a:p>
          <a:p>
            <a:pPr>
              <a:lnSpc>
                <a:spcPct val="90000"/>
              </a:lnSpc>
              <a:spcBef>
                <a:spcPts val="500"/>
              </a:spcBef>
              <a:buFont typeface="Arial"/>
              <a:buChar char="•"/>
            </a:pPr>
            <a:r>
              <a:rPr lang="en-US" sz="2400" dirty="0">
                <a:solidFill>
                  <a:schemeClr val="tx1">
                    <a:lumMod val="65000"/>
                    <a:lumOff val="35000"/>
                  </a:schemeClr>
                </a:solidFill>
              </a:rPr>
              <a:t>In pursuing these purposes, we are also required to:</a:t>
            </a:r>
            <a:endParaRPr lang="en-US" sz="2400" dirty="0">
              <a:solidFill>
                <a:schemeClr val="tx1">
                  <a:lumMod val="65000"/>
                  <a:lumOff val="35000"/>
                </a:schemeClr>
              </a:solidFill>
              <a:ea typeface="Calibri"/>
              <a:cs typeface="Calibri"/>
            </a:endParaRPr>
          </a:p>
          <a:p>
            <a:pPr marL="0" indent="0">
              <a:lnSpc>
                <a:spcPct val="90000"/>
              </a:lnSpc>
              <a:spcBef>
                <a:spcPts val="500"/>
              </a:spcBef>
              <a:buNone/>
            </a:pPr>
            <a:r>
              <a:rPr lang="en-US" sz="2400" b="1" dirty="0">
                <a:solidFill>
                  <a:schemeClr val="tx1">
                    <a:lumMod val="65000"/>
                    <a:lumOff val="35000"/>
                  </a:schemeClr>
                </a:solidFill>
              </a:rPr>
              <a:t>seek to foster the economic and social well-being of local communities</a:t>
            </a:r>
            <a:r>
              <a:rPr lang="en-US" sz="2400" dirty="0">
                <a:solidFill>
                  <a:schemeClr val="tx1">
                    <a:lumMod val="65000"/>
                    <a:lumOff val="35000"/>
                  </a:schemeClr>
                </a:solidFill>
              </a:rPr>
              <a:t> within the National Park.</a:t>
            </a:r>
            <a:endParaRPr lang="en-US" sz="2400" dirty="0">
              <a:solidFill>
                <a:schemeClr val="tx1">
                  <a:lumMod val="65000"/>
                  <a:lumOff val="35000"/>
                </a:schemeClr>
              </a:solidFill>
              <a:ea typeface="Calibri"/>
              <a:cs typeface="Calibri"/>
            </a:endParaRPr>
          </a:p>
          <a:p>
            <a:pPr>
              <a:lnSpc>
                <a:spcPct val="90000"/>
              </a:lnSpc>
              <a:spcBef>
                <a:spcPts val="500"/>
              </a:spcBef>
              <a:buFont typeface="Arial" pitchFamily="2" charset="2"/>
              <a:buChar char="•"/>
            </a:pPr>
            <a:endParaRPr lang="en-US" sz="2400">
              <a:ea typeface="Calibri"/>
              <a:cs typeface="Calibri"/>
            </a:endParaRPr>
          </a:p>
        </p:txBody>
      </p:sp>
    </p:spTree>
    <p:extLst>
      <p:ext uri="{BB962C8B-B14F-4D97-AF65-F5344CB8AC3E}">
        <p14:creationId xmlns:p14="http://schemas.microsoft.com/office/powerpoint/2010/main" val="249298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FFAFEBD1-D83F-4106-4601-2F6B40FE5DE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D1DB454-A197-D2BB-2399-A694BF274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7594E0-D9A1-655B-9B4A-9B7DCBE310B6}"/>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85F9481B-B585-1956-2BAF-F8328D952AAA}"/>
              </a:ext>
            </a:extLst>
          </p:cNvPr>
          <p:cNvPicPr>
            <a:picLocks noChangeAspect="1"/>
          </p:cNvPicPr>
          <p:nvPr/>
        </p:nvPicPr>
        <p:blipFill>
          <a:blip r:embed="rId4"/>
          <a:stretch>
            <a:fillRect/>
          </a:stretch>
        </p:blipFill>
        <p:spPr>
          <a:xfrm>
            <a:off x="6694940" y="114300"/>
            <a:ext cx="1822904" cy="651330"/>
          </a:xfrm>
          <a:prstGeom prst="rect">
            <a:avLst/>
          </a:prstGeom>
        </p:spPr>
      </p:pic>
      <p:pic>
        <p:nvPicPr>
          <p:cNvPr id="2" name="Picture 1" descr="A map of a large area&#10;&#10;AI-generated content may be incorrect.">
            <a:extLst>
              <a:ext uri="{FF2B5EF4-FFF2-40B4-BE49-F238E27FC236}">
                <a16:creationId xmlns:a16="http://schemas.microsoft.com/office/drawing/2014/main" id="{DBF2B3A8-F2DD-AFB7-157C-A706FBAD6276}"/>
              </a:ext>
            </a:extLst>
          </p:cNvPr>
          <p:cNvPicPr>
            <a:picLocks noChangeAspect="1"/>
          </p:cNvPicPr>
          <p:nvPr/>
        </p:nvPicPr>
        <p:blipFill>
          <a:blip r:embed="rId5"/>
          <a:srcRect l="12947" t="7778" r="29663" b="-425"/>
          <a:stretch>
            <a:fillRect/>
          </a:stretch>
        </p:blipFill>
        <p:spPr>
          <a:xfrm>
            <a:off x="2228490" y="1006728"/>
            <a:ext cx="4701402" cy="5631610"/>
          </a:xfrm>
          <a:prstGeom prst="rect">
            <a:avLst/>
          </a:prstGeom>
        </p:spPr>
      </p:pic>
    </p:spTree>
    <p:extLst>
      <p:ext uri="{BB962C8B-B14F-4D97-AF65-F5344CB8AC3E}">
        <p14:creationId xmlns:p14="http://schemas.microsoft.com/office/powerpoint/2010/main" val="388389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B40A3295-8085-1318-AAB5-9CE64AD0EAB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A586FB4-BDB4-267B-1993-D73D4176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86613F-645C-467E-B7C7-673F3B1A3CB1}"/>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9D20EE55-DB05-6259-58DD-434129CCC1C1}"/>
              </a:ext>
            </a:extLst>
          </p:cNvPr>
          <p:cNvPicPr>
            <a:picLocks noChangeAspect="1"/>
          </p:cNvPicPr>
          <p:nvPr/>
        </p:nvPicPr>
        <p:blipFill>
          <a:blip r:embed="rId4"/>
          <a:stretch>
            <a:fillRect/>
          </a:stretch>
        </p:blipFill>
        <p:spPr>
          <a:xfrm>
            <a:off x="6694940" y="114300"/>
            <a:ext cx="1822904" cy="651330"/>
          </a:xfrm>
          <a:prstGeom prst="rect">
            <a:avLst/>
          </a:prstGeom>
        </p:spPr>
      </p:pic>
      <p:sp>
        <p:nvSpPr>
          <p:cNvPr id="6" name="TextBox 5">
            <a:extLst>
              <a:ext uri="{FF2B5EF4-FFF2-40B4-BE49-F238E27FC236}">
                <a16:creationId xmlns:a16="http://schemas.microsoft.com/office/drawing/2014/main" id="{7278A078-9504-E147-0DE0-851C8EC8A8C5}"/>
              </a:ext>
            </a:extLst>
          </p:cNvPr>
          <p:cNvSpPr txBox="1"/>
          <p:nvPr/>
        </p:nvSpPr>
        <p:spPr>
          <a:xfrm>
            <a:off x="1274023" y="1103221"/>
            <a:ext cx="6336704" cy="830997"/>
          </a:xfrm>
          <a:prstGeom prst="rect">
            <a:avLst/>
          </a:prstGeom>
          <a:noFill/>
        </p:spPr>
        <p:txBody>
          <a:bodyPr wrap="square" lIns="91440" tIns="45720" rIns="91440" bIns="45720" rtlCol="0" anchor="t">
            <a:spAutoFit/>
          </a:bodyPr>
          <a:lstStyle/>
          <a:p>
            <a:r>
              <a:rPr lang="en-GB" sz="2400" b="1">
                <a:solidFill>
                  <a:schemeClr val="tx1">
                    <a:lumMod val="65000"/>
                    <a:lumOff val="35000"/>
                  </a:schemeClr>
                </a:solidFill>
              </a:rPr>
              <a:t>10 reasons why the Yorkshire Dales is a special place…</a:t>
            </a:r>
          </a:p>
        </p:txBody>
      </p:sp>
      <p:pic>
        <p:nvPicPr>
          <p:cNvPr id="7" name="Picture 6" descr="A landscape with a waterfall and a person riding a bike&#10;&#10;AI-generated content may be incorrect.">
            <a:extLst>
              <a:ext uri="{FF2B5EF4-FFF2-40B4-BE49-F238E27FC236}">
                <a16:creationId xmlns:a16="http://schemas.microsoft.com/office/drawing/2014/main" id="{3424B64C-DE2B-E517-BE37-81EA4C7BFA90}"/>
              </a:ext>
            </a:extLst>
          </p:cNvPr>
          <p:cNvPicPr>
            <a:picLocks noChangeAspect="1"/>
          </p:cNvPicPr>
          <p:nvPr/>
        </p:nvPicPr>
        <p:blipFill>
          <a:blip r:embed="rId5"/>
          <a:stretch>
            <a:fillRect/>
          </a:stretch>
        </p:blipFill>
        <p:spPr>
          <a:xfrm>
            <a:off x="1259457" y="1939506"/>
            <a:ext cx="6351917" cy="4258573"/>
          </a:xfrm>
          <a:prstGeom prst="rect">
            <a:avLst/>
          </a:prstGeom>
        </p:spPr>
      </p:pic>
    </p:spTree>
    <p:extLst>
      <p:ext uri="{BB962C8B-B14F-4D97-AF65-F5344CB8AC3E}">
        <p14:creationId xmlns:p14="http://schemas.microsoft.com/office/powerpoint/2010/main" val="135728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A53E2E74-BA26-A282-3F8F-A50AD065F2B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AAF2F19-2112-59E5-D99F-F67C29073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AFE947-BEFB-98BB-F9FC-AB59F8DFB851}"/>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C83204BB-3980-A951-E274-C1B5A01ABB26}"/>
              </a:ext>
            </a:extLst>
          </p:cNvPr>
          <p:cNvPicPr>
            <a:picLocks noChangeAspect="1"/>
          </p:cNvPicPr>
          <p:nvPr/>
        </p:nvPicPr>
        <p:blipFill>
          <a:blip r:embed="rId4"/>
          <a:stretch>
            <a:fillRect/>
          </a:stretch>
        </p:blipFill>
        <p:spPr>
          <a:xfrm>
            <a:off x="6694940" y="114300"/>
            <a:ext cx="1822904" cy="651330"/>
          </a:xfrm>
          <a:prstGeom prst="rect">
            <a:avLst/>
          </a:prstGeom>
        </p:spPr>
      </p:pic>
      <p:sp>
        <p:nvSpPr>
          <p:cNvPr id="3" name="TextBox 5">
            <a:extLst>
              <a:ext uri="{FF2B5EF4-FFF2-40B4-BE49-F238E27FC236}">
                <a16:creationId xmlns:a16="http://schemas.microsoft.com/office/drawing/2014/main" id="{D4A0D962-7FB9-8B2A-04E3-A3809817AE21}"/>
              </a:ext>
            </a:extLst>
          </p:cNvPr>
          <p:cNvSpPr txBox="1"/>
          <p:nvPr/>
        </p:nvSpPr>
        <p:spPr>
          <a:xfrm>
            <a:off x="1274023" y="1103221"/>
            <a:ext cx="6336704" cy="21236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1">
                <a:solidFill>
                  <a:schemeClr val="tx1">
                    <a:lumMod val="65000"/>
                    <a:lumOff val="35000"/>
                  </a:schemeClr>
                </a:solidFill>
              </a:rPr>
              <a:t>Special qualities of the Yorkshire Dales</a:t>
            </a:r>
            <a:endParaRPr lang="en-US" sz="4400" b="1">
              <a:solidFill>
                <a:schemeClr val="tx1">
                  <a:lumMod val="65000"/>
                  <a:lumOff val="35000"/>
                </a:schemeClr>
              </a:solidFill>
              <a:ea typeface="Calibri"/>
              <a:cs typeface="Calibri"/>
            </a:endParaRPr>
          </a:p>
          <a:p>
            <a:pPr algn="ctr"/>
            <a:endParaRPr lang="en-US" sz="4400">
              <a:ea typeface="Calibri"/>
              <a:cs typeface="Calibri"/>
            </a:endParaRPr>
          </a:p>
        </p:txBody>
      </p:sp>
      <p:graphicFrame>
        <p:nvGraphicFramePr>
          <p:cNvPr id="1028" name="TextBox 1">
            <a:extLst>
              <a:ext uri="{FF2B5EF4-FFF2-40B4-BE49-F238E27FC236}">
                <a16:creationId xmlns:a16="http://schemas.microsoft.com/office/drawing/2014/main" id="{F67074EC-C6DD-9041-FA03-AA8A8E946DD4}"/>
              </a:ext>
            </a:extLst>
          </p:cNvPr>
          <p:cNvGraphicFramePr/>
          <p:nvPr>
            <p:extLst>
              <p:ext uri="{D42A27DB-BD31-4B8C-83A1-F6EECF244321}">
                <p14:modId xmlns:p14="http://schemas.microsoft.com/office/powerpoint/2010/main" val="2090633064"/>
              </p:ext>
            </p:extLst>
          </p:nvPr>
        </p:nvGraphicFramePr>
        <p:xfrm>
          <a:off x="307003" y="5270347"/>
          <a:ext cx="8539880" cy="1477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5" name="Picture 44" descr="black &amp; white dark sky park logo">
            <a:extLst>
              <a:ext uri="{FF2B5EF4-FFF2-40B4-BE49-F238E27FC236}">
                <a16:creationId xmlns:a16="http://schemas.microsoft.com/office/drawing/2014/main" id="{15F899CC-3D22-129D-042E-3CACB5CE104B}"/>
              </a:ext>
            </a:extLst>
          </p:cNvPr>
          <p:cNvPicPr>
            <a:picLocks noChangeAspect="1"/>
          </p:cNvPicPr>
          <p:nvPr/>
        </p:nvPicPr>
        <p:blipFill>
          <a:blip r:embed="rId10"/>
          <a:stretch>
            <a:fillRect/>
          </a:stretch>
        </p:blipFill>
        <p:spPr>
          <a:xfrm>
            <a:off x="1790132" y="6101418"/>
            <a:ext cx="1285351" cy="558917"/>
          </a:xfrm>
          <a:prstGeom prst="rect">
            <a:avLst/>
          </a:prstGeom>
        </p:spPr>
      </p:pic>
      <p:pic>
        <p:nvPicPr>
          <p:cNvPr id="18" name="Picture 17" descr="A bat flying over water&#10;&#10;AI-generated content may be incorrect.">
            <a:extLst>
              <a:ext uri="{FF2B5EF4-FFF2-40B4-BE49-F238E27FC236}">
                <a16:creationId xmlns:a16="http://schemas.microsoft.com/office/drawing/2014/main" id="{BD37C641-28AA-EA19-A57C-B35AD0E4575D}"/>
              </a:ext>
            </a:extLst>
          </p:cNvPr>
          <p:cNvPicPr>
            <a:picLocks noChangeAspect="1"/>
          </p:cNvPicPr>
          <p:nvPr/>
        </p:nvPicPr>
        <p:blipFill>
          <a:blip r:embed="rId11"/>
          <a:stretch>
            <a:fillRect/>
          </a:stretch>
        </p:blipFill>
        <p:spPr>
          <a:xfrm>
            <a:off x="6474405" y="2010216"/>
            <a:ext cx="1819836" cy="1317813"/>
          </a:xfrm>
          <a:prstGeom prst="rect">
            <a:avLst/>
          </a:prstGeom>
        </p:spPr>
      </p:pic>
      <p:pic>
        <p:nvPicPr>
          <p:cNvPr id="51" name="Picture 50" descr="A screenshot of a computer&#10;&#10;AI-generated content may be incorrect.">
            <a:extLst>
              <a:ext uri="{FF2B5EF4-FFF2-40B4-BE49-F238E27FC236}">
                <a16:creationId xmlns:a16="http://schemas.microsoft.com/office/drawing/2014/main" id="{750C9F6C-D724-9ABB-8B02-BF34EBC2C4D2}"/>
              </a:ext>
            </a:extLst>
          </p:cNvPr>
          <p:cNvPicPr>
            <a:picLocks noChangeAspect="1"/>
          </p:cNvPicPr>
          <p:nvPr/>
        </p:nvPicPr>
        <p:blipFill>
          <a:blip r:embed="rId12"/>
          <a:srcRect l="9474" t="12652" r="9868" b="-243"/>
          <a:stretch>
            <a:fillRect/>
          </a:stretch>
        </p:blipFill>
        <p:spPr>
          <a:xfrm>
            <a:off x="6196262" y="3491164"/>
            <a:ext cx="2839464" cy="1643328"/>
          </a:xfrm>
          <a:prstGeom prst="rect">
            <a:avLst/>
          </a:prstGeom>
        </p:spPr>
      </p:pic>
      <p:pic>
        <p:nvPicPr>
          <p:cNvPr id="44" name="Picture 43" descr="A deer standing on a road&#10;&#10;AI-generated content may be incorrect.">
            <a:extLst>
              <a:ext uri="{FF2B5EF4-FFF2-40B4-BE49-F238E27FC236}">
                <a16:creationId xmlns:a16="http://schemas.microsoft.com/office/drawing/2014/main" id="{71C49EA9-0DD4-2570-4408-BF2BE9D31816}"/>
              </a:ext>
            </a:extLst>
          </p:cNvPr>
          <p:cNvPicPr>
            <a:picLocks noChangeAspect="1"/>
          </p:cNvPicPr>
          <p:nvPr/>
        </p:nvPicPr>
        <p:blipFill>
          <a:blip r:embed="rId13"/>
          <a:stretch>
            <a:fillRect/>
          </a:stretch>
        </p:blipFill>
        <p:spPr>
          <a:xfrm>
            <a:off x="7751649" y="1410892"/>
            <a:ext cx="1279321" cy="1814119"/>
          </a:xfrm>
          <a:prstGeom prst="rect">
            <a:avLst/>
          </a:prstGeom>
        </p:spPr>
      </p:pic>
      <p:pic>
        <p:nvPicPr>
          <p:cNvPr id="52" name="Picture 51" descr="A squirrel standing on a rock in water&#10;&#10;AI-generated content may be incorrect.">
            <a:extLst>
              <a:ext uri="{FF2B5EF4-FFF2-40B4-BE49-F238E27FC236}">
                <a16:creationId xmlns:a16="http://schemas.microsoft.com/office/drawing/2014/main" id="{4B28DC09-EFC3-F236-BE67-47202D9C5793}"/>
              </a:ext>
            </a:extLst>
          </p:cNvPr>
          <p:cNvPicPr>
            <a:picLocks noChangeAspect="1"/>
          </p:cNvPicPr>
          <p:nvPr/>
        </p:nvPicPr>
        <p:blipFill>
          <a:blip r:embed="rId14"/>
          <a:srcRect l="8400" t="13433" r="24913" b="-527"/>
          <a:stretch>
            <a:fillRect/>
          </a:stretch>
        </p:blipFill>
        <p:spPr>
          <a:xfrm>
            <a:off x="7138132" y="2913649"/>
            <a:ext cx="2012867" cy="1398596"/>
          </a:xfrm>
          <a:prstGeom prst="rect">
            <a:avLst/>
          </a:prstGeom>
        </p:spPr>
      </p:pic>
      <p:pic>
        <p:nvPicPr>
          <p:cNvPr id="57" name="Picture 56" descr="A logo with a star and text&#10;&#10;AI-generated content may be incorrect.">
            <a:extLst>
              <a:ext uri="{FF2B5EF4-FFF2-40B4-BE49-F238E27FC236}">
                <a16:creationId xmlns:a16="http://schemas.microsoft.com/office/drawing/2014/main" id="{11373251-1A61-3EE3-320D-3D4550BAAB40}"/>
              </a:ext>
            </a:extLst>
          </p:cNvPr>
          <p:cNvPicPr>
            <a:picLocks noChangeAspect="1"/>
          </p:cNvPicPr>
          <p:nvPr/>
        </p:nvPicPr>
        <p:blipFill>
          <a:blip r:embed="rId15"/>
          <a:stretch>
            <a:fillRect/>
          </a:stretch>
        </p:blipFill>
        <p:spPr>
          <a:xfrm>
            <a:off x="632922" y="2671012"/>
            <a:ext cx="2115032" cy="2310063"/>
          </a:xfrm>
          <a:prstGeom prst="rect">
            <a:avLst/>
          </a:prstGeom>
        </p:spPr>
      </p:pic>
      <p:pic>
        <p:nvPicPr>
          <p:cNvPr id="58" name="Picture 57" descr="A logo with food and drinks&#10;&#10;AI-generated content may be incorrect.">
            <a:extLst>
              <a:ext uri="{FF2B5EF4-FFF2-40B4-BE49-F238E27FC236}">
                <a16:creationId xmlns:a16="http://schemas.microsoft.com/office/drawing/2014/main" id="{903E5670-4A4D-F4C1-E6BD-0089DC28BC84}"/>
              </a:ext>
            </a:extLst>
          </p:cNvPr>
          <p:cNvPicPr>
            <a:picLocks noChangeAspect="1"/>
          </p:cNvPicPr>
          <p:nvPr/>
        </p:nvPicPr>
        <p:blipFill>
          <a:blip r:embed="rId16"/>
          <a:stretch>
            <a:fillRect/>
          </a:stretch>
        </p:blipFill>
        <p:spPr>
          <a:xfrm>
            <a:off x="3152271" y="3018422"/>
            <a:ext cx="2839454" cy="1482895"/>
          </a:xfrm>
          <a:prstGeom prst="rect">
            <a:avLst/>
          </a:prstGeom>
        </p:spPr>
      </p:pic>
    </p:spTree>
    <p:extLst>
      <p:ext uri="{BB962C8B-B14F-4D97-AF65-F5344CB8AC3E}">
        <p14:creationId xmlns:p14="http://schemas.microsoft.com/office/powerpoint/2010/main" val="181682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C539CE93-0FC3-A9E8-5B9F-1A3692AFB65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50705F6-1F6A-3ADD-10EE-47DBF781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92"/>
            <a:ext cx="9143176" cy="111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C0BCA1-92BE-913A-8C07-154065B35667}"/>
              </a:ext>
            </a:extLst>
          </p:cNvPr>
          <p:cNvSpPr txBox="1"/>
          <p:nvPr/>
        </p:nvSpPr>
        <p:spPr>
          <a:xfrm>
            <a:off x="633351" y="296883"/>
            <a:ext cx="48391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solidFill>
                  <a:schemeClr val="bg1"/>
                </a:solidFill>
                <a:latin typeface="Calibri"/>
                <a:ea typeface="Calibri"/>
                <a:cs typeface="Calibri"/>
              </a:rPr>
              <a:t>www.yorkshiredales.org.uk</a:t>
            </a:r>
          </a:p>
        </p:txBody>
      </p:sp>
      <p:pic>
        <p:nvPicPr>
          <p:cNvPr id="9" name="Picture 8">
            <a:extLst>
              <a:ext uri="{FF2B5EF4-FFF2-40B4-BE49-F238E27FC236}">
                <a16:creationId xmlns:a16="http://schemas.microsoft.com/office/drawing/2014/main" id="{B4F919A4-239A-D399-BB58-4EAE8BE9F78F}"/>
              </a:ext>
            </a:extLst>
          </p:cNvPr>
          <p:cNvPicPr>
            <a:picLocks noChangeAspect="1"/>
          </p:cNvPicPr>
          <p:nvPr/>
        </p:nvPicPr>
        <p:blipFill>
          <a:blip r:embed="rId4"/>
          <a:stretch>
            <a:fillRect/>
          </a:stretch>
        </p:blipFill>
        <p:spPr>
          <a:xfrm>
            <a:off x="6694940" y="114300"/>
            <a:ext cx="1822904" cy="651330"/>
          </a:xfrm>
          <a:prstGeom prst="rect">
            <a:avLst/>
          </a:prstGeom>
        </p:spPr>
      </p:pic>
      <p:sp>
        <p:nvSpPr>
          <p:cNvPr id="2" name="TextBox 1">
            <a:extLst>
              <a:ext uri="{FF2B5EF4-FFF2-40B4-BE49-F238E27FC236}">
                <a16:creationId xmlns:a16="http://schemas.microsoft.com/office/drawing/2014/main" id="{8A3F16F1-5E3D-F477-9AAE-C71CB3909AE9}"/>
              </a:ext>
            </a:extLst>
          </p:cNvPr>
          <p:cNvSpPr txBox="1"/>
          <p:nvPr/>
        </p:nvSpPr>
        <p:spPr>
          <a:xfrm>
            <a:off x="1114585" y="939362"/>
            <a:ext cx="71941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tx1">
                    <a:lumMod val="65000"/>
                    <a:lumOff val="35000"/>
                  </a:schemeClr>
                </a:solidFill>
              </a:rPr>
              <a:t>Dark skies opportunities</a:t>
            </a:r>
            <a:endParaRPr lang="en-GB" b="1">
              <a:solidFill>
                <a:schemeClr val="tx1">
                  <a:lumMod val="65000"/>
                  <a:lumOff val="35000"/>
                </a:schemeClr>
              </a:solidFill>
              <a:ea typeface="Calibri"/>
              <a:cs typeface="Calibri"/>
            </a:endParaRPr>
          </a:p>
        </p:txBody>
      </p:sp>
      <p:sp>
        <p:nvSpPr>
          <p:cNvPr id="3" name="TextBox 2">
            <a:extLst>
              <a:ext uri="{FF2B5EF4-FFF2-40B4-BE49-F238E27FC236}">
                <a16:creationId xmlns:a16="http://schemas.microsoft.com/office/drawing/2014/main" id="{687C278B-014F-8A9F-3243-BB540069F84C}"/>
              </a:ext>
            </a:extLst>
          </p:cNvPr>
          <p:cNvSpPr txBox="1"/>
          <p:nvPr/>
        </p:nvSpPr>
        <p:spPr>
          <a:xfrm>
            <a:off x="1204812" y="1714978"/>
            <a:ext cx="7198457"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65000"/>
                    <a:lumOff val="35000"/>
                  </a:schemeClr>
                </a:solidFill>
                <a:ea typeface="Calibri"/>
                <a:cs typeface="Calibri"/>
              </a:rPr>
              <a:t>Dark Skies Festival (Feb-Mar) &amp; Fringe Festival (Oct–Nov) </a:t>
            </a:r>
          </a:p>
          <a:p>
            <a:pPr algn="ctr"/>
            <a:endParaRPr lang="en-US" sz="2400">
              <a:solidFill>
                <a:schemeClr val="tx1">
                  <a:lumMod val="65000"/>
                  <a:lumOff val="35000"/>
                </a:schemeClr>
              </a:solidFill>
              <a:ea typeface="Calibri"/>
              <a:cs typeface="Calibri"/>
            </a:endParaRPr>
          </a:p>
          <a:p>
            <a:pPr marL="285750" indent="-285750">
              <a:buFont typeface="Arial"/>
              <a:buChar char="•"/>
            </a:pPr>
            <a:r>
              <a:rPr lang="en-GB" sz="2400">
                <a:solidFill>
                  <a:schemeClr val="tx1">
                    <a:lumMod val="65000"/>
                    <a:lumOff val="35000"/>
                  </a:schemeClr>
                </a:solidFill>
                <a:ea typeface="Calibri"/>
                <a:cs typeface="Calibri"/>
              </a:rPr>
              <a:t>Growing interest in </a:t>
            </a:r>
            <a:r>
              <a:rPr lang="en-GB" sz="2400" err="1">
                <a:solidFill>
                  <a:schemeClr val="tx1">
                    <a:lumMod val="65000"/>
                    <a:lumOff val="35000"/>
                  </a:schemeClr>
                </a:solidFill>
                <a:ea typeface="Calibri"/>
                <a:cs typeface="Calibri"/>
              </a:rPr>
              <a:t>astrotourism</a:t>
            </a:r>
            <a:r>
              <a:rPr lang="en-GB" sz="2400">
                <a:solidFill>
                  <a:schemeClr val="tx1">
                    <a:lumMod val="65000"/>
                    <a:lumOff val="35000"/>
                  </a:schemeClr>
                </a:solidFill>
                <a:ea typeface="Calibri"/>
                <a:cs typeface="Calibri"/>
              </a:rPr>
              <a:t> </a:t>
            </a:r>
          </a:p>
          <a:p>
            <a:pPr marL="285750" indent="-285750">
              <a:buFont typeface="Arial"/>
              <a:buChar char="•"/>
            </a:pPr>
            <a:r>
              <a:rPr lang="en-GB" sz="2400">
                <a:solidFill>
                  <a:schemeClr val="tx1">
                    <a:lumMod val="65000"/>
                    <a:lumOff val="35000"/>
                  </a:schemeClr>
                </a:solidFill>
                <a:ea typeface="Calibri"/>
                <a:cs typeface="Calibri"/>
              </a:rPr>
              <a:t>Stargazing draws people here in the shoulder months</a:t>
            </a:r>
          </a:p>
          <a:p>
            <a:pPr marL="285750" indent="-285750">
              <a:buFont typeface="Arial"/>
              <a:buChar char="•"/>
            </a:pPr>
            <a:r>
              <a:rPr lang="en-GB" sz="2400">
                <a:solidFill>
                  <a:schemeClr val="tx1">
                    <a:lumMod val="65000"/>
                    <a:lumOff val="35000"/>
                  </a:schemeClr>
                </a:solidFill>
                <a:ea typeface="Calibri"/>
                <a:cs typeface="Calibri"/>
              </a:rPr>
              <a:t>Visitors stay longer</a:t>
            </a:r>
          </a:p>
          <a:p>
            <a:pPr algn="ctr"/>
            <a:endParaRPr lang="en-US">
              <a:ea typeface="Calibri"/>
              <a:cs typeface="Calibri"/>
            </a:endParaRPr>
          </a:p>
          <a:p>
            <a:pPr algn="ctr"/>
            <a:endParaRPr lang="en-US">
              <a:ea typeface="Calibri"/>
              <a:cs typeface="Calibri"/>
            </a:endParaRPr>
          </a:p>
          <a:p>
            <a:pPr algn="ctr"/>
            <a:endParaRPr lang="en-US">
              <a:ea typeface="Calibri"/>
              <a:cs typeface="Arial"/>
            </a:endParaRPr>
          </a:p>
        </p:txBody>
      </p:sp>
      <p:pic>
        <p:nvPicPr>
          <p:cNvPr id="6" name="Picture 5" descr="A silhouette of trees and stars in the sky&#10;&#10;AI-generated content may be incorrect.">
            <a:extLst>
              <a:ext uri="{FF2B5EF4-FFF2-40B4-BE49-F238E27FC236}">
                <a16:creationId xmlns:a16="http://schemas.microsoft.com/office/drawing/2014/main" id="{E9BBD852-585C-3FE0-75AB-D34842395C36}"/>
              </a:ext>
            </a:extLst>
          </p:cNvPr>
          <p:cNvPicPr>
            <a:picLocks noChangeAspect="1"/>
          </p:cNvPicPr>
          <p:nvPr/>
        </p:nvPicPr>
        <p:blipFill>
          <a:blip r:embed="rId5"/>
          <a:stretch>
            <a:fillRect/>
          </a:stretch>
        </p:blipFill>
        <p:spPr>
          <a:xfrm>
            <a:off x="2585111" y="3989377"/>
            <a:ext cx="4433795" cy="2741491"/>
          </a:xfrm>
          <a:prstGeom prst="rect">
            <a:avLst/>
          </a:prstGeom>
        </p:spPr>
      </p:pic>
    </p:spTree>
    <p:extLst>
      <p:ext uri="{BB962C8B-B14F-4D97-AF65-F5344CB8AC3E}">
        <p14:creationId xmlns:p14="http://schemas.microsoft.com/office/powerpoint/2010/main" val="3106642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8a9677-e8cf-4550-9db4-8fc26efe8200">
      <Terms xmlns="http://schemas.microsoft.com/office/infopath/2007/PartnerControls"/>
    </lcf76f155ced4ddcb4097134ff3c332f>
    <TaxCatchAll xmlns="6143d480-52bd-4b2d-99a5-a13cc11554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1FAA94FDB4B247BA28AC8E6BA5F076" ma:contentTypeVersion="14" ma:contentTypeDescription="Create a new document." ma:contentTypeScope="" ma:versionID="06208b277198aeb9e43294d3db0d43c8">
  <xsd:schema xmlns:xsd="http://www.w3.org/2001/XMLSchema" xmlns:xs="http://www.w3.org/2001/XMLSchema" xmlns:p="http://schemas.microsoft.com/office/2006/metadata/properties" xmlns:ns2="258a9677-e8cf-4550-9db4-8fc26efe8200" xmlns:ns3="6143d480-52bd-4b2d-99a5-a13cc11554bb" targetNamespace="http://schemas.microsoft.com/office/2006/metadata/properties" ma:root="true" ma:fieldsID="465308692a45b62f0ceeea4eb450ca05" ns2:_="" ns3:_="">
    <xsd:import namespace="258a9677-e8cf-4550-9db4-8fc26efe8200"/>
    <xsd:import namespace="6143d480-52bd-4b2d-99a5-a13cc11554b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a9677-e8cf-4550-9db4-8fc26efe82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256fde9-43b6-4d37-bb49-b73505c049eb"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3d480-52bd-4b2d-99a5-a13cc11554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118bcb-a03f-4aa8-bb6c-a9b1b68cd2b2}" ma:internalName="TaxCatchAll" ma:showField="CatchAllData" ma:web="6143d480-52bd-4b2d-99a5-a13cc11554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48A40C-5B9D-416E-BBA8-BAFEAF6DDBC0}">
  <ds:schemaRefs>
    <ds:schemaRef ds:uri="258a9677-e8cf-4550-9db4-8fc26efe8200"/>
    <ds:schemaRef ds:uri="6143d480-52bd-4b2d-99a5-a13cc11554b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C04E8C7-6BFB-4934-8FB0-4A7E6EB2AD10}">
  <ds:schemaRefs>
    <ds:schemaRef ds:uri="http://schemas.microsoft.com/sharepoint/v3/contenttype/forms"/>
  </ds:schemaRefs>
</ds:datastoreItem>
</file>

<file path=customXml/itemProps3.xml><?xml version="1.0" encoding="utf-8"?>
<ds:datastoreItem xmlns:ds="http://schemas.openxmlformats.org/officeDocument/2006/customXml" ds:itemID="{AAFF5946-E7F5-403D-8FFC-452E14B218BC}">
  <ds:schemaRefs>
    <ds:schemaRef ds:uri="258a9677-e8cf-4550-9db4-8fc26efe8200"/>
    <ds:schemaRef ds:uri="6143d480-52bd-4b2d-99a5-a13cc11554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707</Words>
  <Application>Microsoft Macintosh PowerPoint</Application>
  <PresentationFormat>On-screen Show (4:3)</PresentationFormat>
  <Paragraphs>133</Paragraphs>
  <Slides>21</Slides>
  <Notes>21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Arial,Sans-Serif</vt:lpstr>
      <vt:lpstr>Calibri</vt:lpstr>
      <vt:lpstr>Courier New</vt:lpstr>
      <vt:lpstr>Courier New,monospace</vt:lpstr>
      <vt:lpstr>Segoe UI</vt:lpstr>
      <vt:lpstr>Symbol</vt:lpstr>
      <vt:lpstr>Symbol,Sans-Serif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Helen Dalton</dc:creator>
  <cp:keywords/>
  <dc:description>generated using python-pptx</dc:description>
  <cp:lastModifiedBy>Susan Briggs</cp:lastModifiedBy>
  <cp:revision>846</cp:revision>
  <dcterms:created xsi:type="dcterms:W3CDTF">2013-01-27T09:14:16Z</dcterms:created>
  <dcterms:modified xsi:type="dcterms:W3CDTF">2025-10-08T14:19:55Z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0x010100461FAA94FDB4B247BA28AC8E6BA5F076</vt:lpwstr>
  </property>
  <property fmtid="{D5CDD505-2E9C-101B-9397-08002B2CF9AE}" pid="3" name="MediaServiceImageTags">
    <vt:lpwstr/>
  </property>
</Properties>
</file>