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omments/modernComment_126_0.xml" ContentType="application/vnd.ms-powerpoint.comments+xml"/>
  <Override PartName="/ppt/comments/modernComment_101_0.xml" ContentType="application/vnd.ms-powerpoint.comments+xml"/>
  <Override PartName="/ppt/notesSlides/notesSlide1.xml" ContentType="application/vnd.openxmlformats-officedocument.presentationml.notesSlide+xml"/>
  <Override PartName="/ppt/comments/modernComment_110_0.xml" ContentType="application/vnd.ms-powerpoint.comments+xml"/>
  <Override PartName="/ppt/notesSlides/notesSlide2.xml" ContentType="application/vnd.openxmlformats-officedocument.presentationml.notesSlide+xml"/>
  <Override PartName="/ppt/comments/modernComment_111_0.xml" ContentType="application/vnd.ms-powerpoint.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comments/modernComment_115_0.xml" ContentType="application/vnd.ms-powerpoint.comment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omments/modernComment_12A_0.xml" ContentType="application/vnd.ms-powerpoint.comments+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omments/modernComment_116_0.xml" ContentType="application/vnd.ms-powerpoint.comments+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omments/modernComment_117_0.xml" ContentType="application/vnd.ms-powerpoint.comments+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27"/>
  </p:notesMasterIdLst>
  <p:sldIdLst>
    <p:sldId id="294" r:id="rId2"/>
    <p:sldId id="256" r:id="rId3"/>
    <p:sldId id="257" r:id="rId4"/>
    <p:sldId id="280" r:id="rId5"/>
    <p:sldId id="281" r:id="rId6"/>
    <p:sldId id="272" r:id="rId7"/>
    <p:sldId id="305" r:id="rId8"/>
    <p:sldId id="314" r:id="rId9"/>
    <p:sldId id="312" r:id="rId10"/>
    <p:sldId id="273" r:id="rId11"/>
    <p:sldId id="296" r:id="rId12"/>
    <p:sldId id="276" r:id="rId13"/>
    <p:sldId id="269" r:id="rId14"/>
    <p:sldId id="270" r:id="rId15"/>
    <p:sldId id="277" r:id="rId16"/>
    <p:sldId id="302" r:id="rId17"/>
    <p:sldId id="298" r:id="rId18"/>
    <p:sldId id="299" r:id="rId19"/>
    <p:sldId id="268" r:id="rId20"/>
    <p:sldId id="278" r:id="rId21"/>
    <p:sldId id="304" r:id="rId22"/>
    <p:sldId id="301" r:id="rId23"/>
    <p:sldId id="283" r:id="rId24"/>
    <p:sldId id="279" r:id="rId25"/>
    <p:sldId id="303"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C3D2D10-4C4F-32A4-19A3-30A70EAB1E1F}" name="Mark Hamilton" initials="MH" userId="S::markh@creativedc.com::896a6fa6-dcbf-48aa-8f9a-c81ebcb2bbe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BA285F0-0362-4212-B7A2-351E948A7635}" v="6" dt="2025-11-18T14:44:08.83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68" autoAdjust="0"/>
    <p:restoredTop sz="94691"/>
  </p:normalViewPr>
  <p:slideViewPr>
    <p:cSldViewPr snapToGrid="0">
      <p:cViewPr varScale="1">
        <p:scale>
          <a:sx n="78" d="100"/>
          <a:sy n="78" d="100"/>
        </p:scale>
        <p:origin x="114" y="684"/>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7.xml"/></Relationships>
</file>

<file path=ppt/comments/modernComment_101_0.xml><?xml version="1.0" encoding="utf-8"?>
<p188:cmLst xmlns:a="http://schemas.openxmlformats.org/drawingml/2006/main" xmlns:r="http://schemas.openxmlformats.org/officeDocument/2006/relationships" xmlns:p188="http://schemas.microsoft.com/office/powerpoint/2018/8/main">
  <p188:cm id="{68F7DC9B-0685-7742-A0EA-38E6B7C6C33E}" authorId="{5C3D2D10-4C4F-32A4-19A3-30A70EAB1E1F}" created="2025-09-17T14:05:08.874">
    <pc:sldMkLst xmlns:pc="http://schemas.microsoft.com/office/powerpoint/2013/main/command">
      <pc:docMk/>
      <pc:sldMk cId="0" sldId="257"/>
    </pc:sldMkLst>
    <p188:replyLst>
      <p188:reply id="{A743C080-746F-BE4F-A5BF-6B2473E8E6EB}" authorId="{5C3D2D10-4C4F-32A4-19A3-30A70EAB1E1F}" created="2025-09-17T14:45:14.036">
        <p188:txBody>
          <a:bodyPr/>
          <a:lstStyle/>
          <a:p>
            <a:r>
              <a:rPr lang="en-US"/>
              <a:t>Do we also want a short background slide - who we are?</a:t>
            </a:r>
          </a:p>
        </p188:txBody>
      </p188:reply>
    </p188:replyLst>
    <p188:txBody>
      <a:bodyPr/>
      <a:lstStyle/>
      <a:p>
        <a:r>
          <a:rPr lang="en-US"/>
          <a:t>Switch to bullet points?</a:t>
        </a:r>
      </a:p>
    </p188:txBody>
  </p188:cm>
  <p188:cm id="{A51D8818-6B93-3144-B79C-F59FE0E1AE7D}" authorId="{5C3D2D10-4C4F-32A4-19A3-30A70EAB1E1F}" created="2025-09-17T14:27:42.274">
    <ac:deMkLst xmlns:ac="http://schemas.microsoft.com/office/drawing/2013/main/command">
      <pc:docMk xmlns:pc="http://schemas.microsoft.com/office/powerpoint/2013/main/command"/>
      <pc:sldMk xmlns:pc="http://schemas.microsoft.com/office/powerpoint/2013/main/command" cId="0" sldId="257"/>
      <ac:spMk id="2" creationId="{00000000-0000-0000-0000-000000000000}"/>
    </ac:deMkLst>
    <p188:txBody>
      <a:bodyPr/>
      <a:lstStyle/>
      <a:p>
        <a:r>
          <a:rPr lang="en-US"/>
          <a:t>Include a slide with webinar objectives, talking points, or themes? See comment on slide 11.</a:t>
        </a:r>
      </a:p>
    </p188:txBody>
  </p188:cm>
</p188:cmLst>
</file>

<file path=ppt/comments/modernComment_110_0.xml><?xml version="1.0" encoding="utf-8"?>
<p188:cmLst xmlns:a="http://schemas.openxmlformats.org/drawingml/2006/main" xmlns:r="http://schemas.openxmlformats.org/officeDocument/2006/relationships" xmlns:p188="http://schemas.microsoft.com/office/powerpoint/2018/8/main">
  <p188:cm id="{4930DFF4-A8FE-224B-BEC5-59BC7BF872B5}" authorId="{5C3D2D10-4C4F-32A4-19A3-30A70EAB1E1F}" created="2025-09-17T14:07:40.854">
    <pc:sldMkLst xmlns:pc="http://schemas.microsoft.com/office/powerpoint/2013/main/command">
      <pc:docMk/>
      <pc:sldMk cId="0" sldId="258"/>
    </pc:sldMkLst>
    <p188:txBody>
      <a:bodyPr/>
      <a:lstStyle/>
      <a:p>
        <a:r>
          <a:rPr lang="en-US"/>
          <a:t>Great slide. Suggest 1) moving to intro and 2) including examples (in a slide or verbally - added to slide notes)</a:t>
        </a:r>
      </a:p>
    </p188:txBody>
  </p188:cm>
</p188:cmLst>
</file>

<file path=ppt/comments/modernComment_111_0.xml><?xml version="1.0" encoding="utf-8"?>
<p188:cmLst xmlns:a="http://schemas.openxmlformats.org/drawingml/2006/main" xmlns:r="http://schemas.openxmlformats.org/officeDocument/2006/relationships" xmlns:p188="http://schemas.microsoft.com/office/powerpoint/2018/8/main">
  <p188:cm id="{2E0E9020-B3B0-F14E-9933-CEB861D147D1}" authorId="{5C3D2D10-4C4F-32A4-19A3-30A70EAB1E1F}" created="2025-09-17T14:09:10.923">
    <ac:txMkLst xmlns:ac="http://schemas.microsoft.com/office/drawing/2013/main/command">
      <pc:docMk xmlns:pc="http://schemas.microsoft.com/office/powerpoint/2013/main/command"/>
      <pc:sldMk xmlns:pc="http://schemas.microsoft.com/office/powerpoint/2013/main/command" cId="0" sldId="273"/>
      <ac:graphicFrameMk id="5" creationId="{EFB5184C-942B-9BA4-3E0A-43A82483959F}"/>
      <dc:dgmMk xmlns:dc="http://schemas.microsoft.com/office/drawing/2013/diagram/command"/>
      <dc:nodeMk xmlns:dc="http://schemas.microsoft.com/office/drawing/2013/diagram/command" id="{1E6DC949-C90B-4182-AAB1-3876373BC8D9}"/>
      <ac:txMk cp="0" len="5">
        <ac:context len="54" hash="1997321157"/>
      </ac:txMk>
    </ac:txMkLst>
    <p188:pos x="996429" y="937312"/>
    <p188:txBody>
      <a:bodyPr/>
      <a:lstStyle/>
      <a:p>
        <a:r>
          <a:rPr lang="en-US"/>
          <a:t>Suggest reducing text (boxes), providing details orally when presenting</a:t>
        </a:r>
      </a:p>
    </p188:txBody>
  </p188:cm>
</p188:cmLst>
</file>

<file path=ppt/comments/modernComment_115_0.xml><?xml version="1.0" encoding="utf-8"?>
<p188:cmLst xmlns:a="http://schemas.openxmlformats.org/drawingml/2006/main" xmlns:r="http://schemas.openxmlformats.org/officeDocument/2006/relationships" xmlns:p188="http://schemas.microsoft.com/office/powerpoint/2018/8/main">
  <p188:cm id="{E5616D03-3E6D-F248-B461-58CF531F3AFE}" authorId="{5C3D2D10-4C4F-32A4-19A3-30A70EAB1E1F}" created="2025-09-17T14:11:37.606">
    <pc:sldMkLst xmlns:pc="http://schemas.microsoft.com/office/powerpoint/2013/main/command">
      <pc:docMk/>
      <pc:sldMk cId="0" sldId="260"/>
    </pc:sldMkLst>
    <p188:txBody>
      <a:bodyPr/>
      <a:lstStyle/>
      <a:p>
        <a:r>
          <a:rPr lang="en-US"/>
          <a:t>Great content, key to leadership and culture piece. Reduce text (see comment on previous slide), also increase size of graphics</a:t>
        </a:r>
      </a:p>
    </p188:txBody>
  </p188:cm>
</p188:cmLst>
</file>

<file path=ppt/comments/modernComment_116_0.xml><?xml version="1.0" encoding="utf-8"?>
<p188:cmLst xmlns:a="http://schemas.openxmlformats.org/drawingml/2006/main" xmlns:r="http://schemas.openxmlformats.org/officeDocument/2006/relationships" xmlns:p188="http://schemas.microsoft.com/office/powerpoint/2018/8/main">
  <p188:cm id="{2428085B-E8B5-C94A-9489-CFAAEB064255}" authorId="{5C3D2D10-4C4F-32A4-19A3-30A70EAB1E1F}" created="2025-09-17T14:20:04.021">
    <pc:sldMkLst xmlns:pc="http://schemas.microsoft.com/office/powerpoint/2013/main/command">
      <pc:docMk/>
      <pc:sldMk cId="0" sldId="263"/>
    </pc:sldMkLst>
    <p188:txBody>
      <a:bodyPr/>
      <a:lstStyle/>
      <a:p>
        <a:r>
          <a:rPr lang="en-US"/>
          <a:t>Give examples</a:t>
        </a:r>
      </a:p>
    </p188:txBody>
  </p188:cm>
</p188:cmLst>
</file>

<file path=ppt/comments/modernComment_117_0.xml><?xml version="1.0" encoding="utf-8"?>
<p188:cmLst xmlns:a="http://schemas.openxmlformats.org/drawingml/2006/main" xmlns:r="http://schemas.openxmlformats.org/officeDocument/2006/relationships" xmlns:p188="http://schemas.microsoft.com/office/powerpoint/2018/8/main">
  <p188:cm id="{3E4C8E60-54A0-864E-AE8E-D9D10A0779DC}" authorId="{5C3D2D10-4C4F-32A4-19A3-30A70EAB1E1F}" created="2025-09-17T14:22:08.355">
    <pc:sldMkLst xmlns:pc="http://schemas.microsoft.com/office/powerpoint/2013/main/command">
      <pc:docMk/>
      <pc:sldMk cId="0" sldId="265"/>
    </pc:sldMkLst>
    <p188:txBody>
      <a:bodyPr/>
      <a:lstStyle/>
      <a:p>
        <a:r>
          <a:rPr lang="en-US"/>
          <a:t>Combine with slide 6, or reverse order? </a:t>
        </a:r>
      </a:p>
    </p188:txBody>
  </p188:cm>
</p188:cmLst>
</file>

<file path=ppt/comments/modernComment_126_0.xml><?xml version="1.0" encoding="utf-8"?>
<p188:cmLst xmlns:a="http://schemas.openxmlformats.org/drawingml/2006/main" xmlns:r="http://schemas.openxmlformats.org/officeDocument/2006/relationships" xmlns:p188="http://schemas.microsoft.com/office/powerpoint/2018/8/main">
  <p188:cm id="{FBB06A82-E3A6-D744-A1B7-B424960B38D4}" authorId="{5C3D2D10-4C4F-32A4-19A3-30A70EAB1E1F}" created="2025-09-17T14:48:34.620">
    <ac:txMkLst xmlns:ac="http://schemas.microsoft.com/office/drawing/2013/main/command">
      <pc:docMk xmlns:pc="http://schemas.microsoft.com/office/powerpoint/2013/main/command"/>
      <pc:sldMk xmlns:pc="http://schemas.microsoft.com/office/powerpoint/2013/main/command" cId="0" sldId="294"/>
      <ac:spMk id="2" creationId="{00000000-0000-0000-0000-000000000000}"/>
      <ac:txMk cp="0" len="3">
        <ac:context len="78" hash="1075130758"/>
      </ac:txMk>
    </ac:txMkLst>
    <p188:pos x="1047889" y="1406815"/>
    <p188:replyLst>
      <p188:reply id="{57E7D6D4-C56F-A049-AC9B-43B6F649AF78}" authorId="{5C3D2D10-4C4F-32A4-19A3-30A70EAB1E1F}" created="2025-09-17T14:49:15.935">
        <p188:txBody>
          <a:bodyPr/>
          <a:lstStyle/>
          <a:p>
            <a:r>
              <a:rPr lang="en-US"/>
              <a:t>Demystifies Lean, corrects misplaced assumptions that participants may have about what this is all about.</a:t>
            </a:r>
          </a:p>
        </p188:txBody>
      </p188:reply>
      <p188:reply id="{CBE2A561-B99C-9341-A738-503A4AA010C3}" authorId="{5C3D2D10-4C4F-32A4-19A3-30A70EAB1E1F}" created="2025-09-17T14:51:57.121">
        <p188:txBody>
          <a:bodyPr/>
          <a:lstStyle/>
          <a:p>
            <a:r>
              <a:rPr lang="en-US"/>
              <a:t>Maybe shorten the title, or split it up?
Exs. The Role of Leadership and Culture in Sustaining Lean
or 
Creating Value: Leveraging Lean Leadership and Culture to Enhance Your Business</a:t>
            </a:r>
          </a:p>
        </p188:txBody>
      </p188:reply>
    </p188:replyLst>
    <p188:txBody>
      <a:bodyPr/>
      <a:lstStyle/>
      <a:p>
        <a:r>
          <a:rPr lang="en-US"/>
          <a:t>Great presentation - hits all the high notes, content is spot on. Gives clear outline of Lean, and how the leadership and culture pieces fit together in a change management framework. </a:t>
        </a:r>
      </a:p>
    </p188:txBody>
  </p188:cm>
</p188:cmLst>
</file>

<file path=ppt/comments/modernComment_12A_0.xml><?xml version="1.0" encoding="utf-8"?>
<p188:cmLst xmlns:a="http://schemas.openxmlformats.org/drawingml/2006/main" xmlns:r="http://schemas.openxmlformats.org/officeDocument/2006/relationships" xmlns:p188="http://schemas.microsoft.com/office/powerpoint/2018/8/main">
  <p188:cm id="{A904A5DB-C031-744C-BD0D-B3C496CC164C}" authorId="{5C3D2D10-4C4F-32A4-19A3-30A70EAB1E1F}" created="2025-09-17T14:13:17.806">
    <ac:txMkLst xmlns:ac="http://schemas.microsoft.com/office/drawing/2013/main/command">
      <pc:docMk xmlns:pc="http://schemas.microsoft.com/office/powerpoint/2013/main/command"/>
      <pc:sldMk xmlns:pc="http://schemas.microsoft.com/office/powerpoint/2013/main/command" cId="0" sldId="298"/>
      <ac:spMk id="2" creationId="{00000000-0000-0000-0000-000000000000}"/>
      <ac:txMk cp="0" len="1">
        <ac:context len="21" hash="4259990007"/>
      </ac:txMk>
    </ac:txMkLst>
    <p188:pos x="4637987" y="611132"/>
    <p188:replyLst>
      <p188:reply id="{054EC43E-FC13-9049-98A5-68C5F49B8730}" authorId="{5C3D2D10-4C4F-32A4-19A3-30A70EAB1E1F}" created="2025-09-17T14:16:36.617">
        <p188:txBody>
          <a:bodyPr/>
          <a:lstStyle/>
          <a:p>
            <a:r>
              <a:rPr lang="en-US"/>
              <a:t>Provide examples of how this might apply throughout. 
Ex. Plant tour during Flexco event, Manufacturing Collective. Able to see what's going on, ask questions of operators, etc. </a:t>
            </a:r>
          </a:p>
        </p188:txBody>
      </p188:reply>
    </p188:replyLst>
    <p188:txBody>
      <a:bodyPr/>
      <a:lstStyle/>
      <a:p>
        <a:r>
          <a:rPr lang="en-US"/>
          <a:t>Great content and layout - tells a story. Is this a leadership example, or a set of core concepts or practices (i.e., behaviors) for leaders to adopt?</a:t>
        </a:r>
      </a:p>
    </p188:txBody>
  </p188:cm>
</p188:cmLst>
</file>

<file path=ppt/diagrams/_rels/data2.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ata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6.svg"/></Relationships>
</file>

<file path=ppt/diagrams/_rels/data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4.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6.svg"/></Relationships>
</file>

<file path=ppt/diagrams/_rels/drawing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4.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A243C1-E77F-47AD-B6F8-6F4F48AFBADA}" type="doc">
      <dgm:prSet loTypeId="urn:microsoft.com/office/officeart/2005/8/layout/process5" loCatId="process" qsTypeId="urn:microsoft.com/office/officeart/2005/8/quickstyle/simple4" qsCatId="simple" csTypeId="urn:microsoft.com/office/officeart/2005/8/colors/colorful1" csCatId="colorful" phldr="1"/>
      <dgm:spPr/>
      <dgm:t>
        <a:bodyPr/>
        <a:lstStyle/>
        <a:p>
          <a:endParaRPr lang="en-US"/>
        </a:p>
      </dgm:t>
    </dgm:pt>
    <dgm:pt modelId="{1E6DC949-C90B-4182-AAB1-3876373BC8D9}">
      <dgm:prSet/>
      <dgm:spPr/>
      <dgm:t>
        <a:bodyPr/>
        <a:lstStyle/>
        <a:p>
          <a:r>
            <a:rPr lang="en-US" dirty="0"/>
            <a:t>Tools create quick wins, culture ensures consistency.</a:t>
          </a:r>
        </a:p>
      </dgm:t>
    </dgm:pt>
    <dgm:pt modelId="{0B6D069A-6BA2-4AF2-B8E8-EF6CA5992C38}" type="parTrans" cxnId="{237A8BC0-F3DE-46E8-85E4-FFACAACDD455}">
      <dgm:prSet/>
      <dgm:spPr/>
      <dgm:t>
        <a:bodyPr/>
        <a:lstStyle/>
        <a:p>
          <a:endParaRPr lang="en-US"/>
        </a:p>
      </dgm:t>
    </dgm:pt>
    <dgm:pt modelId="{E524CF94-6034-4E51-A3FD-6ED6E7E74E4A}" type="sibTrans" cxnId="{237A8BC0-F3DE-46E8-85E4-FFACAACDD455}">
      <dgm:prSet/>
      <dgm:spPr/>
      <dgm:t>
        <a:bodyPr/>
        <a:lstStyle/>
        <a:p>
          <a:endParaRPr lang="en-US"/>
        </a:p>
      </dgm:t>
    </dgm:pt>
    <dgm:pt modelId="{A3FFA6BC-0CF9-42D1-95C8-6B4194525FB7}">
      <dgm:prSet/>
      <dgm:spPr/>
      <dgm:t>
        <a:bodyPr/>
        <a:lstStyle/>
        <a:p>
          <a:r>
            <a:rPr lang="en-US" dirty="0"/>
            <a:t>Lean must become 'the way we work.'</a:t>
          </a:r>
        </a:p>
      </dgm:t>
    </dgm:pt>
    <dgm:pt modelId="{38B0E985-5531-4DF7-ADFD-C58139B9CA95}" type="parTrans" cxnId="{280F5206-DFDD-4C2A-A3D7-64F71DE49EB1}">
      <dgm:prSet/>
      <dgm:spPr/>
      <dgm:t>
        <a:bodyPr/>
        <a:lstStyle/>
        <a:p>
          <a:endParaRPr lang="en-US"/>
        </a:p>
      </dgm:t>
    </dgm:pt>
    <dgm:pt modelId="{B82CEAFF-32CC-4013-8114-0B23815EB7B1}" type="sibTrans" cxnId="{280F5206-DFDD-4C2A-A3D7-64F71DE49EB1}">
      <dgm:prSet/>
      <dgm:spPr/>
      <dgm:t>
        <a:bodyPr/>
        <a:lstStyle/>
        <a:p>
          <a:endParaRPr lang="en-US"/>
        </a:p>
      </dgm:t>
    </dgm:pt>
    <dgm:pt modelId="{5E7345F3-6204-4617-B6AF-076CB10206E1}">
      <dgm:prSet/>
      <dgm:spPr/>
      <dgm:t>
        <a:bodyPr/>
        <a:lstStyle/>
        <a:p>
          <a:r>
            <a:rPr lang="en-US"/>
            <a:t>Without cultural adoption, improvements fade.</a:t>
          </a:r>
        </a:p>
      </dgm:t>
    </dgm:pt>
    <dgm:pt modelId="{566D1442-8558-4577-8BF9-66031A52FF63}" type="parTrans" cxnId="{F725E0E3-69E6-4AD9-BF99-14ED1CD22DB2}">
      <dgm:prSet/>
      <dgm:spPr/>
      <dgm:t>
        <a:bodyPr/>
        <a:lstStyle/>
        <a:p>
          <a:endParaRPr lang="en-US"/>
        </a:p>
      </dgm:t>
    </dgm:pt>
    <dgm:pt modelId="{9589A900-F90A-4C3A-AD31-45D5D6699C38}" type="sibTrans" cxnId="{F725E0E3-69E6-4AD9-BF99-14ED1CD22DB2}">
      <dgm:prSet/>
      <dgm:spPr/>
      <dgm:t>
        <a:bodyPr/>
        <a:lstStyle/>
        <a:p>
          <a:endParaRPr lang="en-US"/>
        </a:p>
      </dgm:t>
    </dgm:pt>
    <dgm:pt modelId="{856B0287-7D9E-43FD-B966-CBC15C95CC82}">
      <dgm:prSet/>
      <dgm:spPr/>
      <dgm:t>
        <a:bodyPr/>
        <a:lstStyle/>
        <a:p>
          <a:r>
            <a:rPr lang="en-US" dirty="0"/>
            <a:t>Effective Leadership is visible, as as a 'model' for the team.</a:t>
          </a:r>
        </a:p>
      </dgm:t>
    </dgm:pt>
    <dgm:pt modelId="{366BD896-94E8-4072-BEFB-1883BE67C216}" type="parTrans" cxnId="{46CF570D-1771-4299-80AF-9A1A686C74B2}">
      <dgm:prSet/>
      <dgm:spPr/>
      <dgm:t>
        <a:bodyPr/>
        <a:lstStyle/>
        <a:p>
          <a:endParaRPr lang="en-US"/>
        </a:p>
      </dgm:t>
    </dgm:pt>
    <dgm:pt modelId="{0107D1B6-D1E2-4FF2-A5C5-72BE3CDB8A89}" type="sibTrans" cxnId="{46CF570D-1771-4299-80AF-9A1A686C74B2}">
      <dgm:prSet/>
      <dgm:spPr/>
      <dgm:t>
        <a:bodyPr/>
        <a:lstStyle/>
        <a:p>
          <a:endParaRPr lang="en-US"/>
        </a:p>
      </dgm:t>
    </dgm:pt>
    <dgm:pt modelId="{0B43A503-C976-470D-9948-74FF371D048E}" type="pres">
      <dgm:prSet presAssocID="{BFA243C1-E77F-47AD-B6F8-6F4F48AFBADA}" presName="diagram" presStyleCnt="0">
        <dgm:presLayoutVars>
          <dgm:dir/>
          <dgm:resizeHandles val="exact"/>
        </dgm:presLayoutVars>
      </dgm:prSet>
      <dgm:spPr/>
    </dgm:pt>
    <dgm:pt modelId="{F622B0A9-6EC3-43D2-A49C-F26DB0A650C4}" type="pres">
      <dgm:prSet presAssocID="{1E6DC949-C90B-4182-AAB1-3876373BC8D9}" presName="node" presStyleLbl="node1" presStyleIdx="0" presStyleCnt="4">
        <dgm:presLayoutVars>
          <dgm:bulletEnabled val="1"/>
        </dgm:presLayoutVars>
      </dgm:prSet>
      <dgm:spPr/>
    </dgm:pt>
    <dgm:pt modelId="{2E0DD8EA-07BF-4133-A77A-92D4AB629184}" type="pres">
      <dgm:prSet presAssocID="{E524CF94-6034-4E51-A3FD-6ED6E7E74E4A}" presName="sibTrans" presStyleLbl="sibTrans2D1" presStyleIdx="0" presStyleCnt="3"/>
      <dgm:spPr/>
    </dgm:pt>
    <dgm:pt modelId="{051B94CE-FBE9-4A29-A479-1044B4467105}" type="pres">
      <dgm:prSet presAssocID="{E524CF94-6034-4E51-A3FD-6ED6E7E74E4A}" presName="connectorText" presStyleLbl="sibTrans2D1" presStyleIdx="0" presStyleCnt="3"/>
      <dgm:spPr/>
    </dgm:pt>
    <dgm:pt modelId="{8A8C4BFC-4594-4AF2-9FCE-72868D053011}" type="pres">
      <dgm:prSet presAssocID="{A3FFA6BC-0CF9-42D1-95C8-6B4194525FB7}" presName="node" presStyleLbl="node1" presStyleIdx="1" presStyleCnt="4">
        <dgm:presLayoutVars>
          <dgm:bulletEnabled val="1"/>
        </dgm:presLayoutVars>
      </dgm:prSet>
      <dgm:spPr/>
    </dgm:pt>
    <dgm:pt modelId="{3AB83808-F713-489A-9695-008A984ECFD0}" type="pres">
      <dgm:prSet presAssocID="{B82CEAFF-32CC-4013-8114-0B23815EB7B1}" presName="sibTrans" presStyleLbl="sibTrans2D1" presStyleIdx="1" presStyleCnt="3"/>
      <dgm:spPr/>
    </dgm:pt>
    <dgm:pt modelId="{437589D2-3318-43EE-B54A-2B7723F1C62C}" type="pres">
      <dgm:prSet presAssocID="{B82CEAFF-32CC-4013-8114-0B23815EB7B1}" presName="connectorText" presStyleLbl="sibTrans2D1" presStyleIdx="1" presStyleCnt="3"/>
      <dgm:spPr/>
    </dgm:pt>
    <dgm:pt modelId="{914E6B3A-3B7E-4E30-90A8-80DCEB157032}" type="pres">
      <dgm:prSet presAssocID="{5E7345F3-6204-4617-B6AF-076CB10206E1}" presName="node" presStyleLbl="node1" presStyleIdx="2" presStyleCnt="4">
        <dgm:presLayoutVars>
          <dgm:bulletEnabled val="1"/>
        </dgm:presLayoutVars>
      </dgm:prSet>
      <dgm:spPr/>
    </dgm:pt>
    <dgm:pt modelId="{AD769F71-C383-4457-9D18-1E9AA0B9CB5E}" type="pres">
      <dgm:prSet presAssocID="{9589A900-F90A-4C3A-AD31-45D5D6699C38}" presName="sibTrans" presStyleLbl="sibTrans2D1" presStyleIdx="2" presStyleCnt="3"/>
      <dgm:spPr/>
    </dgm:pt>
    <dgm:pt modelId="{09AE1B81-0FF7-4DB7-9066-A5C32513BEB6}" type="pres">
      <dgm:prSet presAssocID="{9589A900-F90A-4C3A-AD31-45D5D6699C38}" presName="connectorText" presStyleLbl="sibTrans2D1" presStyleIdx="2" presStyleCnt="3"/>
      <dgm:spPr/>
    </dgm:pt>
    <dgm:pt modelId="{4C1E3456-D1B0-4649-8310-7F0CEC59DCA7}" type="pres">
      <dgm:prSet presAssocID="{856B0287-7D9E-43FD-B966-CBC15C95CC82}" presName="node" presStyleLbl="node1" presStyleIdx="3" presStyleCnt="4">
        <dgm:presLayoutVars>
          <dgm:bulletEnabled val="1"/>
        </dgm:presLayoutVars>
      </dgm:prSet>
      <dgm:spPr/>
    </dgm:pt>
  </dgm:ptLst>
  <dgm:cxnLst>
    <dgm:cxn modelId="{280F5206-DFDD-4C2A-A3D7-64F71DE49EB1}" srcId="{BFA243C1-E77F-47AD-B6F8-6F4F48AFBADA}" destId="{A3FFA6BC-0CF9-42D1-95C8-6B4194525FB7}" srcOrd="1" destOrd="0" parTransId="{38B0E985-5531-4DF7-ADFD-C58139B9CA95}" sibTransId="{B82CEAFF-32CC-4013-8114-0B23815EB7B1}"/>
    <dgm:cxn modelId="{46CF570D-1771-4299-80AF-9A1A686C74B2}" srcId="{BFA243C1-E77F-47AD-B6F8-6F4F48AFBADA}" destId="{856B0287-7D9E-43FD-B966-CBC15C95CC82}" srcOrd="3" destOrd="0" parTransId="{366BD896-94E8-4072-BEFB-1883BE67C216}" sibTransId="{0107D1B6-D1E2-4FF2-A5C5-72BE3CDB8A89}"/>
    <dgm:cxn modelId="{26446426-3927-49F3-8A57-646D2B0107C7}" type="presOf" srcId="{E524CF94-6034-4E51-A3FD-6ED6E7E74E4A}" destId="{051B94CE-FBE9-4A29-A479-1044B4467105}" srcOrd="1" destOrd="0" presId="urn:microsoft.com/office/officeart/2005/8/layout/process5"/>
    <dgm:cxn modelId="{9105C132-F70A-4355-9DB9-6B9C4E550413}" type="presOf" srcId="{B82CEAFF-32CC-4013-8114-0B23815EB7B1}" destId="{3AB83808-F713-489A-9695-008A984ECFD0}" srcOrd="0" destOrd="0" presId="urn:microsoft.com/office/officeart/2005/8/layout/process5"/>
    <dgm:cxn modelId="{232F4F38-F701-4164-A63C-D60C8821CD5C}" type="presOf" srcId="{5E7345F3-6204-4617-B6AF-076CB10206E1}" destId="{914E6B3A-3B7E-4E30-90A8-80DCEB157032}" srcOrd="0" destOrd="0" presId="urn:microsoft.com/office/officeart/2005/8/layout/process5"/>
    <dgm:cxn modelId="{9E3FCC4A-5981-4A11-9742-521CC2B0A8F4}" type="presOf" srcId="{856B0287-7D9E-43FD-B966-CBC15C95CC82}" destId="{4C1E3456-D1B0-4649-8310-7F0CEC59DCA7}" srcOrd="0" destOrd="0" presId="urn:microsoft.com/office/officeart/2005/8/layout/process5"/>
    <dgm:cxn modelId="{3ED54D6E-4DE2-4157-9FC6-D2578AD5982E}" type="presOf" srcId="{1E6DC949-C90B-4182-AAB1-3876373BC8D9}" destId="{F622B0A9-6EC3-43D2-A49C-F26DB0A650C4}" srcOrd="0" destOrd="0" presId="urn:microsoft.com/office/officeart/2005/8/layout/process5"/>
    <dgm:cxn modelId="{610E0579-9802-47B0-A06D-1847DB5C5AE3}" type="presOf" srcId="{BFA243C1-E77F-47AD-B6F8-6F4F48AFBADA}" destId="{0B43A503-C976-470D-9948-74FF371D048E}" srcOrd="0" destOrd="0" presId="urn:microsoft.com/office/officeart/2005/8/layout/process5"/>
    <dgm:cxn modelId="{4461D885-7E7A-4D31-A36D-51EF4960E537}" type="presOf" srcId="{B82CEAFF-32CC-4013-8114-0B23815EB7B1}" destId="{437589D2-3318-43EE-B54A-2B7723F1C62C}" srcOrd="1" destOrd="0" presId="urn:microsoft.com/office/officeart/2005/8/layout/process5"/>
    <dgm:cxn modelId="{3FE9568D-A1B2-4C6A-898C-D50941043380}" type="presOf" srcId="{9589A900-F90A-4C3A-AD31-45D5D6699C38}" destId="{AD769F71-C383-4457-9D18-1E9AA0B9CB5E}" srcOrd="0" destOrd="0" presId="urn:microsoft.com/office/officeart/2005/8/layout/process5"/>
    <dgm:cxn modelId="{EAEABCA9-26AC-4C53-841B-8CC58171581B}" type="presOf" srcId="{A3FFA6BC-0CF9-42D1-95C8-6B4194525FB7}" destId="{8A8C4BFC-4594-4AF2-9FCE-72868D053011}" srcOrd="0" destOrd="0" presId="urn:microsoft.com/office/officeart/2005/8/layout/process5"/>
    <dgm:cxn modelId="{237A8BC0-F3DE-46E8-85E4-FFACAACDD455}" srcId="{BFA243C1-E77F-47AD-B6F8-6F4F48AFBADA}" destId="{1E6DC949-C90B-4182-AAB1-3876373BC8D9}" srcOrd="0" destOrd="0" parTransId="{0B6D069A-6BA2-4AF2-B8E8-EF6CA5992C38}" sibTransId="{E524CF94-6034-4E51-A3FD-6ED6E7E74E4A}"/>
    <dgm:cxn modelId="{665835D9-9D2D-44DA-ACCC-84D39221F6CB}" type="presOf" srcId="{9589A900-F90A-4C3A-AD31-45D5D6699C38}" destId="{09AE1B81-0FF7-4DB7-9066-A5C32513BEB6}" srcOrd="1" destOrd="0" presId="urn:microsoft.com/office/officeart/2005/8/layout/process5"/>
    <dgm:cxn modelId="{F725E0E3-69E6-4AD9-BF99-14ED1CD22DB2}" srcId="{BFA243C1-E77F-47AD-B6F8-6F4F48AFBADA}" destId="{5E7345F3-6204-4617-B6AF-076CB10206E1}" srcOrd="2" destOrd="0" parTransId="{566D1442-8558-4577-8BF9-66031A52FF63}" sibTransId="{9589A900-F90A-4C3A-AD31-45D5D6699C38}"/>
    <dgm:cxn modelId="{724226EB-2E11-41EC-A8C0-0DA6539A02CA}" type="presOf" srcId="{E524CF94-6034-4E51-A3FD-6ED6E7E74E4A}" destId="{2E0DD8EA-07BF-4133-A77A-92D4AB629184}" srcOrd="0" destOrd="0" presId="urn:microsoft.com/office/officeart/2005/8/layout/process5"/>
    <dgm:cxn modelId="{6F0F480E-FEE6-4302-A45D-6C296B1F4A2D}" type="presParOf" srcId="{0B43A503-C976-470D-9948-74FF371D048E}" destId="{F622B0A9-6EC3-43D2-A49C-F26DB0A650C4}" srcOrd="0" destOrd="0" presId="urn:microsoft.com/office/officeart/2005/8/layout/process5"/>
    <dgm:cxn modelId="{73F03CCB-F30C-4220-990E-8B7021DFA77C}" type="presParOf" srcId="{0B43A503-C976-470D-9948-74FF371D048E}" destId="{2E0DD8EA-07BF-4133-A77A-92D4AB629184}" srcOrd="1" destOrd="0" presId="urn:microsoft.com/office/officeart/2005/8/layout/process5"/>
    <dgm:cxn modelId="{16EBD294-3439-411D-A3BA-DC5BC8CB20AD}" type="presParOf" srcId="{2E0DD8EA-07BF-4133-A77A-92D4AB629184}" destId="{051B94CE-FBE9-4A29-A479-1044B4467105}" srcOrd="0" destOrd="0" presId="urn:microsoft.com/office/officeart/2005/8/layout/process5"/>
    <dgm:cxn modelId="{0EDA4613-AA69-494C-8F28-C556124F3892}" type="presParOf" srcId="{0B43A503-C976-470D-9948-74FF371D048E}" destId="{8A8C4BFC-4594-4AF2-9FCE-72868D053011}" srcOrd="2" destOrd="0" presId="urn:microsoft.com/office/officeart/2005/8/layout/process5"/>
    <dgm:cxn modelId="{DC81B0BF-3C6F-42A8-A599-DCFED00FAA81}" type="presParOf" srcId="{0B43A503-C976-470D-9948-74FF371D048E}" destId="{3AB83808-F713-489A-9695-008A984ECFD0}" srcOrd="3" destOrd="0" presId="urn:microsoft.com/office/officeart/2005/8/layout/process5"/>
    <dgm:cxn modelId="{D25F1D76-97C6-43B8-B132-C425C0FF21D9}" type="presParOf" srcId="{3AB83808-F713-489A-9695-008A984ECFD0}" destId="{437589D2-3318-43EE-B54A-2B7723F1C62C}" srcOrd="0" destOrd="0" presId="urn:microsoft.com/office/officeart/2005/8/layout/process5"/>
    <dgm:cxn modelId="{95637ECF-753E-4A77-99B6-F1AB9DF945BB}" type="presParOf" srcId="{0B43A503-C976-470D-9948-74FF371D048E}" destId="{914E6B3A-3B7E-4E30-90A8-80DCEB157032}" srcOrd="4" destOrd="0" presId="urn:microsoft.com/office/officeart/2005/8/layout/process5"/>
    <dgm:cxn modelId="{179F617B-F8E8-45D2-99CF-9C1472410F4D}" type="presParOf" srcId="{0B43A503-C976-470D-9948-74FF371D048E}" destId="{AD769F71-C383-4457-9D18-1E9AA0B9CB5E}" srcOrd="5" destOrd="0" presId="urn:microsoft.com/office/officeart/2005/8/layout/process5"/>
    <dgm:cxn modelId="{92154A8A-9D8C-4BD4-9006-278A90380A41}" type="presParOf" srcId="{AD769F71-C383-4457-9D18-1E9AA0B9CB5E}" destId="{09AE1B81-0FF7-4DB7-9066-A5C32513BEB6}" srcOrd="0" destOrd="0" presId="urn:microsoft.com/office/officeart/2005/8/layout/process5"/>
    <dgm:cxn modelId="{8F70CC46-0430-4361-9F0E-24745C4E734B}" type="presParOf" srcId="{0B43A503-C976-470D-9948-74FF371D048E}" destId="{4C1E3456-D1B0-4649-8310-7F0CEC59DCA7}" srcOrd="6" destOrd="0" presId="urn:microsoft.com/office/officeart/2005/8/layout/process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138FA23-9E6D-4FB9-865A-615A85A64EBD}" type="doc">
      <dgm:prSet loTypeId="urn:microsoft.com/office/officeart/2018/5/layout/IconLeafLabelList" loCatId="icon" qsTypeId="urn:microsoft.com/office/officeart/2005/8/quickstyle/simple1" qsCatId="simple" csTypeId="urn:microsoft.com/office/officeart/2018/5/colors/Iconchunking_coloredtext_colorful1" csCatId="colorful" phldr="1"/>
      <dgm:spPr/>
      <dgm:t>
        <a:bodyPr/>
        <a:lstStyle/>
        <a:p>
          <a:endParaRPr lang="en-US"/>
        </a:p>
      </dgm:t>
    </dgm:pt>
    <dgm:pt modelId="{ECE18890-2A0E-4C9D-8205-39C094D1B8C1}">
      <dgm:prSet/>
      <dgm:spPr/>
      <dgm:t>
        <a:bodyPr/>
        <a:lstStyle/>
        <a:p>
          <a:pPr>
            <a:defRPr cap="all"/>
          </a:pPr>
          <a:r>
            <a:rPr lang="en-US" dirty="0"/>
            <a:t>Lean thrives when employees feel safe to raise issues.</a:t>
          </a:r>
        </a:p>
      </dgm:t>
    </dgm:pt>
    <dgm:pt modelId="{109C854E-F52A-4B47-9DD2-3D7BA37019CA}" type="parTrans" cxnId="{6E082AE5-7EAE-49F7-AE73-813D159D50FC}">
      <dgm:prSet/>
      <dgm:spPr/>
      <dgm:t>
        <a:bodyPr/>
        <a:lstStyle/>
        <a:p>
          <a:endParaRPr lang="en-US"/>
        </a:p>
      </dgm:t>
    </dgm:pt>
    <dgm:pt modelId="{69AAB1F9-421B-46E3-A692-0FEAD32CDE50}" type="sibTrans" cxnId="{6E082AE5-7EAE-49F7-AE73-813D159D50FC}">
      <dgm:prSet/>
      <dgm:spPr/>
      <dgm:t>
        <a:bodyPr/>
        <a:lstStyle/>
        <a:p>
          <a:endParaRPr lang="en-US"/>
        </a:p>
      </dgm:t>
    </dgm:pt>
    <dgm:pt modelId="{158F5419-77DE-4DDF-86AA-E5993D7250FE}">
      <dgm:prSet/>
      <dgm:spPr/>
      <dgm:t>
        <a:bodyPr/>
        <a:lstStyle/>
        <a:p>
          <a:pPr>
            <a:defRPr cap="all"/>
          </a:pPr>
          <a:r>
            <a:rPr lang="en-US" dirty="0"/>
            <a:t>A blame-free culture supports experimentation and learning.</a:t>
          </a:r>
        </a:p>
      </dgm:t>
    </dgm:pt>
    <dgm:pt modelId="{CB316FDF-2119-43CA-85ED-2EFD7F3CBF26}" type="parTrans" cxnId="{68186FEC-729F-4F8B-9974-6DD4A162C8F6}">
      <dgm:prSet/>
      <dgm:spPr/>
      <dgm:t>
        <a:bodyPr/>
        <a:lstStyle/>
        <a:p>
          <a:endParaRPr lang="en-US"/>
        </a:p>
      </dgm:t>
    </dgm:pt>
    <dgm:pt modelId="{35B0B425-372D-44D3-8C0C-93925574F526}" type="sibTrans" cxnId="{68186FEC-729F-4F8B-9974-6DD4A162C8F6}">
      <dgm:prSet/>
      <dgm:spPr/>
      <dgm:t>
        <a:bodyPr/>
        <a:lstStyle/>
        <a:p>
          <a:endParaRPr lang="en-US"/>
        </a:p>
      </dgm:t>
    </dgm:pt>
    <dgm:pt modelId="{2DC41F48-0BFB-4AE6-98F3-4F127D820466}">
      <dgm:prSet/>
      <dgm:spPr/>
      <dgm:t>
        <a:bodyPr/>
        <a:lstStyle/>
        <a:p>
          <a:pPr>
            <a:defRPr cap="all"/>
          </a:pPr>
          <a:r>
            <a:rPr lang="en-US"/>
            <a:t>Engagement grows when people own the improvement process.</a:t>
          </a:r>
        </a:p>
      </dgm:t>
    </dgm:pt>
    <dgm:pt modelId="{346C0EFB-3F01-44C5-B193-9FF2F1F4E86E}" type="parTrans" cxnId="{C5AD56E4-D1D6-47BD-A1A5-A51A5DD00FC6}">
      <dgm:prSet/>
      <dgm:spPr/>
      <dgm:t>
        <a:bodyPr/>
        <a:lstStyle/>
        <a:p>
          <a:endParaRPr lang="en-US"/>
        </a:p>
      </dgm:t>
    </dgm:pt>
    <dgm:pt modelId="{D13AEE0B-6788-4A68-A9BC-00C597EE41C0}" type="sibTrans" cxnId="{C5AD56E4-D1D6-47BD-A1A5-A51A5DD00FC6}">
      <dgm:prSet/>
      <dgm:spPr/>
      <dgm:t>
        <a:bodyPr/>
        <a:lstStyle/>
        <a:p>
          <a:endParaRPr lang="en-US"/>
        </a:p>
      </dgm:t>
    </dgm:pt>
    <dgm:pt modelId="{1D6CCB22-D077-4240-BA78-A9C11C4B72BD}">
      <dgm:prSet/>
      <dgm:spPr/>
      <dgm:t>
        <a:bodyPr/>
        <a:lstStyle/>
        <a:p>
          <a:pPr>
            <a:defRPr cap="all"/>
          </a:pPr>
          <a:r>
            <a:rPr lang="en-US"/>
            <a:t>The role of Leadership to empower the team to own the process is critical.</a:t>
          </a:r>
        </a:p>
      </dgm:t>
    </dgm:pt>
    <dgm:pt modelId="{940A83EC-BD7A-4BAA-8891-6D9F34D19881}" type="parTrans" cxnId="{9A6A8129-201D-4C32-AAC4-19253431EFF6}">
      <dgm:prSet/>
      <dgm:spPr/>
      <dgm:t>
        <a:bodyPr/>
        <a:lstStyle/>
        <a:p>
          <a:endParaRPr lang="en-US"/>
        </a:p>
      </dgm:t>
    </dgm:pt>
    <dgm:pt modelId="{EB46B41B-80C4-4E09-9B07-F0BEE24DFE12}" type="sibTrans" cxnId="{9A6A8129-201D-4C32-AAC4-19253431EFF6}">
      <dgm:prSet/>
      <dgm:spPr/>
      <dgm:t>
        <a:bodyPr/>
        <a:lstStyle/>
        <a:p>
          <a:endParaRPr lang="en-US"/>
        </a:p>
      </dgm:t>
    </dgm:pt>
    <dgm:pt modelId="{AFD8517A-A933-4696-BBCD-0900D8B428E3}" type="pres">
      <dgm:prSet presAssocID="{8138FA23-9E6D-4FB9-865A-615A85A64EBD}" presName="root" presStyleCnt="0">
        <dgm:presLayoutVars>
          <dgm:dir/>
          <dgm:resizeHandles val="exact"/>
        </dgm:presLayoutVars>
      </dgm:prSet>
      <dgm:spPr/>
    </dgm:pt>
    <dgm:pt modelId="{7CDA9601-3BCF-406C-9315-35782C058E55}" type="pres">
      <dgm:prSet presAssocID="{ECE18890-2A0E-4C9D-8205-39C094D1B8C1}" presName="compNode" presStyleCnt="0"/>
      <dgm:spPr/>
    </dgm:pt>
    <dgm:pt modelId="{90ED7091-71FF-4DC0-977F-BC35D21271CB}" type="pres">
      <dgm:prSet presAssocID="{ECE18890-2A0E-4C9D-8205-39C094D1B8C1}" presName="iconBgRect" presStyleLbl="bgShp" presStyleIdx="0" presStyleCnt="4"/>
      <dgm:spPr>
        <a:prstGeom prst="round2DiagRect">
          <a:avLst>
            <a:gd name="adj1" fmla="val 29727"/>
            <a:gd name="adj2" fmla="val 0"/>
          </a:avLst>
        </a:prstGeom>
      </dgm:spPr>
    </dgm:pt>
    <dgm:pt modelId="{739BC051-DAB5-44BB-A8D4-FE05A773112B}" type="pres">
      <dgm:prSet presAssocID="{ECE18890-2A0E-4C9D-8205-39C094D1B8C1}"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umbbell"/>
        </a:ext>
      </dgm:extLst>
    </dgm:pt>
    <dgm:pt modelId="{48FA6593-EDBB-4168-91A2-E5A58D44B84A}" type="pres">
      <dgm:prSet presAssocID="{ECE18890-2A0E-4C9D-8205-39C094D1B8C1}" presName="spaceRect" presStyleCnt="0"/>
      <dgm:spPr/>
    </dgm:pt>
    <dgm:pt modelId="{DC882493-32C9-428C-95EA-6FF97871AEEB}" type="pres">
      <dgm:prSet presAssocID="{ECE18890-2A0E-4C9D-8205-39C094D1B8C1}" presName="textRect" presStyleLbl="revTx" presStyleIdx="0" presStyleCnt="4">
        <dgm:presLayoutVars>
          <dgm:chMax val="1"/>
          <dgm:chPref val="1"/>
        </dgm:presLayoutVars>
      </dgm:prSet>
      <dgm:spPr/>
    </dgm:pt>
    <dgm:pt modelId="{AD1EA242-2029-442F-AB11-0F4E99273442}" type="pres">
      <dgm:prSet presAssocID="{69AAB1F9-421B-46E3-A692-0FEAD32CDE50}" presName="sibTrans" presStyleCnt="0"/>
      <dgm:spPr/>
    </dgm:pt>
    <dgm:pt modelId="{A85EE6CE-14BD-41B7-BD52-0C44370683D4}" type="pres">
      <dgm:prSet presAssocID="{158F5419-77DE-4DDF-86AA-E5993D7250FE}" presName="compNode" presStyleCnt="0"/>
      <dgm:spPr/>
    </dgm:pt>
    <dgm:pt modelId="{CFFB165F-DD58-4342-85B1-5C6FE262B33D}" type="pres">
      <dgm:prSet presAssocID="{158F5419-77DE-4DDF-86AA-E5993D7250FE}" presName="iconBgRect" presStyleLbl="bgShp" presStyleIdx="1" presStyleCnt="4"/>
      <dgm:spPr>
        <a:prstGeom prst="round2DiagRect">
          <a:avLst>
            <a:gd name="adj1" fmla="val 29727"/>
            <a:gd name="adj2" fmla="val 0"/>
          </a:avLst>
        </a:prstGeom>
      </dgm:spPr>
    </dgm:pt>
    <dgm:pt modelId="{EFCAE972-E9BE-47CE-A297-D3AA793DB951}" type="pres">
      <dgm:prSet presAssocID="{158F5419-77DE-4DDF-86AA-E5993D7250FE}"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onfused Person"/>
        </a:ext>
      </dgm:extLst>
    </dgm:pt>
    <dgm:pt modelId="{866A3716-4D29-4560-9BB0-74F58285633F}" type="pres">
      <dgm:prSet presAssocID="{158F5419-77DE-4DDF-86AA-E5993D7250FE}" presName="spaceRect" presStyleCnt="0"/>
      <dgm:spPr/>
    </dgm:pt>
    <dgm:pt modelId="{D5A68F9D-55D0-41B1-B5DB-D95A059F25A8}" type="pres">
      <dgm:prSet presAssocID="{158F5419-77DE-4DDF-86AA-E5993D7250FE}" presName="textRect" presStyleLbl="revTx" presStyleIdx="1" presStyleCnt="4">
        <dgm:presLayoutVars>
          <dgm:chMax val="1"/>
          <dgm:chPref val="1"/>
        </dgm:presLayoutVars>
      </dgm:prSet>
      <dgm:spPr/>
    </dgm:pt>
    <dgm:pt modelId="{EAFD23DA-9739-4D95-A561-19ED35264B0B}" type="pres">
      <dgm:prSet presAssocID="{35B0B425-372D-44D3-8C0C-93925574F526}" presName="sibTrans" presStyleCnt="0"/>
      <dgm:spPr/>
    </dgm:pt>
    <dgm:pt modelId="{F89CB5D7-3470-4461-9442-EF3754F6F090}" type="pres">
      <dgm:prSet presAssocID="{2DC41F48-0BFB-4AE6-98F3-4F127D820466}" presName="compNode" presStyleCnt="0"/>
      <dgm:spPr/>
    </dgm:pt>
    <dgm:pt modelId="{0C031E6D-A455-4F61-8BE8-1F120A6C091A}" type="pres">
      <dgm:prSet presAssocID="{2DC41F48-0BFB-4AE6-98F3-4F127D820466}" presName="iconBgRect" presStyleLbl="bgShp" presStyleIdx="2" presStyleCnt="4"/>
      <dgm:spPr>
        <a:prstGeom prst="round2DiagRect">
          <a:avLst>
            <a:gd name="adj1" fmla="val 29727"/>
            <a:gd name="adj2" fmla="val 0"/>
          </a:avLst>
        </a:prstGeom>
      </dgm:spPr>
    </dgm:pt>
    <dgm:pt modelId="{68EBCA6E-1963-4359-9C3A-82DD6A2E2714}" type="pres">
      <dgm:prSet presAssocID="{2DC41F48-0BFB-4AE6-98F3-4F127D820466}"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Workflow"/>
        </a:ext>
      </dgm:extLst>
    </dgm:pt>
    <dgm:pt modelId="{06E28918-89D8-4BD2-B1DA-3440F9A78A2E}" type="pres">
      <dgm:prSet presAssocID="{2DC41F48-0BFB-4AE6-98F3-4F127D820466}" presName="spaceRect" presStyleCnt="0"/>
      <dgm:spPr/>
    </dgm:pt>
    <dgm:pt modelId="{2C209A07-B5F3-4CBF-B11E-CEC7F0DAE441}" type="pres">
      <dgm:prSet presAssocID="{2DC41F48-0BFB-4AE6-98F3-4F127D820466}" presName="textRect" presStyleLbl="revTx" presStyleIdx="2" presStyleCnt="4">
        <dgm:presLayoutVars>
          <dgm:chMax val="1"/>
          <dgm:chPref val="1"/>
        </dgm:presLayoutVars>
      </dgm:prSet>
      <dgm:spPr/>
    </dgm:pt>
    <dgm:pt modelId="{DEB24B08-5984-46E8-A5BC-24F63A62C506}" type="pres">
      <dgm:prSet presAssocID="{D13AEE0B-6788-4A68-A9BC-00C597EE41C0}" presName="sibTrans" presStyleCnt="0"/>
      <dgm:spPr/>
    </dgm:pt>
    <dgm:pt modelId="{36DE3389-8A7A-4ACB-B6C0-8AAD365764CD}" type="pres">
      <dgm:prSet presAssocID="{1D6CCB22-D077-4240-BA78-A9C11C4B72BD}" presName="compNode" presStyleCnt="0"/>
      <dgm:spPr/>
    </dgm:pt>
    <dgm:pt modelId="{2A19491C-A67B-4A39-A815-4A13A38B00C4}" type="pres">
      <dgm:prSet presAssocID="{1D6CCB22-D077-4240-BA78-A9C11C4B72BD}" presName="iconBgRect" presStyleLbl="bgShp" presStyleIdx="3" presStyleCnt="4"/>
      <dgm:spPr>
        <a:prstGeom prst="round2DiagRect">
          <a:avLst>
            <a:gd name="adj1" fmla="val 29727"/>
            <a:gd name="adj2" fmla="val 0"/>
          </a:avLst>
        </a:prstGeom>
      </dgm:spPr>
    </dgm:pt>
    <dgm:pt modelId="{3C5E0F40-DDB7-4F88-8AD5-CAEF5C722E20}" type="pres">
      <dgm:prSet presAssocID="{1D6CCB22-D077-4240-BA78-A9C11C4B72BD}"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Group of People"/>
        </a:ext>
      </dgm:extLst>
    </dgm:pt>
    <dgm:pt modelId="{571B7B76-1C5D-491E-BF0E-340376958A4D}" type="pres">
      <dgm:prSet presAssocID="{1D6CCB22-D077-4240-BA78-A9C11C4B72BD}" presName="spaceRect" presStyleCnt="0"/>
      <dgm:spPr/>
    </dgm:pt>
    <dgm:pt modelId="{1885C482-5D11-4052-A2AB-EF8E33B975FA}" type="pres">
      <dgm:prSet presAssocID="{1D6CCB22-D077-4240-BA78-A9C11C4B72BD}" presName="textRect" presStyleLbl="revTx" presStyleIdx="3" presStyleCnt="4">
        <dgm:presLayoutVars>
          <dgm:chMax val="1"/>
          <dgm:chPref val="1"/>
        </dgm:presLayoutVars>
      </dgm:prSet>
      <dgm:spPr/>
    </dgm:pt>
  </dgm:ptLst>
  <dgm:cxnLst>
    <dgm:cxn modelId="{9A6A8129-201D-4C32-AAC4-19253431EFF6}" srcId="{8138FA23-9E6D-4FB9-865A-615A85A64EBD}" destId="{1D6CCB22-D077-4240-BA78-A9C11C4B72BD}" srcOrd="3" destOrd="0" parTransId="{940A83EC-BD7A-4BAA-8891-6D9F34D19881}" sibTransId="{EB46B41B-80C4-4E09-9B07-F0BEE24DFE12}"/>
    <dgm:cxn modelId="{ABC8FD7C-CCCC-4375-A183-D91AC25CF035}" type="presOf" srcId="{ECE18890-2A0E-4C9D-8205-39C094D1B8C1}" destId="{DC882493-32C9-428C-95EA-6FF97871AEEB}" srcOrd="0" destOrd="0" presId="urn:microsoft.com/office/officeart/2018/5/layout/IconLeafLabelList"/>
    <dgm:cxn modelId="{39E7AD7E-9B81-4984-9F60-285DD1DDAB12}" type="presOf" srcId="{1D6CCB22-D077-4240-BA78-A9C11C4B72BD}" destId="{1885C482-5D11-4052-A2AB-EF8E33B975FA}" srcOrd="0" destOrd="0" presId="urn:microsoft.com/office/officeart/2018/5/layout/IconLeafLabelList"/>
    <dgm:cxn modelId="{F0510187-DC68-4C66-A368-A7EB4B6D57B9}" type="presOf" srcId="{8138FA23-9E6D-4FB9-865A-615A85A64EBD}" destId="{AFD8517A-A933-4696-BBCD-0900D8B428E3}" srcOrd="0" destOrd="0" presId="urn:microsoft.com/office/officeart/2018/5/layout/IconLeafLabelList"/>
    <dgm:cxn modelId="{F7A1A8B6-216A-47CC-B10F-F1FDC5F1C8E4}" type="presOf" srcId="{2DC41F48-0BFB-4AE6-98F3-4F127D820466}" destId="{2C209A07-B5F3-4CBF-B11E-CEC7F0DAE441}" srcOrd="0" destOrd="0" presId="urn:microsoft.com/office/officeart/2018/5/layout/IconLeafLabelList"/>
    <dgm:cxn modelId="{F062ACB9-FCCD-4D39-A2B1-21C111804A61}" type="presOf" srcId="{158F5419-77DE-4DDF-86AA-E5993D7250FE}" destId="{D5A68F9D-55D0-41B1-B5DB-D95A059F25A8}" srcOrd="0" destOrd="0" presId="urn:microsoft.com/office/officeart/2018/5/layout/IconLeafLabelList"/>
    <dgm:cxn modelId="{C5AD56E4-D1D6-47BD-A1A5-A51A5DD00FC6}" srcId="{8138FA23-9E6D-4FB9-865A-615A85A64EBD}" destId="{2DC41F48-0BFB-4AE6-98F3-4F127D820466}" srcOrd="2" destOrd="0" parTransId="{346C0EFB-3F01-44C5-B193-9FF2F1F4E86E}" sibTransId="{D13AEE0B-6788-4A68-A9BC-00C597EE41C0}"/>
    <dgm:cxn modelId="{6E082AE5-7EAE-49F7-AE73-813D159D50FC}" srcId="{8138FA23-9E6D-4FB9-865A-615A85A64EBD}" destId="{ECE18890-2A0E-4C9D-8205-39C094D1B8C1}" srcOrd="0" destOrd="0" parTransId="{109C854E-F52A-4B47-9DD2-3D7BA37019CA}" sibTransId="{69AAB1F9-421B-46E3-A692-0FEAD32CDE50}"/>
    <dgm:cxn modelId="{68186FEC-729F-4F8B-9974-6DD4A162C8F6}" srcId="{8138FA23-9E6D-4FB9-865A-615A85A64EBD}" destId="{158F5419-77DE-4DDF-86AA-E5993D7250FE}" srcOrd="1" destOrd="0" parTransId="{CB316FDF-2119-43CA-85ED-2EFD7F3CBF26}" sibTransId="{35B0B425-372D-44D3-8C0C-93925574F526}"/>
    <dgm:cxn modelId="{3D9350F7-A112-494D-944B-EE5AD4501889}" type="presParOf" srcId="{AFD8517A-A933-4696-BBCD-0900D8B428E3}" destId="{7CDA9601-3BCF-406C-9315-35782C058E55}" srcOrd="0" destOrd="0" presId="urn:microsoft.com/office/officeart/2018/5/layout/IconLeafLabelList"/>
    <dgm:cxn modelId="{68F4C797-CDB0-46A3-92C7-EB98AFB3FFD7}" type="presParOf" srcId="{7CDA9601-3BCF-406C-9315-35782C058E55}" destId="{90ED7091-71FF-4DC0-977F-BC35D21271CB}" srcOrd="0" destOrd="0" presId="urn:microsoft.com/office/officeart/2018/5/layout/IconLeafLabelList"/>
    <dgm:cxn modelId="{2D1AD71B-6A48-420C-8507-33D42DC4143A}" type="presParOf" srcId="{7CDA9601-3BCF-406C-9315-35782C058E55}" destId="{739BC051-DAB5-44BB-A8D4-FE05A773112B}" srcOrd="1" destOrd="0" presId="urn:microsoft.com/office/officeart/2018/5/layout/IconLeafLabelList"/>
    <dgm:cxn modelId="{8179B824-D6A6-4C09-8741-5A8C9B46FC1A}" type="presParOf" srcId="{7CDA9601-3BCF-406C-9315-35782C058E55}" destId="{48FA6593-EDBB-4168-91A2-E5A58D44B84A}" srcOrd="2" destOrd="0" presId="urn:microsoft.com/office/officeart/2018/5/layout/IconLeafLabelList"/>
    <dgm:cxn modelId="{400E5579-931A-4A9C-846F-0C287B4DD867}" type="presParOf" srcId="{7CDA9601-3BCF-406C-9315-35782C058E55}" destId="{DC882493-32C9-428C-95EA-6FF97871AEEB}" srcOrd="3" destOrd="0" presId="urn:microsoft.com/office/officeart/2018/5/layout/IconLeafLabelList"/>
    <dgm:cxn modelId="{7515628C-C9D7-4AA0-AE75-DB59D920B4BF}" type="presParOf" srcId="{AFD8517A-A933-4696-BBCD-0900D8B428E3}" destId="{AD1EA242-2029-442F-AB11-0F4E99273442}" srcOrd="1" destOrd="0" presId="urn:microsoft.com/office/officeart/2018/5/layout/IconLeafLabelList"/>
    <dgm:cxn modelId="{18E1466A-5212-4958-8FA2-557F87BB22F5}" type="presParOf" srcId="{AFD8517A-A933-4696-BBCD-0900D8B428E3}" destId="{A85EE6CE-14BD-41B7-BD52-0C44370683D4}" srcOrd="2" destOrd="0" presId="urn:microsoft.com/office/officeart/2018/5/layout/IconLeafLabelList"/>
    <dgm:cxn modelId="{282600A2-981F-4BFE-910F-B4714EE45EE6}" type="presParOf" srcId="{A85EE6CE-14BD-41B7-BD52-0C44370683D4}" destId="{CFFB165F-DD58-4342-85B1-5C6FE262B33D}" srcOrd="0" destOrd="0" presId="urn:microsoft.com/office/officeart/2018/5/layout/IconLeafLabelList"/>
    <dgm:cxn modelId="{3BD00D8C-795B-417B-84FF-B3492CAB9338}" type="presParOf" srcId="{A85EE6CE-14BD-41B7-BD52-0C44370683D4}" destId="{EFCAE972-E9BE-47CE-A297-D3AA793DB951}" srcOrd="1" destOrd="0" presId="urn:microsoft.com/office/officeart/2018/5/layout/IconLeafLabelList"/>
    <dgm:cxn modelId="{6DC37F05-F035-457E-A730-DA8DBB1C6571}" type="presParOf" srcId="{A85EE6CE-14BD-41B7-BD52-0C44370683D4}" destId="{866A3716-4D29-4560-9BB0-74F58285633F}" srcOrd="2" destOrd="0" presId="urn:microsoft.com/office/officeart/2018/5/layout/IconLeafLabelList"/>
    <dgm:cxn modelId="{6687BFA7-4867-44C4-9D4D-06B982FC7882}" type="presParOf" srcId="{A85EE6CE-14BD-41B7-BD52-0C44370683D4}" destId="{D5A68F9D-55D0-41B1-B5DB-D95A059F25A8}" srcOrd="3" destOrd="0" presId="urn:microsoft.com/office/officeart/2018/5/layout/IconLeafLabelList"/>
    <dgm:cxn modelId="{1D7C39C8-F57A-4BC5-A9F6-56E8DE9F9DA0}" type="presParOf" srcId="{AFD8517A-A933-4696-BBCD-0900D8B428E3}" destId="{EAFD23DA-9739-4D95-A561-19ED35264B0B}" srcOrd="3" destOrd="0" presId="urn:microsoft.com/office/officeart/2018/5/layout/IconLeafLabelList"/>
    <dgm:cxn modelId="{2F64BB8C-8E6C-4B11-A16E-2CBF12E910D7}" type="presParOf" srcId="{AFD8517A-A933-4696-BBCD-0900D8B428E3}" destId="{F89CB5D7-3470-4461-9442-EF3754F6F090}" srcOrd="4" destOrd="0" presId="urn:microsoft.com/office/officeart/2018/5/layout/IconLeafLabelList"/>
    <dgm:cxn modelId="{1CA5C0F5-8EEF-459C-A406-8D4E28A70923}" type="presParOf" srcId="{F89CB5D7-3470-4461-9442-EF3754F6F090}" destId="{0C031E6D-A455-4F61-8BE8-1F120A6C091A}" srcOrd="0" destOrd="0" presId="urn:microsoft.com/office/officeart/2018/5/layout/IconLeafLabelList"/>
    <dgm:cxn modelId="{84042B6E-C1C2-48C3-B5ED-43464B7CB297}" type="presParOf" srcId="{F89CB5D7-3470-4461-9442-EF3754F6F090}" destId="{68EBCA6E-1963-4359-9C3A-82DD6A2E2714}" srcOrd="1" destOrd="0" presId="urn:microsoft.com/office/officeart/2018/5/layout/IconLeafLabelList"/>
    <dgm:cxn modelId="{4B1DD266-2C39-45BA-87AF-C02A3AE9B68A}" type="presParOf" srcId="{F89CB5D7-3470-4461-9442-EF3754F6F090}" destId="{06E28918-89D8-4BD2-B1DA-3440F9A78A2E}" srcOrd="2" destOrd="0" presId="urn:microsoft.com/office/officeart/2018/5/layout/IconLeafLabelList"/>
    <dgm:cxn modelId="{833A93B7-C3B4-4707-B1F4-3AF9E89A066C}" type="presParOf" srcId="{F89CB5D7-3470-4461-9442-EF3754F6F090}" destId="{2C209A07-B5F3-4CBF-B11E-CEC7F0DAE441}" srcOrd="3" destOrd="0" presId="urn:microsoft.com/office/officeart/2018/5/layout/IconLeafLabelList"/>
    <dgm:cxn modelId="{3A7DE33A-8D5F-41CD-975A-1E8EEDA04E24}" type="presParOf" srcId="{AFD8517A-A933-4696-BBCD-0900D8B428E3}" destId="{DEB24B08-5984-46E8-A5BC-24F63A62C506}" srcOrd="5" destOrd="0" presId="urn:microsoft.com/office/officeart/2018/5/layout/IconLeafLabelList"/>
    <dgm:cxn modelId="{225D9A6C-0315-46F5-8EE4-C0FA96603C72}" type="presParOf" srcId="{AFD8517A-A933-4696-BBCD-0900D8B428E3}" destId="{36DE3389-8A7A-4ACB-B6C0-8AAD365764CD}" srcOrd="6" destOrd="0" presId="urn:microsoft.com/office/officeart/2018/5/layout/IconLeafLabelList"/>
    <dgm:cxn modelId="{DE71E75A-9F27-4E72-B0BC-864B0BF65BBB}" type="presParOf" srcId="{36DE3389-8A7A-4ACB-B6C0-8AAD365764CD}" destId="{2A19491C-A67B-4A39-A815-4A13A38B00C4}" srcOrd="0" destOrd="0" presId="urn:microsoft.com/office/officeart/2018/5/layout/IconLeafLabelList"/>
    <dgm:cxn modelId="{68CB7989-ED80-44BE-9B8E-7114A37860A4}" type="presParOf" srcId="{36DE3389-8A7A-4ACB-B6C0-8AAD365764CD}" destId="{3C5E0F40-DDB7-4F88-8AD5-CAEF5C722E20}" srcOrd="1" destOrd="0" presId="urn:microsoft.com/office/officeart/2018/5/layout/IconLeafLabelList"/>
    <dgm:cxn modelId="{A4908749-5033-4F80-A1B3-6C55C2BA95DF}" type="presParOf" srcId="{36DE3389-8A7A-4ACB-B6C0-8AAD365764CD}" destId="{571B7B76-1C5D-491E-BF0E-340376958A4D}" srcOrd="2" destOrd="0" presId="urn:microsoft.com/office/officeart/2018/5/layout/IconLeafLabelList"/>
    <dgm:cxn modelId="{C948AF78-D8A1-4B08-ABB8-BD217BC13C3D}" type="presParOf" srcId="{36DE3389-8A7A-4ACB-B6C0-8AAD365764CD}" destId="{1885C482-5D11-4052-A2AB-EF8E33B975FA}" srcOrd="3" destOrd="0" presId="urn:microsoft.com/office/officeart/2018/5/layout/IconLeaf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1DE3174-495B-4EB4-BD61-5E5720ABC288}"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04665A12-BC2D-4CBA-857C-8CB0FA14510E}">
      <dgm:prSet/>
      <dgm:spPr/>
      <dgm:t>
        <a:bodyPr/>
        <a:lstStyle/>
        <a:p>
          <a:pPr>
            <a:defRPr cap="all"/>
          </a:pPr>
          <a:r>
            <a:rPr lang="en-US" dirty="0"/>
            <a:t>Leaders set the tone through Gemba walks and respectful inquiry.</a:t>
          </a:r>
        </a:p>
      </dgm:t>
    </dgm:pt>
    <dgm:pt modelId="{60F0557A-B8D7-427D-9C03-A0A0DDEDF605}" type="parTrans" cxnId="{3063D5FE-5B66-4C6D-A6D4-115F79E768A6}">
      <dgm:prSet/>
      <dgm:spPr/>
      <dgm:t>
        <a:bodyPr/>
        <a:lstStyle/>
        <a:p>
          <a:endParaRPr lang="en-US"/>
        </a:p>
      </dgm:t>
    </dgm:pt>
    <dgm:pt modelId="{6C85E7B2-FD7D-41F4-9C3A-760EB83F57DA}" type="sibTrans" cxnId="{3063D5FE-5B66-4C6D-A6D4-115F79E768A6}">
      <dgm:prSet/>
      <dgm:spPr/>
      <dgm:t>
        <a:bodyPr/>
        <a:lstStyle/>
        <a:p>
          <a:endParaRPr lang="en-US"/>
        </a:p>
      </dgm:t>
    </dgm:pt>
    <dgm:pt modelId="{2DE3DEEB-BDE4-41EC-82CB-339E8F8B0F5F}">
      <dgm:prSet/>
      <dgm:spPr/>
      <dgm:t>
        <a:bodyPr/>
        <a:lstStyle/>
        <a:p>
          <a:pPr>
            <a:defRPr cap="all"/>
          </a:pPr>
          <a:r>
            <a:rPr lang="en-US"/>
            <a:t>Asking 'why' builds problem-solving, not blame.</a:t>
          </a:r>
        </a:p>
      </dgm:t>
    </dgm:pt>
    <dgm:pt modelId="{05E6AB20-7502-4E06-8944-DC637FCAB2F6}" type="parTrans" cxnId="{469E202C-DD42-477E-A0ED-2BC791B3C507}">
      <dgm:prSet/>
      <dgm:spPr/>
      <dgm:t>
        <a:bodyPr/>
        <a:lstStyle/>
        <a:p>
          <a:endParaRPr lang="en-US"/>
        </a:p>
      </dgm:t>
    </dgm:pt>
    <dgm:pt modelId="{0378BA34-92F4-48C1-925E-0EC9B2076DAA}" type="sibTrans" cxnId="{469E202C-DD42-477E-A0ED-2BC791B3C507}">
      <dgm:prSet/>
      <dgm:spPr/>
      <dgm:t>
        <a:bodyPr/>
        <a:lstStyle/>
        <a:p>
          <a:endParaRPr lang="en-US"/>
        </a:p>
      </dgm:t>
    </dgm:pt>
    <dgm:pt modelId="{81544A46-3026-4396-BBD7-F131EEB8AF2F}">
      <dgm:prSet/>
      <dgm:spPr/>
      <dgm:t>
        <a:bodyPr/>
        <a:lstStyle/>
        <a:p>
          <a:pPr>
            <a:defRPr cap="all"/>
          </a:pPr>
          <a:r>
            <a:rPr lang="en-US"/>
            <a:t>Visible commitment ensures lean is taken seriously.</a:t>
          </a:r>
        </a:p>
      </dgm:t>
    </dgm:pt>
    <dgm:pt modelId="{F2D84E5D-753A-4F14-9F90-2423C64D7CD9}" type="parTrans" cxnId="{ED77B8B7-52E0-48F8-8249-1C2A6B9A78B3}">
      <dgm:prSet/>
      <dgm:spPr/>
      <dgm:t>
        <a:bodyPr/>
        <a:lstStyle/>
        <a:p>
          <a:endParaRPr lang="en-US"/>
        </a:p>
      </dgm:t>
    </dgm:pt>
    <dgm:pt modelId="{C56F9A92-2900-428B-969C-F9C5E44E0635}" type="sibTrans" cxnId="{ED77B8B7-52E0-48F8-8249-1C2A6B9A78B3}">
      <dgm:prSet/>
      <dgm:spPr/>
      <dgm:t>
        <a:bodyPr/>
        <a:lstStyle/>
        <a:p>
          <a:endParaRPr lang="en-US"/>
        </a:p>
      </dgm:t>
    </dgm:pt>
    <dgm:pt modelId="{068E3102-5165-4EE2-8E70-21D034C52820}" type="pres">
      <dgm:prSet presAssocID="{01DE3174-495B-4EB4-BD61-5E5720ABC288}" presName="root" presStyleCnt="0">
        <dgm:presLayoutVars>
          <dgm:dir/>
          <dgm:resizeHandles val="exact"/>
        </dgm:presLayoutVars>
      </dgm:prSet>
      <dgm:spPr/>
    </dgm:pt>
    <dgm:pt modelId="{8EB43F34-B538-4D33-B13F-E5FCF7A66E71}" type="pres">
      <dgm:prSet presAssocID="{04665A12-BC2D-4CBA-857C-8CB0FA14510E}" presName="compNode" presStyleCnt="0"/>
      <dgm:spPr/>
    </dgm:pt>
    <dgm:pt modelId="{852A8095-E18B-4D21-99B0-C1F9884DED6E}" type="pres">
      <dgm:prSet presAssocID="{04665A12-BC2D-4CBA-857C-8CB0FA14510E}" presName="iconBgRect" presStyleLbl="bgShp" presStyleIdx="0" presStyleCnt="3"/>
      <dgm:spPr/>
    </dgm:pt>
    <dgm:pt modelId="{35120FE1-7A6D-4E5C-8BDC-69A1F7EAB818}" type="pres">
      <dgm:prSet presAssocID="{04665A12-BC2D-4CBA-857C-8CB0FA14510E}"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ootprint"/>
        </a:ext>
      </dgm:extLst>
    </dgm:pt>
    <dgm:pt modelId="{9F1D9D87-647A-4222-8CE8-E80C5E6478F7}" type="pres">
      <dgm:prSet presAssocID="{04665A12-BC2D-4CBA-857C-8CB0FA14510E}" presName="spaceRect" presStyleCnt="0"/>
      <dgm:spPr/>
    </dgm:pt>
    <dgm:pt modelId="{D832C07B-DAA1-4427-8EFE-3A936A55D134}" type="pres">
      <dgm:prSet presAssocID="{04665A12-BC2D-4CBA-857C-8CB0FA14510E}" presName="textRect" presStyleLbl="revTx" presStyleIdx="0" presStyleCnt="3">
        <dgm:presLayoutVars>
          <dgm:chMax val="1"/>
          <dgm:chPref val="1"/>
        </dgm:presLayoutVars>
      </dgm:prSet>
      <dgm:spPr/>
    </dgm:pt>
    <dgm:pt modelId="{F42E5BBF-850C-41D9-97EB-51EFAF2B39CA}" type="pres">
      <dgm:prSet presAssocID="{6C85E7B2-FD7D-41F4-9C3A-760EB83F57DA}" presName="sibTrans" presStyleCnt="0"/>
      <dgm:spPr/>
    </dgm:pt>
    <dgm:pt modelId="{E0E8A187-9EA0-4442-9E2A-123371050256}" type="pres">
      <dgm:prSet presAssocID="{2DE3DEEB-BDE4-41EC-82CB-339E8F8B0F5F}" presName="compNode" presStyleCnt="0"/>
      <dgm:spPr/>
    </dgm:pt>
    <dgm:pt modelId="{FF57969B-4B0D-475A-B61F-3265D0E0A75A}" type="pres">
      <dgm:prSet presAssocID="{2DE3DEEB-BDE4-41EC-82CB-339E8F8B0F5F}" presName="iconBgRect" presStyleLbl="bgShp" presStyleIdx="1" presStyleCnt="3"/>
      <dgm:spPr/>
    </dgm:pt>
    <dgm:pt modelId="{1016A36E-D806-47D0-A502-9CFD94317887}" type="pres">
      <dgm:prSet presAssocID="{2DE3DEEB-BDE4-41EC-82CB-339E8F8B0F5F}"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onfused Person"/>
        </a:ext>
      </dgm:extLst>
    </dgm:pt>
    <dgm:pt modelId="{D6C3C5F2-4A3C-4F8E-8036-09BDEB24DE4C}" type="pres">
      <dgm:prSet presAssocID="{2DE3DEEB-BDE4-41EC-82CB-339E8F8B0F5F}" presName="spaceRect" presStyleCnt="0"/>
      <dgm:spPr/>
    </dgm:pt>
    <dgm:pt modelId="{FB1E1EE2-4CD8-4B97-9DA9-14D707078C9F}" type="pres">
      <dgm:prSet presAssocID="{2DE3DEEB-BDE4-41EC-82CB-339E8F8B0F5F}" presName="textRect" presStyleLbl="revTx" presStyleIdx="1" presStyleCnt="3">
        <dgm:presLayoutVars>
          <dgm:chMax val="1"/>
          <dgm:chPref val="1"/>
        </dgm:presLayoutVars>
      </dgm:prSet>
      <dgm:spPr/>
    </dgm:pt>
    <dgm:pt modelId="{0B6F25D6-6CB4-4D1E-AD56-DED616B991D2}" type="pres">
      <dgm:prSet presAssocID="{0378BA34-92F4-48C1-925E-0EC9B2076DAA}" presName="sibTrans" presStyleCnt="0"/>
      <dgm:spPr/>
    </dgm:pt>
    <dgm:pt modelId="{204691EB-10E9-4692-9314-643A2F2D6FA8}" type="pres">
      <dgm:prSet presAssocID="{81544A46-3026-4396-BBD7-F131EEB8AF2F}" presName="compNode" presStyleCnt="0"/>
      <dgm:spPr/>
    </dgm:pt>
    <dgm:pt modelId="{E4750C3A-5C67-4D51-9126-8D6C3E3EABFE}" type="pres">
      <dgm:prSet presAssocID="{81544A46-3026-4396-BBD7-F131EEB8AF2F}" presName="iconBgRect" presStyleLbl="bgShp" presStyleIdx="2" presStyleCnt="3"/>
      <dgm:spPr/>
    </dgm:pt>
    <dgm:pt modelId="{A9129018-C408-4838-98B1-50404DF49E9B}" type="pres">
      <dgm:prSet presAssocID="{81544A46-3026-4396-BBD7-F131EEB8AF2F}"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andshake"/>
        </a:ext>
      </dgm:extLst>
    </dgm:pt>
    <dgm:pt modelId="{2602E673-967B-44C0-AB26-3C19D9413E39}" type="pres">
      <dgm:prSet presAssocID="{81544A46-3026-4396-BBD7-F131EEB8AF2F}" presName="spaceRect" presStyleCnt="0"/>
      <dgm:spPr/>
    </dgm:pt>
    <dgm:pt modelId="{FCF211D4-B9CC-405F-99CE-8CB3B061C5E7}" type="pres">
      <dgm:prSet presAssocID="{81544A46-3026-4396-BBD7-F131EEB8AF2F}" presName="textRect" presStyleLbl="revTx" presStyleIdx="2" presStyleCnt="3">
        <dgm:presLayoutVars>
          <dgm:chMax val="1"/>
          <dgm:chPref val="1"/>
        </dgm:presLayoutVars>
      </dgm:prSet>
      <dgm:spPr/>
    </dgm:pt>
  </dgm:ptLst>
  <dgm:cxnLst>
    <dgm:cxn modelId="{8594C109-93CB-4E12-8AF0-BD19D7BFA0A6}" type="presOf" srcId="{81544A46-3026-4396-BBD7-F131EEB8AF2F}" destId="{FCF211D4-B9CC-405F-99CE-8CB3B061C5E7}" srcOrd="0" destOrd="0" presId="urn:microsoft.com/office/officeart/2018/5/layout/IconCircleLabelList"/>
    <dgm:cxn modelId="{469E202C-DD42-477E-A0ED-2BC791B3C507}" srcId="{01DE3174-495B-4EB4-BD61-5E5720ABC288}" destId="{2DE3DEEB-BDE4-41EC-82CB-339E8F8B0F5F}" srcOrd="1" destOrd="0" parTransId="{05E6AB20-7502-4E06-8944-DC637FCAB2F6}" sibTransId="{0378BA34-92F4-48C1-925E-0EC9B2076DAA}"/>
    <dgm:cxn modelId="{951D848D-13CA-4476-9D93-67EFEC5F2250}" type="presOf" srcId="{04665A12-BC2D-4CBA-857C-8CB0FA14510E}" destId="{D832C07B-DAA1-4427-8EFE-3A936A55D134}" srcOrd="0" destOrd="0" presId="urn:microsoft.com/office/officeart/2018/5/layout/IconCircleLabelList"/>
    <dgm:cxn modelId="{1C1E62AF-BA43-4323-AE8E-E297A4078AFE}" type="presOf" srcId="{2DE3DEEB-BDE4-41EC-82CB-339E8F8B0F5F}" destId="{FB1E1EE2-4CD8-4B97-9DA9-14D707078C9F}" srcOrd="0" destOrd="0" presId="urn:microsoft.com/office/officeart/2018/5/layout/IconCircleLabelList"/>
    <dgm:cxn modelId="{B93086B7-DB2E-4884-A9C5-F9E111B8694A}" type="presOf" srcId="{01DE3174-495B-4EB4-BD61-5E5720ABC288}" destId="{068E3102-5165-4EE2-8E70-21D034C52820}" srcOrd="0" destOrd="0" presId="urn:microsoft.com/office/officeart/2018/5/layout/IconCircleLabelList"/>
    <dgm:cxn modelId="{ED77B8B7-52E0-48F8-8249-1C2A6B9A78B3}" srcId="{01DE3174-495B-4EB4-BD61-5E5720ABC288}" destId="{81544A46-3026-4396-BBD7-F131EEB8AF2F}" srcOrd="2" destOrd="0" parTransId="{F2D84E5D-753A-4F14-9F90-2423C64D7CD9}" sibTransId="{C56F9A92-2900-428B-969C-F9C5E44E0635}"/>
    <dgm:cxn modelId="{3063D5FE-5B66-4C6D-A6D4-115F79E768A6}" srcId="{01DE3174-495B-4EB4-BD61-5E5720ABC288}" destId="{04665A12-BC2D-4CBA-857C-8CB0FA14510E}" srcOrd="0" destOrd="0" parTransId="{60F0557A-B8D7-427D-9C03-A0A0DDEDF605}" sibTransId="{6C85E7B2-FD7D-41F4-9C3A-760EB83F57DA}"/>
    <dgm:cxn modelId="{03918B18-D559-4533-9286-7CF2FE860017}" type="presParOf" srcId="{068E3102-5165-4EE2-8E70-21D034C52820}" destId="{8EB43F34-B538-4D33-B13F-E5FCF7A66E71}" srcOrd="0" destOrd="0" presId="urn:microsoft.com/office/officeart/2018/5/layout/IconCircleLabelList"/>
    <dgm:cxn modelId="{362DD05A-CDE8-45DB-945A-7313D3A3F73B}" type="presParOf" srcId="{8EB43F34-B538-4D33-B13F-E5FCF7A66E71}" destId="{852A8095-E18B-4D21-99B0-C1F9884DED6E}" srcOrd="0" destOrd="0" presId="urn:microsoft.com/office/officeart/2018/5/layout/IconCircleLabelList"/>
    <dgm:cxn modelId="{8EE17831-B7D1-4687-91C9-84EBF75AADB0}" type="presParOf" srcId="{8EB43F34-B538-4D33-B13F-E5FCF7A66E71}" destId="{35120FE1-7A6D-4E5C-8BDC-69A1F7EAB818}" srcOrd="1" destOrd="0" presId="urn:microsoft.com/office/officeart/2018/5/layout/IconCircleLabelList"/>
    <dgm:cxn modelId="{73C25E3E-C6B3-44B4-9A00-F4C5F0C2A9DF}" type="presParOf" srcId="{8EB43F34-B538-4D33-B13F-E5FCF7A66E71}" destId="{9F1D9D87-647A-4222-8CE8-E80C5E6478F7}" srcOrd="2" destOrd="0" presId="urn:microsoft.com/office/officeart/2018/5/layout/IconCircleLabelList"/>
    <dgm:cxn modelId="{176F516B-07B3-41EB-A37F-7985FBF9EF0F}" type="presParOf" srcId="{8EB43F34-B538-4D33-B13F-E5FCF7A66E71}" destId="{D832C07B-DAA1-4427-8EFE-3A936A55D134}" srcOrd="3" destOrd="0" presId="urn:microsoft.com/office/officeart/2018/5/layout/IconCircleLabelList"/>
    <dgm:cxn modelId="{74648662-5271-498C-B0FF-3EA41311F776}" type="presParOf" srcId="{068E3102-5165-4EE2-8E70-21D034C52820}" destId="{F42E5BBF-850C-41D9-97EB-51EFAF2B39CA}" srcOrd="1" destOrd="0" presId="urn:microsoft.com/office/officeart/2018/5/layout/IconCircleLabelList"/>
    <dgm:cxn modelId="{00226092-FCDB-4629-A985-20066CFC4D98}" type="presParOf" srcId="{068E3102-5165-4EE2-8E70-21D034C52820}" destId="{E0E8A187-9EA0-4442-9E2A-123371050256}" srcOrd="2" destOrd="0" presId="urn:microsoft.com/office/officeart/2018/5/layout/IconCircleLabelList"/>
    <dgm:cxn modelId="{14EEF196-6387-4F1D-ACF3-7A40BD4BD217}" type="presParOf" srcId="{E0E8A187-9EA0-4442-9E2A-123371050256}" destId="{FF57969B-4B0D-475A-B61F-3265D0E0A75A}" srcOrd="0" destOrd="0" presId="urn:microsoft.com/office/officeart/2018/5/layout/IconCircleLabelList"/>
    <dgm:cxn modelId="{0AB0A389-B47C-48FA-B48B-3B1BC6B2272A}" type="presParOf" srcId="{E0E8A187-9EA0-4442-9E2A-123371050256}" destId="{1016A36E-D806-47D0-A502-9CFD94317887}" srcOrd="1" destOrd="0" presId="urn:microsoft.com/office/officeart/2018/5/layout/IconCircleLabelList"/>
    <dgm:cxn modelId="{DC5C8796-2295-493D-80B7-51021954F145}" type="presParOf" srcId="{E0E8A187-9EA0-4442-9E2A-123371050256}" destId="{D6C3C5F2-4A3C-4F8E-8036-09BDEB24DE4C}" srcOrd="2" destOrd="0" presId="urn:microsoft.com/office/officeart/2018/5/layout/IconCircleLabelList"/>
    <dgm:cxn modelId="{27F6BEE2-2FE0-4215-AD88-122D490B284A}" type="presParOf" srcId="{E0E8A187-9EA0-4442-9E2A-123371050256}" destId="{FB1E1EE2-4CD8-4B97-9DA9-14D707078C9F}" srcOrd="3" destOrd="0" presId="urn:microsoft.com/office/officeart/2018/5/layout/IconCircleLabelList"/>
    <dgm:cxn modelId="{E2AB24CD-FB57-4A30-8719-D9EE1382F2E3}" type="presParOf" srcId="{068E3102-5165-4EE2-8E70-21D034C52820}" destId="{0B6F25D6-6CB4-4D1E-AD56-DED616B991D2}" srcOrd="3" destOrd="0" presId="urn:microsoft.com/office/officeart/2018/5/layout/IconCircleLabelList"/>
    <dgm:cxn modelId="{A4EF4755-0065-4009-A408-F26B3E628BA1}" type="presParOf" srcId="{068E3102-5165-4EE2-8E70-21D034C52820}" destId="{204691EB-10E9-4692-9314-643A2F2D6FA8}" srcOrd="4" destOrd="0" presId="urn:microsoft.com/office/officeart/2018/5/layout/IconCircleLabelList"/>
    <dgm:cxn modelId="{41146B3A-0ACE-47ED-A5E0-6CC050D8D396}" type="presParOf" srcId="{204691EB-10E9-4692-9314-643A2F2D6FA8}" destId="{E4750C3A-5C67-4D51-9126-8D6C3E3EABFE}" srcOrd="0" destOrd="0" presId="urn:microsoft.com/office/officeart/2018/5/layout/IconCircleLabelList"/>
    <dgm:cxn modelId="{E40B89C5-D450-4AB2-807B-0863CCE618F0}" type="presParOf" srcId="{204691EB-10E9-4692-9314-643A2F2D6FA8}" destId="{A9129018-C408-4838-98B1-50404DF49E9B}" srcOrd="1" destOrd="0" presId="urn:microsoft.com/office/officeart/2018/5/layout/IconCircleLabelList"/>
    <dgm:cxn modelId="{656EE853-08AE-460C-AE84-AA7E5EBB82E0}" type="presParOf" srcId="{204691EB-10E9-4692-9314-643A2F2D6FA8}" destId="{2602E673-967B-44C0-AB26-3C19D9413E39}" srcOrd="2" destOrd="0" presId="urn:microsoft.com/office/officeart/2018/5/layout/IconCircleLabelList"/>
    <dgm:cxn modelId="{68A85E85-9E28-48EC-AD66-8DB985DD4390}" type="presParOf" srcId="{204691EB-10E9-4692-9314-643A2F2D6FA8}" destId="{FCF211D4-B9CC-405F-99CE-8CB3B061C5E7}"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570C3F4-3E82-264C-A2B0-F38E90CBB9A0}" type="doc">
      <dgm:prSet loTypeId="urn:microsoft.com/office/officeart/2005/8/layout/process1" loCatId="" qsTypeId="urn:microsoft.com/office/officeart/2005/8/quickstyle/simple1" qsCatId="simple" csTypeId="urn:microsoft.com/office/officeart/2005/8/colors/accent1_2" csCatId="accent1" phldr="1"/>
      <dgm:spPr/>
    </dgm:pt>
    <dgm:pt modelId="{C72B7EAB-5A50-6C46-BE79-E0FCFF2AB97C}">
      <dgm:prSet phldrT="[Text]"/>
      <dgm:spPr/>
      <dgm:t>
        <a:bodyPr/>
        <a:lstStyle/>
        <a:p>
          <a:r>
            <a:rPr lang="en-US" dirty="0"/>
            <a:t>Build Trust and Respect</a:t>
          </a:r>
        </a:p>
      </dgm:t>
    </dgm:pt>
    <dgm:pt modelId="{C0E3732C-C4A7-F744-AEA8-0F3491701DF5}" type="parTrans" cxnId="{A10865CC-AF9E-E648-90E8-6EDE23FB8990}">
      <dgm:prSet/>
      <dgm:spPr/>
      <dgm:t>
        <a:bodyPr/>
        <a:lstStyle/>
        <a:p>
          <a:endParaRPr lang="en-US"/>
        </a:p>
      </dgm:t>
    </dgm:pt>
    <dgm:pt modelId="{F60020AF-B1DB-0E44-AC81-4E889F5BEB01}" type="sibTrans" cxnId="{A10865CC-AF9E-E648-90E8-6EDE23FB8990}">
      <dgm:prSet/>
      <dgm:spPr/>
      <dgm:t>
        <a:bodyPr/>
        <a:lstStyle/>
        <a:p>
          <a:endParaRPr lang="en-US"/>
        </a:p>
      </dgm:t>
    </dgm:pt>
    <dgm:pt modelId="{4B05D2E6-3E2E-7C4E-B8FA-0A65BCD05A59}">
      <dgm:prSet phldrT="[Text]"/>
      <dgm:spPr/>
      <dgm:t>
        <a:bodyPr/>
        <a:lstStyle/>
        <a:p>
          <a:r>
            <a:rPr lang="en-US" dirty="0"/>
            <a:t>Share Ownership</a:t>
          </a:r>
        </a:p>
      </dgm:t>
    </dgm:pt>
    <dgm:pt modelId="{733ADAA0-A1BA-D948-83BC-35FC487BA608}" type="parTrans" cxnId="{889A1D13-228A-B94B-8799-D4DE3BFB57AF}">
      <dgm:prSet/>
      <dgm:spPr/>
      <dgm:t>
        <a:bodyPr/>
        <a:lstStyle/>
        <a:p>
          <a:endParaRPr lang="en-US"/>
        </a:p>
      </dgm:t>
    </dgm:pt>
    <dgm:pt modelId="{65A1239F-1D6C-FB48-B585-4D49A2990A5B}" type="sibTrans" cxnId="{889A1D13-228A-B94B-8799-D4DE3BFB57AF}">
      <dgm:prSet/>
      <dgm:spPr/>
      <dgm:t>
        <a:bodyPr/>
        <a:lstStyle/>
        <a:p>
          <a:endParaRPr lang="en-US"/>
        </a:p>
      </dgm:t>
    </dgm:pt>
    <dgm:pt modelId="{41C3D445-9E94-FF41-841A-A07599851002}">
      <dgm:prSet phldrT="[Text]"/>
      <dgm:spPr/>
      <dgm:t>
        <a:bodyPr/>
        <a:lstStyle/>
        <a:p>
          <a:r>
            <a:rPr lang="en-US" dirty="0"/>
            <a:t>Model Values</a:t>
          </a:r>
        </a:p>
      </dgm:t>
    </dgm:pt>
    <dgm:pt modelId="{9B1FC12E-3B37-3B4B-9971-6D8AAAB67F83}" type="parTrans" cxnId="{611B0F21-84B2-7643-BE40-1F5E70A40C01}">
      <dgm:prSet/>
      <dgm:spPr/>
      <dgm:t>
        <a:bodyPr/>
        <a:lstStyle/>
        <a:p>
          <a:endParaRPr lang="en-US"/>
        </a:p>
      </dgm:t>
    </dgm:pt>
    <dgm:pt modelId="{1F19B736-3F7E-DC42-8C31-AC940CD633E5}" type="sibTrans" cxnId="{611B0F21-84B2-7643-BE40-1F5E70A40C01}">
      <dgm:prSet/>
      <dgm:spPr/>
      <dgm:t>
        <a:bodyPr/>
        <a:lstStyle/>
        <a:p>
          <a:endParaRPr lang="en-US"/>
        </a:p>
      </dgm:t>
    </dgm:pt>
    <dgm:pt modelId="{B2F82599-CCDC-9942-858E-6EED0F7F58FE}" type="pres">
      <dgm:prSet presAssocID="{0570C3F4-3E82-264C-A2B0-F38E90CBB9A0}" presName="Name0" presStyleCnt="0">
        <dgm:presLayoutVars>
          <dgm:dir/>
          <dgm:resizeHandles val="exact"/>
        </dgm:presLayoutVars>
      </dgm:prSet>
      <dgm:spPr/>
    </dgm:pt>
    <dgm:pt modelId="{64540113-49DE-F648-9CFB-6F71BCB7137F}" type="pres">
      <dgm:prSet presAssocID="{C72B7EAB-5A50-6C46-BE79-E0FCFF2AB97C}" presName="node" presStyleLbl="node1" presStyleIdx="0" presStyleCnt="3">
        <dgm:presLayoutVars>
          <dgm:bulletEnabled val="1"/>
        </dgm:presLayoutVars>
      </dgm:prSet>
      <dgm:spPr/>
    </dgm:pt>
    <dgm:pt modelId="{8412497F-E9E2-1D47-BEF1-3D5DA820F944}" type="pres">
      <dgm:prSet presAssocID="{F60020AF-B1DB-0E44-AC81-4E889F5BEB01}" presName="sibTrans" presStyleLbl="sibTrans2D1" presStyleIdx="0" presStyleCnt="2"/>
      <dgm:spPr/>
    </dgm:pt>
    <dgm:pt modelId="{EFF4388E-5118-7948-B50C-DC73B4EF9047}" type="pres">
      <dgm:prSet presAssocID="{F60020AF-B1DB-0E44-AC81-4E889F5BEB01}" presName="connectorText" presStyleLbl="sibTrans2D1" presStyleIdx="0" presStyleCnt="2"/>
      <dgm:spPr/>
    </dgm:pt>
    <dgm:pt modelId="{E06E8349-2503-B84E-BD9C-BD9DA74B43DB}" type="pres">
      <dgm:prSet presAssocID="{4B05D2E6-3E2E-7C4E-B8FA-0A65BCD05A59}" presName="node" presStyleLbl="node1" presStyleIdx="1" presStyleCnt="3">
        <dgm:presLayoutVars>
          <dgm:bulletEnabled val="1"/>
        </dgm:presLayoutVars>
      </dgm:prSet>
      <dgm:spPr/>
    </dgm:pt>
    <dgm:pt modelId="{D224364D-A466-4B41-8BA4-2FB574494808}" type="pres">
      <dgm:prSet presAssocID="{65A1239F-1D6C-FB48-B585-4D49A2990A5B}" presName="sibTrans" presStyleLbl="sibTrans2D1" presStyleIdx="1" presStyleCnt="2"/>
      <dgm:spPr/>
    </dgm:pt>
    <dgm:pt modelId="{A81CCDF7-D6C2-AE44-A74A-0E8185541B4F}" type="pres">
      <dgm:prSet presAssocID="{65A1239F-1D6C-FB48-B585-4D49A2990A5B}" presName="connectorText" presStyleLbl="sibTrans2D1" presStyleIdx="1" presStyleCnt="2"/>
      <dgm:spPr/>
    </dgm:pt>
    <dgm:pt modelId="{784689BD-9C7A-5048-AD01-0D2C4B15CAE7}" type="pres">
      <dgm:prSet presAssocID="{41C3D445-9E94-FF41-841A-A07599851002}" presName="node" presStyleLbl="node1" presStyleIdx="2" presStyleCnt="3">
        <dgm:presLayoutVars>
          <dgm:bulletEnabled val="1"/>
        </dgm:presLayoutVars>
      </dgm:prSet>
      <dgm:spPr/>
    </dgm:pt>
  </dgm:ptLst>
  <dgm:cxnLst>
    <dgm:cxn modelId="{CEB38405-280C-E349-8E93-F5C28EE7195E}" type="presOf" srcId="{41C3D445-9E94-FF41-841A-A07599851002}" destId="{784689BD-9C7A-5048-AD01-0D2C4B15CAE7}" srcOrd="0" destOrd="0" presId="urn:microsoft.com/office/officeart/2005/8/layout/process1"/>
    <dgm:cxn modelId="{889A1D13-228A-B94B-8799-D4DE3BFB57AF}" srcId="{0570C3F4-3E82-264C-A2B0-F38E90CBB9A0}" destId="{4B05D2E6-3E2E-7C4E-B8FA-0A65BCD05A59}" srcOrd="1" destOrd="0" parTransId="{733ADAA0-A1BA-D948-83BC-35FC487BA608}" sibTransId="{65A1239F-1D6C-FB48-B585-4D49A2990A5B}"/>
    <dgm:cxn modelId="{611B0F21-84B2-7643-BE40-1F5E70A40C01}" srcId="{0570C3F4-3E82-264C-A2B0-F38E90CBB9A0}" destId="{41C3D445-9E94-FF41-841A-A07599851002}" srcOrd="2" destOrd="0" parTransId="{9B1FC12E-3B37-3B4B-9971-6D8AAAB67F83}" sibTransId="{1F19B736-3F7E-DC42-8C31-AC940CD633E5}"/>
    <dgm:cxn modelId="{652A8E3A-B4BD-9F4A-B949-CF0BDBA38FE1}" type="presOf" srcId="{4B05D2E6-3E2E-7C4E-B8FA-0A65BCD05A59}" destId="{E06E8349-2503-B84E-BD9C-BD9DA74B43DB}" srcOrd="0" destOrd="0" presId="urn:microsoft.com/office/officeart/2005/8/layout/process1"/>
    <dgm:cxn modelId="{EC041846-823B-304E-9EA0-46EB80F75704}" type="presOf" srcId="{F60020AF-B1DB-0E44-AC81-4E889F5BEB01}" destId="{8412497F-E9E2-1D47-BEF1-3D5DA820F944}" srcOrd="0" destOrd="0" presId="urn:microsoft.com/office/officeart/2005/8/layout/process1"/>
    <dgm:cxn modelId="{1D7F8551-B30D-7445-B76D-8C28BB585FFE}" type="presOf" srcId="{F60020AF-B1DB-0E44-AC81-4E889F5BEB01}" destId="{EFF4388E-5118-7948-B50C-DC73B4EF9047}" srcOrd="1" destOrd="0" presId="urn:microsoft.com/office/officeart/2005/8/layout/process1"/>
    <dgm:cxn modelId="{7F2A1A8C-FCAE-8F4B-8D8B-E2FAF6600067}" type="presOf" srcId="{0570C3F4-3E82-264C-A2B0-F38E90CBB9A0}" destId="{B2F82599-CCDC-9942-858E-6EED0F7F58FE}" srcOrd="0" destOrd="0" presId="urn:microsoft.com/office/officeart/2005/8/layout/process1"/>
    <dgm:cxn modelId="{6DB61BCB-25BA-E94B-A69B-F0BE0FA1208A}" type="presOf" srcId="{65A1239F-1D6C-FB48-B585-4D49A2990A5B}" destId="{A81CCDF7-D6C2-AE44-A74A-0E8185541B4F}" srcOrd="1" destOrd="0" presId="urn:microsoft.com/office/officeart/2005/8/layout/process1"/>
    <dgm:cxn modelId="{A10865CC-AF9E-E648-90E8-6EDE23FB8990}" srcId="{0570C3F4-3E82-264C-A2B0-F38E90CBB9A0}" destId="{C72B7EAB-5A50-6C46-BE79-E0FCFF2AB97C}" srcOrd="0" destOrd="0" parTransId="{C0E3732C-C4A7-F744-AEA8-0F3491701DF5}" sibTransId="{F60020AF-B1DB-0E44-AC81-4E889F5BEB01}"/>
    <dgm:cxn modelId="{88E810CD-D800-CC4C-9B6A-3645F910974C}" type="presOf" srcId="{C72B7EAB-5A50-6C46-BE79-E0FCFF2AB97C}" destId="{64540113-49DE-F648-9CFB-6F71BCB7137F}" srcOrd="0" destOrd="0" presId="urn:microsoft.com/office/officeart/2005/8/layout/process1"/>
    <dgm:cxn modelId="{3ED5EEF1-A829-8643-8617-D49A3CB759AD}" type="presOf" srcId="{65A1239F-1D6C-FB48-B585-4D49A2990A5B}" destId="{D224364D-A466-4B41-8BA4-2FB574494808}" srcOrd="0" destOrd="0" presId="urn:microsoft.com/office/officeart/2005/8/layout/process1"/>
    <dgm:cxn modelId="{7A2178CA-916A-2E40-9AFB-548848A0B76A}" type="presParOf" srcId="{B2F82599-CCDC-9942-858E-6EED0F7F58FE}" destId="{64540113-49DE-F648-9CFB-6F71BCB7137F}" srcOrd="0" destOrd="0" presId="urn:microsoft.com/office/officeart/2005/8/layout/process1"/>
    <dgm:cxn modelId="{3373C87A-64E5-B940-ABB8-B72FBC70EA9A}" type="presParOf" srcId="{B2F82599-CCDC-9942-858E-6EED0F7F58FE}" destId="{8412497F-E9E2-1D47-BEF1-3D5DA820F944}" srcOrd="1" destOrd="0" presId="urn:microsoft.com/office/officeart/2005/8/layout/process1"/>
    <dgm:cxn modelId="{F4BC4313-A883-6C4E-A283-277B38313728}" type="presParOf" srcId="{8412497F-E9E2-1D47-BEF1-3D5DA820F944}" destId="{EFF4388E-5118-7948-B50C-DC73B4EF9047}" srcOrd="0" destOrd="0" presId="urn:microsoft.com/office/officeart/2005/8/layout/process1"/>
    <dgm:cxn modelId="{5EFF8C5C-84A2-0642-8E0D-107757B08E74}" type="presParOf" srcId="{B2F82599-CCDC-9942-858E-6EED0F7F58FE}" destId="{E06E8349-2503-B84E-BD9C-BD9DA74B43DB}" srcOrd="2" destOrd="0" presId="urn:microsoft.com/office/officeart/2005/8/layout/process1"/>
    <dgm:cxn modelId="{2E139F50-78A8-F147-9DD2-BF5E4AF3E65B}" type="presParOf" srcId="{B2F82599-CCDC-9942-858E-6EED0F7F58FE}" destId="{D224364D-A466-4B41-8BA4-2FB574494808}" srcOrd="3" destOrd="0" presId="urn:microsoft.com/office/officeart/2005/8/layout/process1"/>
    <dgm:cxn modelId="{CAD17A33-AB88-8F4B-8C66-882B122018D9}" type="presParOf" srcId="{D224364D-A466-4B41-8BA4-2FB574494808}" destId="{A81CCDF7-D6C2-AE44-A74A-0E8185541B4F}" srcOrd="0" destOrd="0" presId="urn:microsoft.com/office/officeart/2005/8/layout/process1"/>
    <dgm:cxn modelId="{4E4C4472-CB6C-D34A-B299-6E14510711E3}" type="presParOf" srcId="{B2F82599-CCDC-9942-858E-6EED0F7F58FE}" destId="{784689BD-9C7A-5048-AD01-0D2C4B15CAE7}"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EFC96A6-B544-4DF9-87B0-740CFAB4DA9C}"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en-US"/>
        </a:p>
      </dgm:t>
    </dgm:pt>
    <dgm:pt modelId="{50A92336-2513-43C0-BD76-07198934F0CF}">
      <dgm:prSet/>
      <dgm:spPr/>
      <dgm:t>
        <a:bodyPr/>
        <a:lstStyle/>
        <a:p>
          <a:r>
            <a:rPr lang="en-US" dirty="0"/>
            <a:t>Leadership owns Continuous Improvement and must Lead by Example</a:t>
          </a:r>
        </a:p>
      </dgm:t>
    </dgm:pt>
    <dgm:pt modelId="{7F56EC1B-C248-4022-8644-9B2E2741A53F}" type="parTrans" cxnId="{1723AB84-8FA4-49D0-A370-025342AAD775}">
      <dgm:prSet/>
      <dgm:spPr/>
      <dgm:t>
        <a:bodyPr/>
        <a:lstStyle/>
        <a:p>
          <a:endParaRPr lang="en-US"/>
        </a:p>
      </dgm:t>
    </dgm:pt>
    <dgm:pt modelId="{E94CFDE6-1AED-4E20-9F6C-C28E2EFC5FBA}" type="sibTrans" cxnId="{1723AB84-8FA4-49D0-A370-025342AAD775}">
      <dgm:prSet/>
      <dgm:spPr/>
      <dgm:t>
        <a:bodyPr/>
        <a:lstStyle/>
        <a:p>
          <a:endParaRPr lang="en-US"/>
        </a:p>
      </dgm:t>
    </dgm:pt>
    <dgm:pt modelId="{3F73D58F-B7D4-4A04-A005-9FB71EAC48B8}">
      <dgm:prSet/>
      <dgm:spPr/>
      <dgm:t>
        <a:bodyPr/>
        <a:lstStyle/>
        <a:p>
          <a:r>
            <a:rPr lang="en-US"/>
            <a:t>Sustainable lean comes from daily small improvements.</a:t>
          </a:r>
        </a:p>
      </dgm:t>
    </dgm:pt>
    <dgm:pt modelId="{C7848BE8-75D6-499F-9C7D-F837CB2F0F1C}" type="parTrans" cxnId="{6B9B1F6C-CA00-404A-9B1D-84FD49F0771C}">
      <dgm:prSet/>
      <dgm:spPr/>
      <dgm:t>
        <a:bodyPr/>
        <a:lstStyle/>
        <a:p>
          <a:endParaRPr lang="en-US"/>
        </a:p>
      </dgm:t>
    </dgm:pt>
    <dgm:pt modelId="{9DC4DA71-2655-41AC-B4C2-4F16521B04A2}" type="sibTrans" cxnId="{6B9B1F6C-CA00-404A-9B1D-84FD49F0771C}">
      <dgm:prSet/>
      <dgm:spPr/>
      <dgm:t>
        <a:bodyPr/>
        <a:lstStyle/>
        <a:p>
          <a:endParaRPr lang="en-US"/>
        </a:p>
      </dgm:t>
    </dgm:pt>
    <dgm:pt modelId="{060402A6-C4CF-4D5F-AC3F-11D5BBB2367B}">
      <dgm:prSet/>
      <dgm:spPr/>
      <dgm:t>
        <a:bodyPr/>
        <a:lstStyle/>
        <a:p>
          <a:r>
            <a:rPr lang="en-US"/>
            <a:t>Culture ensures continuous progress, not one-time projects.</a:t>
          </a:r>
        </a:p>
      </dgm:t>
    </dgm:pt>
    <dgm:pt modelId="{C6BBC3A8-E833-4DEF-888B-B8C7890B99E5}" type="parTrans" cxnId="{6775EE83-FE65-4EF5-906D-5BC15A68E5A6}">
      <dgm:prSet/>
      <dgm:spPr/>
      <dgm:t>
        <a:bodyPr/>
        <a:lstStyle/>
        <a:p>
          <a:endParaRPr lang="en-US"/>
        </a:p>
      </dgm:t>
    </dgm:pt>
    <dgm:pt modelId="{06D94DA9-6E64-41EC-AE34-501F116E7B69}" type="sibTrans" cxnId="{6775EE83-FE65-4EF5-906D-5BC15A68E5A6}">
      <dgm:prSet/>
      <dgm:spPr/>
      <dgm:t>
        <a:bodyPr/>
        <a:lstStyle/>
        <a:p>
          <a:endParaRPr lang="en-US"/>
        </a:p>
      </dgm:t>
    </dgm:pt>
    <dgm:pt modelId="{5FADCF6B-740E-4BA2-922C-3D8E8F0CEC74}">
      <dgm:prSet/>
      <dgm:spPr/>
      <dgm:t>
        <a:bodyPr/>
        <a:lstStyle/>
        <a:p>
          <a:r>
            <a:rPr lang="en-US" dirty="0"/>
            <a:t>Everyone contributes, creating long-term advantage.</a:t>
          </a:r>
        </a:p>
      </dgm:t>
    </dgm:pt>
    <dgm:pt modelId="{663B389D-1227-4DC8-8C11-E3068C684E80}" type="parTrans" cxnId="{4911AF6B-A0EC-476E-86A2-801DA5F74B46}">
      <dgm:prSet/>
      <dgm:spPr/>
      <dgm:t>
        <a:bodyPr/>
        <a:lstStyle/>
        <a:p>
          <a:endParaRPr lang="en-US"/>
        </a:p>
      </dgm:t>
    </dgm:pt>
    <dgm:pt modelId="{B60C9E88-8578-4118-8773-AE862DF5AE21}" type="sibTrans" cxnId="{4911AF6B-A0EC-476E-86A2-801DA5F74B46}">
      <dgm:prSet/>
      <dgm:spPr/>
      <dgm:t>
        <a:bodyPr/>
        <a:lstStyle/>
        <a:p>
          <a:endParaRPr lang="en-US"/>
        </a:p>
      </dgm:t>
    </dgm:pt>
    <dgm:pt modelId="{B65B3B7C-18CE-4541-B24A-9FCD41E2A8CB}" type="pres">
      <dgm:prSet presAssocID="{2EFC96A6-B544-4DF9-87B0-740CFAB4DA9C}" presName="Name0" presStyleCnt="0">
        <dgm:presLayoutVars>
          <dgm:dir/>
          <dgm:animLvl val="lvl"/>
          <dgm:resizeHandles val="exact"/>
        </dgm:presLayoutVars>
      </dgm:prSet>
      <dgm:spPr/>
    </dgm:pt>
    <dgm:pt modelId="{ACED0091-F1D7-4D5C-9FE9-320AB634B5FA}" type="pres">
      <dgm:prSet presAssocID="{50A92336-2513-43C0-BD76-07198934F0CF}" presName="linNode" presStyleCnt="0"/>
      <dgm:spPr/>
    </dgm:pt>
    <dgm:pt modelId="{85EBCC9F-FB44-4754-91BD-B641A94DBFF5}" type="pres">
      <dgm:prSet presAssocID="{50A92336-2513-43C0-BD76-07198934F0CF}" presName="parentText" presStyleLbl="node1" presStyleIdx="0" presStyleCnt="4">
        <dgm:presLayoutVars>
          <dgm:chMax val="1"/>
          <dgm:bulletEnabled val="1"/>
        </dgm:presLayoutVars>
      </dgm:prSet>
      <dgm:spPr/>
    </dgm:pt>
    <dgm:pt modelId="{1BF1C398-0DA9-4524-8D34-8371453FE79B}" type="pres">
      <dgm:prSet presAssocID="{E94CFDE6-1AED-4E20-9F6C-C28E2EFC5FBA}" presName="sp" presStyleCnt="0"/>
      <dgm:spPr/>
    </dgm:pt>
    <dgm:pt modelId="{DC86D11B-8C5F-44CA-B399-766A989E6448}" type="pres">
      <dgm:prSet presAssocID="{3F73D58F-B7D4-4A04-A005-9FB71EAC48B8}" presName="linNode" presStyleCnt="0"/>
      <dgm:spPr/>
    </dgm:pt>
    <dgm:pt modelId="{B36E9357-4D2D-4F8E-95A9-01E480BA43DD}" type="pres">
      <dgm:prSet presAssocID="{3F73D58F-B7D4-4A04-A005-9FB71EAC48B8}" presName="parentText" presStyleLbl="node1" presStyleIdx="1" presStyleCnt="4">
        <dgm:presLayoutVars>
          <dgm:chMax val="1"/>
          <dgm:bulletEnabled val="1"/>
        </dgm:presLayoutVars>
      </dgm:prSet>
      <dgm:spPr/>
    </dgm:pt>
    <dgm:pt modelId="{B56DED26-8556-4830-B4CE-5C0AB1A23AF7}" type="pres">
      <dgm:prSet presAssocID="{9DC4DA71-2655-41AC-B4C2-4F16521B04A2}" presName="sp" presStyleCnt="0"/>
      <dgm:spPr/>
    </dgm:pt>
    <dgm:pt modelId="{100A28F5-1A16-422D-9B10-E2084E795809}" type="pres">
      <dgm:prSet presAssocID="{060402A6-C4CF-4D5F-AC3F-11D5BBB2367B}" presName="linNode" presStyleCnt="0"/>
      <dgm:spPr/>
    </dgm:pt>
    <dgm:pt modelId="{EA8F7722-E572-484C-B419-A4C33978EFC0}" type="pres">
      <dgm:prSet presAssocID="{060402A6-C4CF-4D5F-AC3F-11D5BBB2367B}" presName="parentText" presStyleLbl="node1" presStyleIdx="2" presStyleCnt="4">
        <dgm:presLayoutVars>
          <dgm:chMax val="1"/>
          <dgm:bulletEnabled val="1"/>
        </dgm:presLayoutVars>
      </dgm:prSet>
      <dgm:spPr/>
    </dgm:pt>
    <dgm:pt modelId="{041F81DB-7BC9-4C1E-BB6D-8437D35BE2A5}" type="pres">
      <dgm:prSet presAssocID="{06D94DA9-6E64-41EC-AE34-501F116E7B69}" presName="sp" presStyleCnt="0"/>
      <dgm:spPr/>
    </dgm:pt>
    <dgm:pt modelId="{63565350-B2CE-4F61-98C9-9F7B0D430EDF}" type="pres">
      <dgm:prSet presAssocID="{5FADCF6B-740E-4BA2-922C-3D8E8F0CEC74}" presName="linNode" presStyleCnt="0"/>
      <dgm:spPr/>
    </dgm:pt>
    <dgm:pt modelId="{25A5F306-0011-4A78-8963-59E319A5CDF2}" type="pres">
      <dgm:prSet presAssocID="{5FADCF6B-740E-4BA2-922C-3D8E8F0CEC74}" presName="parentText" presStyleLbl="node1" presStyleIdx="3" presStyleCnt="4">
        <dgm:presLayoutVars>
          <dgm:chMax val="1"/>
          <dgm:bulletEnabled val="1"/>
        </dgm:presLayoutVars>
      </dgm:prSet>
      <dgm:spPr/>
    </dgm:pt>
  </dgm:ptLst>
  <dgm:cxnLst>
    <dgm:cxn modelId="{A928FD01-771B-4A10-9538-3CB7999F0AC3}" type="presOf" srcId="{5FADCF6B-740E-4BA2-922C-3D8E8F0CEC74}" destId="{25A5F306-0011-4A78-8963-59E319A5CDF2}" srcOrd="0" destOrd="0" presId="urn:microsoft.com/office/officeart/2005/8/layout/vList5"/>
    <dgm:cxn modelId="{768B9502-1843-49DD-B150-F446E1AB5B33}" type="presOf" srcId="{060402A6-C4CF-4D5F-AC3F-11D5BBB2367B}" destId="{EA8F7722-E572-484C-B419-A4C33978EFC0}" srcOrd="0" destOrd="0" presId="urn:microsoft.com/office/officeart/2005/8/layout/vList5"/>
    <dgm:cxn modelId="{06E43C40-AE8E-4C5F-A115-7E0111A82F60}" type="presOf" srcId="{2EFC96A6-B544-4DF9-87B0-740CFAB4DA9C}" destId="{B65B3B7C-18CE-4541-B24A-9FCD41E2A8CB}" srcOrd="0" destOrd="0" presId="urn:microsoft.com/office/officeart/2005/8/layout/vList5"/>
    <dgm:cxn modelId="{4911AF6B-A0EC-476E-86A2-801DA5F74B46}" srcId="{2EFC96A6-B544-4DF9-87B0-740CFAB4DA9C}" destId="{5FADCF6B-740E-4BA2-922C-3D8E8F0CEC74}" srcOrd="3" destOrd="0" parTransId="{663B389D-1227-4DC8-8C11-E3068C684E80}" sibTransId="{B60C9E88-8578-4118-8773-AE862DF5AE21}"/>
    <dgm:cxn modelId="{6B9B1F6C-CA00-404A-9B1D-84FD49F0771C}" srcId="{2EFC96A6-B544-4DF9-87B0-740CFAB4DA9C}" destId="{3F73D58F-B7D4-4A04-A005-9FB71EAC48B8}" srcOrd="1" destOrd="0" parTransId="{C7848BE8-75D6-499F-9C7D-F837CB2F0F1C}" sibTransId="{9DC4DA71-2655-41AC-B4C2-4F16521B04A2}"/>
    <dgm:cxn modelId="{6775EE83-FE65-4EF5-906D-5BC15A68E5A6}" srcId="{2EFC96A6-B544-4DF9-87B0-740CFAB4DA9C}" destId="{060402A6-C4CF-4D5F-AC3F-11D5BBB2367B}" srcOrd="2" destOrd="0" parTransId="{C6BBC3A8-E833-4DEF-888B-B8C7890B99E5}" sibTransId="{06D94DA9-6E64-41EC-AE34-501F116E7B69}"/>
    <dgm:cxn modelId="{1723AB84-8FA4-49D0-A370-025342AAD775}" srcId="{2EFC96A6-B544-4DF9-87B0-740CFAB4DA9C}" destId="{50A92336-2513-43C0-BD76-07198934F0CF}" srcOrd="0" destOrd="0" parTransId="{7F56EC1B-C248-4022-8644-9B2E2741A53F}" sibTransId="{E94CFDE6-1AED-4E20-9F6C-C28E2EFC5FBA}"/>
    <dgm:cxn modelId="{F36E08C1-D036-47DB-BA87-BC56858AF3B4}" type="presOf" srcId="{50A92336-2513-43C0-BD76-07198934F0CF}" destId="{85EBCC9F-FB44-4754-91BD-B641A94DBFF5}" srcOrd="0" destOrd="0" presId="urn:microsoft.com/office/officeart/2005/8/layout/vList5"/>
    <dgm:cxn modelId="{E60EEDCB-2AF1-48EF-B903-DB4F44EF4B2C}" type="presOf" srcId="{3F73D58F-B7D4-4A04-A005-9FB71EAC48B8}" destId="{B36E9357-4D2D-4F8E-95A9-01E480BA43DD}" srcOrd="0" destOrd="0" presId="urn:microsoft.com/office/officeart/2005/8/layout/vList5"/>
    <dgm:cxn modelId="{E5C2C5C6-D86A-49CA-9030-42E583056ABD}" type="presParOf" srcId="{B65B3B7C-18CE-4541-B24A-9FCD41E2A8CB}" destId="{ACED0091-F1D7-4D5C-9FE9-320AB634B5FA}" srcOrd="0" destOrd="0" presId="urn:microsoft.com/office/officeart/2005/8/layout/vList5"/>
    <dgm:cxn modelId="{81B99E38-4EF8-4D37-94C5-1A5CB0B35B68}" type="presParOf" srcId="{ACED0091-F1D7-4D5C-9FE9-320AB634B5FA}" destId="{85EBCC9F-FB44-4754-91BD-B641A94DBFF5}" srcOrd="0" destOrd="0" presId="urn:microsoft.com/office/officeart/2005/8/layout/vList5"/>
    <dgm:cxn modelId="{E97F082F-0F6A-4AA9-BBCA-63CC949AFDA5}" type="presParOf" srcId="{B65B3B7C-18CE-4541-B24A-9FCD41E2A8CB}" destId="{1BF1C398-0DA9-4524-8D34-8371453FE79B}" srcOrd="1" destOrd="0" presId="urn:microsoft.com/office/officeart/2005/8/layout/vList5"/>
    <dgm:cxn modelId="{B5B705CB-C231-4968-BE11-9489773D7654}" type="presParOf" srcId="{B65B3B7C-18CE-4541-B24A-9FCD41E2A8CB}" destId="{DC86D11B-8C5F-44CA-B399-766A989E6448}" srcOrd="2" destOrd="0" presId="urn:microsoft.com/office/officeart/2005/8/layout/vList5"/>
    <dgm:cxn modelId="{89AB428B-47D5-4120-8181-AAA6855AADEF}" type="presParOf" srcId="{DC86D11B-8C5F-44CA-B399-766A989E6448}" destId="{B36E9357-4D2D-4F8E-95A9-01E480BA43DD}" srcOrd="0" destOrd="0" presId="urn:microsoft.com/office/officeart/2005/8/layout/vList5"/>
    <dgm:cxn modelId="{3EE32F7C-C8A2-4EDA-BCF2-C9A5B5D4C5EB}" type="presParOf" srcId="{B65B3B7C-18CE-4541-B24A-9FCD41E2A8CB}" destId="{B56DED26-8556-4830-B4CE-5C0AB1A23AF7}" srcOrd="3" destOrd="0" presId="urn:microsoft.com/office/officeart/2005/8/layout/vList5"/>
    <dgm:cxn modelId="{129FF720-B122-4CD3-8CC2-C8CDCE7DFE76}" type="presParOf" srcId="{B65B3B7C-18CE-4541-B24A-9FCD41E2A8CB}" destId="{100A28F5-1A16-422D-9B10-E2084E795809}" srcOrd="4" destOrd="0" presId="urn:microsoft.com/office/officeart/2005/8/layout/vList5"/>
    <dgm:cxn modelId="{0D1D216E-5B61-4A07-80B2-1BDED492ACA9}" type="presParOf" srcId="{100A28F5-1A16-422D-9B10-E2084E795809}" destId="{EA8F7722-E572-484C-B419-A4C33978EFC0}" srcOrd="0" destOrd="0" presId="urn:microsoft.com/office/officeart/2005/8/layout/vList5"/>
    <dgm:cxn modelId="{F7E5FF2C-FF39-445E-98A2-CE90EB700649}" type="presParOf" srcId="{B65B3B7C-18CE-4541-B24A-9FCD41E2A8CB}" destId="{041F81DB-7BC9-4C1E-BB6D-8437D35BE2A5}" srcOrd="5" destOrd="0" presId="urn:microsoft.com/office/officeart/2005/8/layout/vList5"/>
    <dgm:cxn modelId="{759B7434-5C37-4E9F-BB44-7CB5D19C0040}" type="presParOf" srcId="{B65B3B7C-18CE-4541-B24A-9FCD41E2A8CB}" destId="{63565350-B2CE-4F61-98C9-9F7B0D430EDF}" srcOrd="6" destOrd="0" presId="urn:microsoft.com/office/officeart/2005/8/layout/vList5"/>
    <dgm:cxn modelId="{719BA0DB-E16C-4007-B117-FBA4B386B070}" type="presParOf" srcId="{63565350-B2CE-4F61-98C9-9F7B0D430EDF}" destId="{25A5F306-0011-4A78-8963-59E319A5CDF2}"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5E61ECF-BFCD-4FB0-A676-24DEB61DCBA1}"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03CD283B-9B9C-4FC3-A4B2-1A42F8959DCD}">
      <dgm:prSet/>
      <dgm:spPr/>
      <dgm:t>
        <a:bodyPr/>
        <a:lstStyle/>
        <a:p>
          <a:pPr>
            <a:defRPr cap="all"/>
          </a:pPr>
          <a:r>
            <a:rPr lang="en-US" dirty="0"/>
            <a:t>Leaders model lean behaviors: Gemba, asking why, showing respect.</a:t>
          </a:r>
        </a:p>
      </dgm:t>
    </dgm:pt>
    <dgm:pt modelId="{1A38C4B8-590A-472F-9780-5D7AE2DE6F54}" type="parTrans" cxnId="{797B1420-5836-4C45-9419-997D36CAC62A}">
      <dgm:prSet/>
      <dgm:spPr/>
      <dgm:t>
        <a:bodyPr/>
        <a:lstStyle/>
        <a:p>
          <a:endParaRPr lang="en-US"/>
        </a:p>
      </dgm:t>
    </dgm:pt>
    <dgm:pt modelId="{A90AD106-2618-4881-B655-9CADE06FF3C4}" type="sibTrans" cxnId="{797B1420-5836-4C45-9419-997D36CAC62A}">
      <dgm:prSet/>
      <dgm:spPr/>
      <dgm:t>
        <a:bodyPr/>
        <a:lstStyle/>
        <a:p>
          <a:endParaRPr lang="en-US"/>
        </a:p>
      </dgm:t>
    </dgm:pt>
    <dgm:pt modelId="{C6104DD7-F43E-4140-A91E-6113C2FF217A}">
      <dgm:prSet/>
      <dgm:spPr/>
      <dgm:t>
        <a:bodyPr/>
        <a:lstStyle/>
        <a:p>
          <a:pPr>
            <a:defRPr cap="all"/>
          </a:pPr>
          <a:r>
            <a:rPr lang="en-US"/>
            <a:t>Consistency builds trust and credibility.</a:t>
          </a:r>
        </a:p>
      </dgm:t>
    </dgm:pt>
    <dgm:pt modelId="{FD02B5C6-0080-432B-A159-130DEEF0A9F7}" type="parTrans" cxnId="{0F734501-42FD-474A-A7F9-0AC26FA48711}">
      <dgm:prSet/>
      <dgm:spPr/>
      <dgm:t>
        <a:bodyPr/>
        <a:lstStyle/>
        <a:p>
          <a:endParaRPr lang="en-US"/>
        </a:p>
      </dgm:t>
    </dgm:pt>
    <dgm:pt modelId="{E2BE6448-9C06-42E8-8471-0C39B3AD7C8A}" type="sibTrans" cxnId="{0F734501-42FD-474A-A7F9-0AC26FA48711}">
      <dgm:prSet/>
      <dgm:spPr/>
      <dgm:t>
        <a:bodyPr/>
        <a:lstStyle/>
        <a:p>
          <a:endParaRPr lang="en-US"/>
        </a:p>
      </dgm:t>
    </dgm:pt>
    <dgm:pt modelId="{9655391E-4A74-4315-94B7-D2AE6D9D6E41}">
      <dgm:prSet/>
      <dgm:spPr/>
      <dgm:t>
        <a:bodyPr/>
        <a:lstStyle/>
        <a:p>
          <a:pPr>
            <a:defRPr cap="all"/>
          </a:pPr>
          <a:r>
            <a:rPr lang="en-US"/>
            <a:t>Without leadership example, lean risks becoming a short-term initiative.</a:t>
          </a:r>
        </a:p>
      </dgm:t>
    </dgm:pt>
    <dgm:pt modelId="{7E545B5C-06DE-4FB0-8246-9CA4F9DC1471}" type="parTrans" cxnId="{5DC4E11D-70A0-4DA0-83CF-118C4CDAB181}">
      <dgm:prSet/>
      <dgm:spPr/>
      <dgm:t>
        <a:bodyPr/>
        <a:lstStyle/>
        <a:p>
          <a:endParaRPr lang="en-US"/>
        </a:p>
      </dgm:t>
    </dgm:pt>
    <dgm:pt modelId="{609BE2AB-6FC3-4B9A-8E3D-D0E917238B95}" type="sibTrans" cxnId="{5DC4E11D-70A0-4DA0-83CF-118C4CDAB181}">
      <dgm:prSet/>
      <dgm:spPr/>
      <dgm:t>
        <a:bodyPr/>
        <a:lstStyle/>
        <a:p>
          <a:endParaRPr lang="en-US"/>
        </a:p>
      </dgm:t>
    </dgm:pt>
    <dgm:pt modelId="{C1C1E978-558C-4AAC-BBD7-15F2B7674F9C}" type="pres">
      <dgm:prSet presAssocID="{05E61ECF-BFCD-4FB0-A676-24DEB61DCBA1}" presName="root" presStyleCnt="0">
        <dgm:presLayoutVars>
          <dgm:dir/>
          <dgm:resizeHandles val="exact"/>
        </dgm:presLayoutVars>
      </dgm:prSet>
      <dgm:spPr/>
    </dgm:pt>
    <dgm:pt modelId="{982CF995-AD2E-4300-9616-BFCC8045FE72}" type="pres">
      <dgm:prSet presAssocID="{03CD283B-9B9C-4FC3-A4B2-1A42F8959DCD}" presName="compNode" presStyleCnt="0"/>
      <dgm:spPr/>
    </dgm:pt>
    <dgm:pt modelId="{5259222F-C53E-4FFA-90DE-181B815DFEF0}" type="pres">
      <dgm:prSet presAssocID="{03CD283B-9B9C-4FC3-A4B2-1A42F8959DCD}" presName="iconBgRect" presStyleLbl="bgShp" presStyleIdx="0" presStyleCnt="3"/>
      <dgm:spPr/>
    </dgm:pt>
    <dgm:pt modelId="{9DFE6224-3DEE-4B5A-9A9C-F1F16BE020AD}" type="pres">
      <dgm:prSet presAssocID="{03CD283B-9B9C-4FC3-A4B2-1A42F8959DCD}"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ycle with People"/>
        </a:ext>
      </dgm:extLst>
    </dgm:pt>
    <dgm:pt modelId="{1CC99E54-24AD-4FED-B784-A8E44A8B0426}" type="pres">
      <dgm:prSet presAssocID="{03CD283B-9B9C-4FC3-A4B2-1A42F8959DCD}" presName="spaceRect" presStyleCnt="0"/>
      <dgm:spPr/>
    </dgm:pt>
    <dgm:pt modelId="{09C28F2E-851D-4633-A0A1-A3900A1AA668}" type="pres">
      <dgm:prSet presAssocID="{03CD283B-9B9C-4FC3-A4B2-1A42F8959DCD}" presName="textRect" presStyleLbl="revTx" presStyleIdx="0" presStyleCnt="3">
        <dgm:presLayoutVars>
          <dgm:chMax val="1"/>
          <dgm:chPref val="1"/>
        </dgm:presLayoutVars>
      </dgm:prSet>
      <dgm:spPr/>
    </dgm:pt>
    <dgm:pt modelId="{B7F253F3-3D6D-4804-A711-82B926723D51}" type="pres">
      <dgm:prSet presAssocID="{A90AD106-2618-4881-B655-9CADE06FF3C4}" presName="sibTrans" presStyleCnt="0"/>
      <dgm:spPr/>
    </dgm:pt>
    <dgm:pt modelId="{396A38C9-0A1D-45BE-BBE0-8B532233793A}" type="pres">
      <dgm:prSet presAssocID="{C6104DD7-F43E-4140-A91E-6113C2FF217A}" presName="compNode" presStyleCnt="0"/>
      <dgm:spPr/>
    </dgm:pt>
    <dgm:pt modelId="{DB942C1E-A020-4543-BA3E-A505348C837D}" type="pres">
      <dgm:prSet presAssocID="{C6104DD7-F43E-4140-A91E-6113C2FF217A}" presName="iconBgRect" presStyleLbl="bgShp" presStyleIdx="1" presStyleCnt="3"/>
      <dgm:spPr/>
    </dgm:pt>
    <dgm:pt modelId="{4F2DBA3D-FA3D-485F-8E16-9EE4CD28B040}" type="pres">
      <dgm:prSet presAssocID="{C6104DD7-F43E-4140-A91E-6113C2FF217A}"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andshake"/>
        </a:ext>
      </dgm:extLst>
    </dgm:pt>
    <dgm:pt modelId="{68063AE6-E641-423C-896F-0530545D9180}" type="pres">
      <dgm:prSet presAssocID="{C6104DD7-F43E-4140-A91E-6113C2FF217A}" presName="spaceRect" presStyleCnt="0"/>
      <dgm:spPr/>
    </dgm:pt>
    <dgm:pt modelId="{842C067B-2CC7-4554-82E5-8B8AA1E94012}" type="pres">
      <dgm:prSet presAssocID="{C6104DD7-F43E-4140-A91E-6113C2FF217A}" presName="textRect" presStyleLbl="revTx" presStyleIdx="1" presStyleCnt="3">
        <dgm:presLayoutVars>
          <dgm:chMax val="1"/>
          <dgm:chPref val="1"/>
        </dgm:presLayoutVars>
      </dgm:prSet>
      <dgm:spPr/>
    </dgm:pt>
    <dgm:pt modelId="{33BB1268-66BE-41FD-AED9-F4ACE2E93048}" type="pres">
      <dgm:prSet presAssocID="{E2BE6448-9C06-42E8-8471-0C39B3AD7C8A}" presName="sibTrans" presStyleCnt="0"/>
      <dgm:spPr/>
    </dgm:pt>
    <dgm:pt modelId="{6FD0D828-9939-4119-B462-92EF6B8F540B}" type="pres">
      <dgm:prSet presAssocID="{9655391E-4A74-4315-94B7-D2AE6D9D6E41}" presName="compNode" presStyleCnt="0"/>
      <dgm:spPr/>
    </dgm:pt>
    <dgm:pt modelId="{B9863752-A3A1-4FC7-9CC1-1070151F6A7B}" type="pres">
      <dgm:prSet presAssocID="{9655391E-4A74-4315-94B7-D2AE6D9D6E41}" presName="iconBgRect" presStyleLbl="bgShp" presStyleIdx="2" presStyleCnt="3"/>
      <dgm:spPr/>
    </dgm:pt>
    <dgm:pt modelId="{4432D591-8C41-4FA1-8104-E7F9E3CCE7B2}" type="pres">
      <dgm:prSet presAssocID="{9655391E-4A74-4315-94B7-D2AE6D9D6E41}"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aptain"/>
        </a:ext>
      </dgm:extLst>
    </dgm:pt>
    <dgm:pt modelId="{3F6C41A8-4CEF-47E7-B251-5EEB63EAA671}" type="pres">
      <dgm:prSet presAssocID="{9655391E-4A74-4315-94B7-D2AE6D9D6E41}" presName="spaceRect" presStyleCnt="0"/>
      <dgm:spPr/>
    </dgm:pt>
    <dgm:pt modelId="{F1180C7F-1B2D-4A1F-9A00-773A5CD2D765}" type="pres">
      <dgm:prSet presAssocID="{9655391E-4A74-4315-94B7-D2AE6D9D6E41}" presName="textRect" presStyleLbl="revTx" presStyleIdx="2" presStyleCnt="3">
        <dgm:presLayoutVars>
          <dgm:chMax val="1"/>
          <dgm:chPref val="1"/>
        </dgm:presLayoutVars>
      </dgm:prSet>
      <dgm:spPr/>
    </dgm:pt>
  </dgm:ptLst>
  <dgm:cxnLst>
    <dgm:cxn modelId="{0F734501-42FD-474A-A7F9-0AC26FA48711}" srcId="{05E61ECF-BFCD-4FB0-A676-24DEB61DCBA1}" destId="{C6104DD7-F43E-4140-A91E-6113C2FF217A}" srcOrd="1" destOrd="0" parTransId="{FD02B5C6-0080-432B-A159-130DEEF0A9F7}" sibTransId="{E2BE6448-9C06-42E8-8471-0C39B3AD7C8A}"/>
    <dgm:cxn modelId="{6AD51E0E-5F68-4FE8-B95D-94174B8E34D2}" type="presOf" srcId="{03CD283B-9B9C-4FC3-A4B2-1A42F8959DCD}" destId="{09C28F2E-851D-4633-A0A1-A3900A1AA668}" srcOrd="0" destOrd="0" presId="urn:microsoft.com/office/officeart/2018/5/layout/IconCircleLabelList"/>
    <dgm:cxn modelId="{5DC4E11D-70A0-4DA0-83CF-118C4CDAB181}" srcId="{05E61ECF-BFCD-4FB0-A676-24DEB61DCBA1}" destId="{9655391E-4A74-4315-94B7-D2AE6D9D6E41}" srcOrd="2" destOrd="0" parTransId="{7E545B5C-06DE-4FB0-8246-9CA4F9DC1471}" sibTransId="{609BE2AB-6FC3-4B9A-8E3D-D0E917238B95}"/>
    <dgm:cxn modelId="{797B1420-5836-4C45-9419-997D36CAC62A}" srcId="{05E61ECF-BFCD-4FB0-A676-24DEB61DCBA1}" destId="{03CD283B-9B9C-4FC3-A4B2-1A42F8959DCD}" srcOrd="0" destOrd="0" parTransId="{1A38C4B8-590A-472F-9780-5D7AE2DE6F54}" sibTransId="{A90AD106-2618-4881-B655-9CADE06FF3C4}"/>
    <dgm:cxn modelId="{C3E1057A-47E9-44D8-ACA6-BF8F182A1CDA}" type="presOf" srcId="{C6104DD7-F43E-4140-A91E-6113C2FF217A}" destId="{842C067B-2CC7-4554-82E5-8B8AA1E94012}" srcOrd="0" destOrd="0" presId="urn:microsoft.com/office/officeart/2018/5/layout/IconCircleLabelList"/>
    <dgm:cxn modelId="{75928C80-6F49-423E-9749-19B6CD2A175C}" type="presOf" srcId="{05E61ECF-BFCD-4FB0-A676-24DEB61DCBA1}" destId="{C1C1E978-558C-4AAC-BBD7-15F2B7674F9C}" srcOrd="0" destOrd="0" presId="urn:microsoft.com/office/officeart/2018/5/layout/IconCircleLabelList"/>
    <dgm:cxn modelId="{B1CDCBE4-0BEF-4273-8C64-12529FA8242B}" type="presOf" srcId="{9655391E-4A74-4315-94B7-D2AE6D9D6E41}" destId="{F1180C7F-1B2D-4A1F-9A00-773A5CD2D765}" srcOrd="0" destOrd="0" presId="urn:microsoft.com/office/officeart/2018/5/layout/IconCircleLabelList"/>
    <dgm:cxn modelId="{959F80FE-16CA-4C2F-B9D5-18321C3526AE}" type="presParOf" srcId="{C1C1E978-558C-4AAC-BBD7-15F2B7674F9C}" destId="{982CF995-AD2E-4300-9616-BFCC8045FE72}" srcOrd="0" destOrd="0" presId="urn:microsoft.com/office/officeart/2018/5/layout/IconCircleLabelList"/>
    <dgm:cxn modelId="{AC0EC233-24F4-41E7-ADBF-61B3112186E6}" type="presParOf" srcId="{982CF995-AD2E-4300-9616-BFCC8045FE72}" destId="{5259222F-C53E-4FFA-90DE-181B815DFEF0}" srcOrd="0" destOrd="0" presId="urn:microsoft.com/office/officeart/2018/5/layout/IconCircleLabelList"/>
    <dgm:cxn modelId="{FBEDB3C8-DE2D-424C-A15A-447A2FAB1C3C}" type="presParOf" srcId="{982CF995-AD2E-4300-9616-BFCC8045FE72}" destId="{9DFE6224-3DEE-4B5A-9A9C-F1F16BE020AD}" srcOrd="1" destOrd="0" presId="urn:microsoft.com/office/officeart/2018/5/layout/IconCircleLabelList"/>
    <dgm:cxn modelId="{404B2E6B-3793-4880-A675-0213607ED89D}" type="presParOf" srcId="{982CF995-AD2E-4300-9616-BFCC8045FE72}" destId="{1CC99E54-24AD-4FED-B784-A8E44A8B0426}" srcOrd="2" destOrd="0" presId="urn:microsoft.com/office/officeart/2018/5/layout/IconCircleLabelList"/>
    <dgm:cxn modelId="{14561A35-FBB5-43D3-BF16-F750FF720823}" type="presParOf" srcId="{982CF995-AD2E-4300-9616-BFCC8045FE72}" destId="{09C28F2E-851D-4633-A0A1-A3900A1AA668}" srcOrd="3" destOrd="0" presId="urn:microsoft.com/office/officeart/2018/5/layout/IconCircleLabelList"/>
    <dgm:cxn modelId="{26B7F23F-2984-4365-8491-1A29CBD69A00}" type="presParOf" srcId="{C1C1E978-558C-4AAC-BBD7-15F2B7674F9C}" destId="{B7F253F3-3D6D-4804-A711-82B926723D51}" srcOrd="1" destOrd="0" presId="urn:microsoft.com/office/officeart/2018/5/layout/IconCircleLabelList"/>
    <dgm:cxn modelId="{3B4C7566-BEEC-47DB-9863-FD938563507C}" type="presParOf" srcId="{C1C1E978-558C-4AAC-BBD7-15F2B7674F9C}" destId="{396A38C9-0A1D-45BE-BBE0-8B532233793A}" srcOrd="2" destOrd="0" presId="urn:microsoft.com/office/officeart/2018/5/layout/IconCircleLabelList"/>
    <dgm:cxn modelId="{47ABDABC-BCCA-4AD2-B831-BE1AC8FDE6F5}" type="presParOf" srcId="{396A38C9-0A1D-45BE-BBE0-8B532233793A}" destId="{DB942C1E-A020-4543-BA3E-A505348C837D}" srcOrd="0" destOrd="0" presId="urn:microsoft.com/office/officeart/2018/5/layout/IconCircleLabelList"/>
    <dgm:cxn modelId="{F87F6E5A-DA3C-47A1-ABE1-74A523476CD9}" type="presParOf" srcId="{396A38C9-0A1D-45BE-BBE0-8B532233793A}" destId="{4F2DBA3D-FA3D-485F-8E16-9EE4CD28B040}" srcOrd="1" destOrd="0" presId="urn:microsoft.com/office/officeart/2018/5/layout/IconCircleLabelList"/>
    <dgm:cxn modelId="{3E6DEA43-7733-4772-8968-D2FC923984B7}" type="presParOf" srcId="{396A38C9-0A1D-45BE-BBE0-8B532233793A}" destId="{68063AE6-E641-423C-896F-0530545D9180}" srcOrd="2" destOrd="0" presId="urn:microsoft.com/office/officeart/2018/5/layout/IconCircleLabelList"/>
    <dgm:cxn modelId="{3686864A-798A-4BB4-B495-F164E851A133}" type="presParOf" srcId="{396A38C9-0A1D-45BE-BBE0-8B532233793A}" destId="{842C067B-2CC7-4554-82E5-8B8AA1E94012}" srcOrd="3" destOrd="0" presId="urn:microsoft.com/office/officeart/2018/5/layout/IconCircleLabelList"/>
    <dgm:cxn modelId="{DFD9BABA-11B8-4A8D-9ADE-8A54510F91F0}" type="presParOf" srcId="{C1C1E978-558C-4AAC-BBD7-15F2B7674F9C}" destId="{33BB1268-66BE-41FD-AED9-F4ACE2E93048}" srcOrd="3" destOrd="0" presId="urn:microsoft.com/office/officeart/2018/5/layout/IconCircleLabelList"/>
    <dgm:cxn modelId="{34F9CB85-8B3E-4D27-83A0-0459F340B660}" type="presParOf" srcId="{C1C1E978-558C-4AAC-BBD7-15F2B7674F9C}" destId="{6FD0D828-9939-4119-B462-92EF6B8F540B}" srcOrd="4" destOrd="0" presId="urn:microsoft.com/office/officeart/2018/5/layout/IconCircleLabelList"/>
    <dgm:cxn modelId="{B14C7FBB-674D-4160-9105-098911766082}" type="presParOf" srcId="{6FD0D828-9939-4119-B462-92EF6B8F540B}" destId="{B9863752-A3A1-4FC7-9CC1-1070151F6A7B}" srcOrd="0" destOrd="0" presId="urn:microsoft.com/office/officeart/2018/5/layout/IconCircleLabelList"/>
    <dgm:cxn modelId="{B1D1A074-C5D2-4C42-89E2-9937B54FEC3B}" type="presParOf" srcId="{6FD0D828-9939-4119-B462-92EF6B8F540B}" destId="{4432D591-8C41-4FA1-8104-E7F9E3CCE7B2}" srcOrd="1" destOrd="0" presId="urn:microsoft.com/office/officeart/2018/5/layout/IconCircleLabelList"/>
    <dgm:cxn modelId="{D32DD96F-D5F6-4393-A6F3-8F13FBB725CF}" type="presParOf" srcId="{6FD0D828-9939-4119-B462-92EF6B8F540B}" destId="{3F6C41A8-4CEF-47E7-B251-5EEB63EAA671}" srcOrd="2" destOrd="0" presId="urn:microsoft.com/office/officeart/2018/5/layout/IconCircleLabelList"/>
    <dgm:cxn modelId="{D8CACF45-7661-452F-ADD9-FCF3296C2C1A}" type="presParOf" srcId="{6FD0D828-9939-4119-B462-92EF6B8F540B}" destId="{F1180C7F-1B2D-4A1F-9A00-773A5CD2D765}"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22B0A9-6EC3-43D2-A49C-F26DB0A650C4}">
      <dsp:nvSpPr>
        <dsp:cNvPr id="0" name=""/>
        <dsp:cNvSpPr/>
      </dsp:nvSpPr>
      <dsp:spPr>
        <a:xfrm>
          <a:off x="1228746" y="3067"/>
          <a:ext cx="2720796" cy="1632477"/>
        </a:xfrm>
        <a:prstGeom prst="roundRect">
          <a:avLst>
            <a:gd name="adj" fmla="val 1000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Tools create quick wins, culture ensures consistency.</a:t>
          </a:r>
        </a:p>
      </dsp:txBody>
      <dsp:txXfrm>
        <a:off x="1276560" y="50881"/>
        <a:ext cx="2625168" cy="1536849"/>
      </dsp:txXfrm>
    </dsp:sp>
    <dsp:sp modelId="{2E0DD8EA-07BF-4133-A77A-92D4AB629184}">
      <dsp:nvSpPr>
        <dsp:cNvPr id="0" name=""/>
        <dsp:cNvSpPr/>
      </dsp:nvSpPr>
      <dsp:spPr>
        <a:xfrm>
          <a:off x="4188972" y="481927"/>
          <a:ext cx="576808" cy="674757"/>
        </a:xfrm>
        <a:prstGeom prst="rightArrow">
          <a:avLst>
            <a:gd name="adj1" fmla="val 60000"/>
            <a:gd name="adj2" fmla="val 5000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4188972" y="616878"/>
        <a:ext cx="403766" cy="404855"/>
      </dsp:txXfrm>
    </dsp:sp>
    <dsp:sp modelId="{8A8C4BFC-4594-4AF2-9FCE-72868D053011}">
      <dsp:nvSpPr>
        <dsp:cNvPr id="0" name=""/>
        <dsp:cNvSpPr/>
      </dsp:nvSpPr>
      <dsp:spPr>
        <a:xfrm>
          <a:off x="5037861" y="3067"/>
          <a:ext cx="2720796" cy="1632477"/>
        </a:xfrm>
        <a:prstGeom prst="roundRect">
          <a:avLst>
            <a:gd name="adj" fmla="val 1000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Lean must become 'the way we work.'</a:t>
          </a:r>
        </a:p>
      </dsp:txBody>
      <dsp:txXfrm>
        <a:off x="5085675" y="50881"/>
        <a:ext cx="2625168" cy="1536849"/>
      </dsp:txXfrm>
    </dsp:sp>
    <dsp:sp modelId="{3AB83808-F713-489A-9695-008A984ECFD0}">
      <dsp:nvSpPr>
        <dsp:cNvPr id="0" name=""/>
        <dsp:cNvSpPr/>
      </dsp:nvSpPr>
      <dsp:spPr>
        <a:xfrm rot="5400000">
          <a:off x="6109854" y="1826001"/>
          <a:ext cx="576808" cy="674757"/>
        </a:xfrm>
        <a:prstGeom prst="rightArrow">
          <a:avLst>
            <a:gd name="adj1" fmla="val 60000"/>
            <a:gd name="adj2" fmla="val 5000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rot="-5400000">
        <a:off x="6195831" y="1874975"/>
        <a:ext cx="404855" cy="403766"/>
      </dsp:txXfrm>
    </dsp:sp>
    <dsp:sp modelId="{914E6B3A-3B7E-4E30-90A8-80DCEB157032}">
      <dsp:nvSpPr>
        <dsp:cNvPr id="0" name=""/>
        <dsp:cNvSpPr/>
      </dsp:nvSpPr>
      <dsp:spPr>
        <a:xfrm>
          <a:off x="5037861" y="2723863"/>
          <a:ext cx="2720796" cy="1632477"/>
        </a:xfrm>
        <a:prstGeom prst="roundRect">
          <a:avLst>
            <a:gd name="adj" fmla="val 10000"/>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Without cultural adoption, improvements fade.</a:t>
          </a:r>
        </a:p>
      </dsp:txBody>
      <dsp:txXfrm>
        <a:off x="5085675" y="2771677"/>
        <a:ext cx="2625168" cy="1536849"/>
      </dsp:txXfrm>
    </dsp:sp>
    <dsp:sp modelId="{AD769F71-C383-4457-9D18-1E9AA0B9CB5E}">
      <dsp:nvSpPr>
        <dsp:cNvPr id="0" name=""/>
        <dsp:cNvSpPr/>
      </dsp:nvSpPr>
      <dsp:spPr>
        <a:xfrm rot="10800000">
          <a:off x="4221622" y="3202723"/>
          <a:ext cx="576808" cy="674757"/>
        </a:xfrm>
        <a:prstGeom prst="rightArrow">
          <a:avLst>
            <a:gd name="adj1" fmla="val 60000"/>
            <a:gd name="adj2" fmla="val 50000"/>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rot="10800000">
        <a:off x="4394664" y="3337674"/>
        <a:ext cx="403766" cy="404855"/>
      </dsp:txXfrm>
    </dsp:sp>
    <dsp:sp modelId="{4C1E3456-D1B0-4649-8310-7F0CEC59DCA7}">
      <dsp:nvSpPr>
        <dsp:cNvPr id="0" name=""/>
        <dsp:cNvSpPr/>
      </dsp:nvSpPr>
      <dsp:spPr>
        <a:xfrm>
          <a:off x="1228746" y="2723863"/>
          <a:ext cx="2720796" cy="1632477"/>
        </a:xfrm>
        <a:prstGeom prst="roundRect">
          <a:avLst>
            <a:gd name="adj" fmla="val 10000"/>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Effective Leadership is visible, as as a 'model' for the team.</a:t>
          </a:r>
        </a:p>
      </dsp:txBody>
      <dsp:txXfrm>
        <a:off x="1276560" y="2771677"/>
        <a:ext cx="2625168" cy="153684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ED7091-71FF-4DC0-977F-BC35D21271CB}">
      <dsp:nvSpPr>
        <dsp:cNvPr id="0" name=""/>
        <dsp:cNvSpPr/>
      </dsp:nvSpPr>
      <dsp:spPr>
        <a:xfrm>
          <a:off x="772201" y="746970"/>
          <a:ext cx="1098000" cy="1098000"/>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39BC051-DAB5-44BB-A8D4-FE05A773112B}">
      <dsp:nvSpPr>
        <dsp:cNvPr id="0" name=""/>
        <dsp:cNvSpPr/>
      </dsp:nvSpPr>
      <dsp:spPr>
        <a:xfrm>
          <a:off x="1006201" y="980970"/>
          <a:ext cx="630000" cy="63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C882493-32C9-428C-95EA-6FF97871AEEB}">
      <dsp:nvSpPr>
        <dsp:cNvPr id="0" name=""/>
        <dsp:cNvSpPr/>
      </dsp:nvSpPr>
      <dsp:spPr>
        <a:xfrm>
          <a:off x="421201" y="2186970"/>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dirty="0"/>
            <a:t>Lean thrives when employees feel safe to raise issues.</a:t>
          </a:r>
        </a:p>
      </dsp:txBody>
      <dsp:txXfrm>
        <a:off x="421201" y="2186970"/>
        <a:ext cx="1800000" cy="720000"/>
      </dsp:txXfrm>
    </dsp:sp>
    <dsp:sp modelId="{CFFB165F-DD58-4342-85B1-5C6FE262B33D}">
      <dsp:nvSpPr>
        <dsp:cNvPr id="0" name=""/>
        <dsp:cNvSpPr/>
      </dsp:nvSpPr>
      <dsp:spPr>
        <a:xfrm>
          <a:off x="2887202" y="746970"/>
          <a:ext cx="1098000" cy="1098000"/>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FCAE972-E9BE-47CE-A297-D3AA793DB951}">
      <dsp:nvSpPr>
        <dsp:cNvPr id="0" name=""/>
        <dsp:cNvSpPr/>
      </dsp:nvSpPr>
      <dsp:spPr>
        <a:xfrm>
          <a:off x="3121202" y="980970"/>
          <a:ext cx="630000" cy="630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5A68F9D-55D0-41B1-B5DB-D95A059F25A8}">
      <dsp:nvSpPr>
        <dsp:cNvPr id="0" name=""/>
        <dsp:cNvSpPr/>
      </dsp:nvSpPr>
      <dsp:spPr>
        <a:xfrm>
          <a:off x="2536202" y="2186970"/>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dirty="0"/>
            <a:t>A blame-free culture supports experimentation and learning.</a:t>
          </a:r>
        </a:p>
      </dsp:txBody>
      <dsp:txXfrm>
        <a:off x="2536202" y="2186970"/>
        <a:ext cx="1800000" cy="720000"/>
      </dsp:txXfrm>
    </dsp:sp>
    <dsp:sp modelId="{0C031E6D-A455-4F61-8BE8-1F120A6C091A}">
      <dsp:nvSpPr>
        <dsp:cNvPr id="0" name=""/>
        <dsp:cNvSpPr/>
      </dsp:nvSpPr>
      <dsp:spPr>
        <a:xfrm>
          <a:off x="5002201" y="746970"/>
          <a:ext cx="1098000" cy="1098000"/>
        </a:xfrm>
        <a:prstGeom prst="round2DiagRect">
          <a:avLst>
            <a:gd name="adj1" fmla="val 29727"/>
            <a:gd name="adj2" fmla="val 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8EBCA6E-1963-4359-9C3A-82DD6A2E2714}">
      <dsp:nvSpPr>
        <dsp:cNvPr id="0" name=""/>
        <dsp:cNvSpPr/>
      </dsp:nvSpPr>
      <dsp:spPr>
        <a:xfrm>
          <a:off x="5236201" y="980970"/>
          <a:ext cx="630000" cy="63000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C209A07-B5F3-4CBF-B11E-CEC7F0DAE441}">
      <dsp:nvSpPr>
        <dsp:cNvPr id="0" name=""/>
        <dsp:cNvSpPr/>
      </dsp:nvSpPr>
      <dsp:spPr>
        <a:xfrm>
          <a:off x="4651201" y="2186970"/>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a:t>Engagement grows when people own the improvement process.</a:t>
          </a:r>
        </a:p>
      </dsp:txBody>
      <dsp:txXfrm>
        <a:off x="4651201" y="2186970"/>
        <a:ext cx="1800000" cy="720000"/>
      </dsp:txXfrm>
    </dsp:sp>
    <dsp:sp modelId="{2A19491C-A67B-4A39-A815-4A13A38B00C4}">
      <dsp:nvSpPr>
        <dsp:cNvPr id="0" name=""/>
        <dsp:cNvSpPr/>
      </dsp:nvSpPr>
      <dsp:spPr>
        <a:xfrm>
          <a:off x="7117202" y="746970"/>
          <a:ext cx="1098000" cy="1098000"/>
        </a:xfrm>
        <a:prstGeom prst="round2DiagRect">
          <a:avLst>
            <a:gd name="adj1" fmla="val 29727"/>
            <a:gd name="adj2" fmla="val 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C5E0F40-DDB7-4F88-8AD5-CAEF5C722E20}">
      <dsp:nvSpPr>
        <dsp:cNvPr id="0" name=""/>
        <dsp:cNvSpPr/>
      </dsp:nvSpPr>
      <dsp:spPr>
        <a:xfrm>
          <a:off x="7351202" y="980970"/>
          <a:ext cx="630000" cy="63000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885C482-5D11-4052-A2AB-EF8E33B975FA}">
      <dsp:nvSpPr>
        <dsp:cNvPr id="0" name=""/>
        <dsp:cNvSpPr/>
      </dsp:nvSpPr>
      <dsp:spPr>
        <a:xfrm>
          <a:off x="6766202" y="2186970"/>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90000"/>
            </a:lnSpc>
            <a:spcBef>
              <a:spcPct val="0"/>
            </a:spcBef>
            <a:spcAft>
              <a:spcPct val="35000"/>
            </a:spcAft>
            <a:buNone/>
            <a:defRPr cap="all"/>
          </a:pPr>
          <a:r>
            <a:rPr lang="en-US" sz="1100" kern="1200"/>
            <a:t>The role of Leadership to empower the team to own the process is critical.</a:t>
          </a:r>
        </a:p>
      </dsp:txBody>
      <dsp:txXfrm>
        <a:off x="6766202" y="2186970"/>
        <a:ext cx="1800000" cy="720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2A8095-E18B-4D21-99B0-C1F9884DED6E}">
      <dsp:nvSpPr>
        <dsp:cNvPr id="0" name=""/>
        <dsp:cNvSpPr/>
      </dsp:nvSpPr>
      <dsp:spPr>
        <a:xfrm>
          <a:off x="580951" y="409470"/>
          <a:ext cx="1612687" cy="1612687"/>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5120FE1-7A6D-4E5C-8BDC-69A1F7EAB818}">
      <dsp:nvSpPr>
        <dsp:cNvPr id="0" name=""/>
        <dsp:cNvSpPr/>
      </dsp:nvSpPr>
      <dsp:spPr>
        <a:xfrm>
          <a:off x="924639" y="753158"/>
          <a:ext cx="925312" cy="9253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832C07B-DAA1-4427-8EFE-3A936A55D134}">
      <dsp:nvSpPr>
        <dsp:cNvPr id="0" name=""/>
        <dsp:cNvSpPr/>
      </dsp:nvSpPr>
      <dsp:spPr>
        <a:xfrm>
          <a:off x="65420" y="2524470"/>
          <a:ext cx="264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defRPr cap="all"/>
          </a:pPr>
          <a:r>
            <a:rPr lang="en-US" sz="1600" kern="1200" dirty="0"/>
            <a:t>Leaders set the tone through Gemba walks and respectful inquiry.</a:t>
          </a:r>
        </a:p>
      </dsp:txBody>
      <dsp:txXfrm>
        <a:off x="65420" y="2524470"/>
        <a:ext cx="2643750" cy="720000"/>
      </dsp:txXfrm>
    </dsp:sp>
    <dsp:sp modelId="{FF57969B-4B0D-475A-B61F-3265D0E0A75A}">
      <dsp:nvSpPr>
        <dsp:cNvPr id="0" name=""/>
        <dsp:cNvSpPr/>
      </dsp:nvSpPr>
      <dsp:spPr>
        <a:xfrm>
          <a:off x="3687358" y="409470"/>
          <a:ext cx="1612687" cy="1612687"/>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016A36E-D806-47D0-A502-9CFD94317887}">
      <dsp:nvSpPr>
        <dsp:cNvPr id="0" name=""/>
        <dsp:cNvSpPr/>
      </dsp:nvSpPr>
      <dsp:spPr>
        <a:xfrm>
          <a:off x="4031045" y="753158"/>
          <a:ext cx="925312" cy="9253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B1E1EE2-4CD8-4B97-9DA9-14D707078C9F}">
      <dsp:nvSpPr>
        <dsp:cNvPr id="0" name=""/>
        <dsp:cNvSpPr/>
      </dsp:nvSpPr>
      <dsp:spPr>
        <a:xfrm>
          <a:off x="3171827" y="2524470"/>
          <a:ext cx="264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defRPr cap="all"/>
          </a:pPr>
          <a:r>
            <a:rPr lang="en-US" sz="1600" kern="1200"/>
            <a:t>Asking 'why' builds problem-solving, not blame.</a:t>
          </a:r>
        </a:p>
      </dsp:txBody>
      <dsp:txXfrm>
        <a:off x="3171827" y="2524470"/>
        <a:ext cx="2643750" cy="720000"/>
      </dsp:txXfrm>
    </dsp:sp>
    <dsp:sp modelId="{E4750C3A-5C67-4D51-9126-8D6C3E3EABFE}">
      <dsp:nvSpPr>
        <dsp:cNvPr id="0" name=""/>
        <dsp:cNvSpPr/>
      </dsp:nvSpPr>
      <dsp:spPr>
        <a:xfrm>
          <a:off x="6793764" y="409470"/>
          <a:ext cx="1612687" cy="1612687"/>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9129018-C408-4838-98B1-50404DF49E9B}">
      <dsp:nvSpPr>
        <dsp:cNvPr id="0" name=""/>
        <dsp:cNvSpPr/>
      </dsp:nvSpPr>
      <dsp:spPr>
        <a:xfrm>
          <a:off x="7137452" y="753158"/>
          <a:ext cx="925312" cy="92531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CF211D4-B9CC-405F-99CE-8CB3B061C5E7}">
      <dsp:nvSpPr>
        <dsp:cNvPr id="0" name=""/>
        <dsp:cNvSpPr/>
      </dsp:nvSpPr>
      <dsp:spPr>
        <a:xfrm>
          <a:off x="6278233" y="2524470"/>
          <a:ext cx="264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defRPr cap="all"/>
          </a:pPr>
          <a:r>
            <a:rPr lang="en-US" sz="1600" kern="1200"/>
            <a:t>Visible commitment ensures lean is taken seriously.</a:t>
          </a:r>
        </a:p>
      </dsp:txBody>
      <dsp:txXfrm>
        <a:off x="6278233" y="2524470"/>
        <a:ext cx="2643750" cy="7200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540113-49DE-F648-9CFB-6F71BCB7137F}">
      <dsp:nvSpPr>
        <dsp:cNvPr id="0" name=""/>
        <dsp:cNvSpPr/>
      </dsp:nvSpPr>
      <dsp:spPr>
        <a:xfrm>
          <a:off x="7835" y="1186514"/>
          <a:ext cx="2342033" cy="1405220"/>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t>Build Trust and Respect</a:t>
          </a:r>
        </a:p>
      </dsp:txBody>
      <dsp:txXfrm>
        <a:off x="48992" y="1227671"/>
        <a:ext cx="2259719" cy="1322906"/>
      </dsp:txXfrm>
    </dsp:sp>
    <dsp:sp modelId="{8412497F-E9E2-1D47-BEF1-3D5DA820F944}">
      <dsp:nvSpPr>
        <dsp:cNvPr id="0" name=""/>
        <dsp:cNvSpPr/>
      </dsp:nvSpPr>
      <dsp:spPr>
        <a:xfrm>
          <a:off x="2584072" y="1598712"/>
          <a:ext cx="496511" cy="58082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US" sz="2100" kern="1200"/>
        </a:p>
      </dsp:txBody>
      <dsp:txXfrm>
        <a:off x="2584072" y="1714877"/>
        <a:ext cx="347558" cy="348494"/>
      </dsp:txXfrm>
    </dsp:sp>
    <dsp:sp modelId="{E06E8349-2503-B84E-BD9C-BD9DA74B43DB}">
      <dsp:nvSpPr>
        <dsp:cNvPr id="0" name=""/>
        <dsp:cNvSpPr/>
      </dsp:nvSpPr>
      <dsp:spPr>
        <a:xfrm>
          <a:off x="3286683" y="1186514"/>
          <a:ext cx="2342033" cy="1405220"/>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t>Share Ownership</a:t>
          </a:r>
        </a:p>
      </dsp:txBody>
      <dsp:txXfrm>
        <a:off x="3327840" y="1227671"/>
        <a:ext cx="2259719" cy="1322906"/>
      </dsp:txXfrm>
    </dsp:sp>
    <dsp:sp modelId="{D224364D-A466-4B41-8BA4-2FB574494808}">
      <dsp:nvSpPr>
        <dsp:cNvPr id="0" name=""/>
        <dsp:cNvSpPr/>
      </dsp:nvSpPr>
      <dsp:spPr>
        <a:xfrm>
          <a:off x="5862920" y="1598712"/>
          <a:ext cx="496511" cy="58082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US" sz="2100" kern="1200"/>
        </a:p>
      </dsp:txBody>
      <dsp:txXfrm>
        <a:off x="5862920" y="1714877"/>
        <a:ext cx="347558" cy="348494"/>
      </dsp:txXfrm>
    </dsp:sp>
    <dsp:sp modelId="{784689BD-9C7A-5048-AD01-0D2C4B15CAE7}">
      <dsp:nvSpPr>
        <dsp:cNvPr id="0" name=""/>
        <dsp:cNvSpPr/>
      </dsp:nvSpPr>
      <dsp:spPr>
        <a:xfrm>
          <a:off x="6565530" y="1186514"/>
          <a:ext cx="2342033" cy="1405220"/>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t>Model Values</a:t>
          </a:r>
        </a:p>
      </dsp:txBody>
      <dsp:txXfrm>
        <a:off x="6606687" y="1227671"/>
        <a:ext cx="2259719" cy="132290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EBCC9F-FB44-4754-91BD-B641A94DBFF5}">
      <dsp:nvSpPr>
        <dsp:cNvPr id="0" name=""/>
        <dsp:cNvSpPr/>
      </dsp:nvSpPr>
      <dsp:spPr>
        <a:xfrm>
          <a:off x="2875969" y="2149"/>
          <a:ext cx="3235465" cy="1033996"/>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32385" rIns="64770" bIns="32385" numCol="1" spcCol="1270" anchor="ctr" anchorCtr="0">
          <a:noAutofit/>
        </a:bodyPr>
        <a:lstStyle/>
        <a:p>
          <a:pPr marL="0" lvl="0" indent="0" algn="ctr" defTabSz="755650">
            <a:lnSpc>
              <a:spcPct val="90000"/>
            </a:lnSpc>
            <a:spcBef>
              <a:spcPct val="0"/>
            </a:spcBef>
            <a:spcAft>
              <a:spcPct val="35000"/>
            </a:spcAft>
            <a:buNone/>
          </a:pPr>
          <a:r>
            <a:rPr lang="en-US" sz="1700" kern="1200" dirty="0"/>
            <a:t>Leadership owns Continuous Improvement and must Lead by Example</a:t>
          </a:r>
        </a:p>
      </dsp:txBody>
      <dsp:txXfrm>
        <a:off x="2926445" y="52625"/>
        <a:ext cx="3134513" cy="933044"/>
      </dsp:txXfrm>
    </dsp:sp>
    <dsp:sp modelId="{B36E9357-4D2D-4F8E-95A9-01E480BA43DD}">
      <dsp:nvSpPr>
        <dsp:cNvPr id="0" name=""/>
        <dsp:cNvSpPr/>
      </dsp:nvSpPr>
      <dsp:spPr>
        <a:xfrm>
          <a:off x="2875969" y="1087845"/>
          <a:ext cx="3235465" cy="1033996"/>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32385" rIns="64770" bIns="32385" numCol="1" spcCol="1270" anchor="ctr" anchorCtr="0">
          <a:noAutofit/>
        </a:bodyPr>
        <a:lstStyle/>
        <a:p>
          <a:pPr marL="0" lvl="0" indent="0" algn="ctr" defTabSz="755650">
            <a:lnSpc>
              <a:spcPct val="90000"/>
            </a:lnSpc>
            <a:spcBef>
              <a:spcPct val="0"/>
            </a:spcBef>
            <a:spcAft>
              <a:spcPct val="35000"/>
            </a:spcAft>
            <a:buNone/>
          </a:pPr>
          <a:r>
            <a:rPr lang="en-US" sz="1700" kern="1200"/>
            <a:t>Sustainable lean comes from daily small improvements.</a:t>
          </a:r>
        </a:p>
      </dsp:txBody>
      <dsp:txXfrm>
        <a:off x="2926445" y="1138321"/>
        <a:ext cx="3134513" cy="933044"/>
      </dsp:txXfrm>
    </dsp:sp>
    <dsp:sp modelId="{EA8F7722-E572-484C-B419-A4C33978EFC0}">
      <dsp:nvSpPr>
        <dsp:cNvPr id="0" name=""/>
        <dsp:cNvSpPr/>
      </dsp:nvSpPr>
      <dsp:spPr>
        <a:xfrm>
          <a:off x="2875969" y="2173541"/>
          <a:ext cx="3235465" cy="1033996"/>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32385" rIns="64770" bIns="32385" numCol="1" spcCol="1270" anchor="ctr" anchorCtr="0">
          <a:noAutofit/>
        </a:bodyPr>
        <a:lstStyle/>
        <a:p>
          <a:pPr marL="0" lvl="0" indent="0" algn="ctr" defTabSz="755650">
            <a:lnSpc>
              <a:spcPct val="90000"/>
            </a:lnSpc>
            <a:spcBef>
              <a:spcPct val="0"/>
            </a:spcBef>
            <a:spcAft>
              <a:spcPct val="35000"/>
            </a:spcAft>
            <a:buNone/>
          </a:pPr>
          <a:r>
            <a:rPr lang="en-US" sz="1700" kern="1200"/>
            <a:t>Culture ensures continuous progress, not one-time projects.</a:t>
          </a:r>
        </a:p>
      </dsp:txBody>
      <dsp:txXfrm>
        <a:off x="2926445" y="2224017"/>
        <a:ext cx="3134513" cy="933044"/>
      </dsp:txXfrm>
    </dsp:sp>
    <dsp:sp modelId="{25A5F306-0011-4A78-8963-59E319A5CDF2}">
      <dsp:nvSpPr>
        <dsp:cNvPr id="0" name=""/>
        <dsp:cNvSpPr/>
      </dsp:nvSpPr>
      <dsp:spPr>
        <a:xfrm>
          <a:off x="2875969" y="3259237"/>
          <a:ext cx="3235465" cy="1033996"/>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32385" rIns="64770" bIns="32385" numCol="1" spcCol="1270" anchor="ctr" anchorCtr="0">
          <a:noAutofit/>
        </a:bodyPr>
        <a:lstStyle/>
        <a:p>
          <a:pPr marL="0" lvl="0" indent="0" algn="ctr" defTabSz="755650">
            <a:lnSpc>
              <a:spcPct val="90000"/>
            </a:lnSpc>
            <a:spcBef>
              <a:spcPct val="0"/>
            </a:spcBef>
            <a:spcAft>
              <a:spcPct val="35000"/>
            </a:spcAft>
            <a:buNone/>
          </a:pPr>
          <a:r>
            <a:rPr lang="en-US" sz="1700" kern="1200" dirty="0"/>
            <a:t>Everyone contributes, creating long-term advantage.</a:t>
          </a:r>
        </a:p>
      </dsp:txBody>
      <dsp:txXfrm>
        <a:off x="2926445" y="3309713"/>
        <a:ext cx="3134513" cy="93304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59222F-C53E-4FFA-90DE-181B815DFEF0}">
      <dsp:nvSpPr>
        <dsp:cNvPr id="0" name=""/>
        <dsp:cNvSpPr/>
      </dsp:nvSpPr>
      <dsp:spPr>
        <a:xfrm>
          <a:off x="616949" y="617476"/>
          <a:ext cx="1818562" cy="1818562"/>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DFE6224-3DEE-4B5A-9A9C-F1F16BE020AD}">
      <dsp:nvSpPr>
        <dsp:cNvPr id="0" name=""/>
        <dsp:cNvSpPr/>
      </dsp:nvSpPr>
      <dsp:spPr>
        <a:xfrm>
          <a:off x="1004512" y="1005039"/>
          <a:ext cx="1043437" cy="104343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09C28F2E-851D-4633-A0A1-A3900A1AA668}">
      <dsp:nvSpPr>
        <dsp:cNvPr id="0" name=""/>
        <dsp:cNvSpPr/>
      </dsp:nvSpPr>
      <dsp:spPr>
        <a:xfrm>
          <a:off x="35606" y="3002477"/>
          <a:ext cx="298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90000"/>
            </a:lnSpc>
            <a:spcBef>
              <a:spcPct val="0"/>
            </a:spcBef>
            <a:spcAft>
              <a:spcPct val="35000"/>
            </a:spcAft>
            <a:buNone/>
            <a:defRPr cap="all"/>
          </a:pPr>
          <a:r>
            <a:rPr lang="en-US" sz="1500" kern="1200" dirty="0"/>
            <a:t>Leaders model lean behaviors: Gemba, asking why, showing respect.</a:t>
          </a:r>
        </a:p>
      </dsp:txBody>
      <dsp:txXfrm>
        <a:off x="35606" y="3002477"/>
        <a:ext cx="2981250" cy="720000"/>
      </dsp:txXfrm>
    </dsp:sp>
    <dsp:sp modelId="{DB942C1E-A020-4543-BA3E-A505348C837D}">
      <dsp:nvSpPr>
        <dsp:cNvPr id="0" name=""/>
        <dsp:cNvSpPr/>
      </dsp:nvSpPr>
      <dsp:spPr>
        <a:xfrm>
          <a:off x="4119918" y="617476"/>
          <a:ext cx="1818562" cy="1818562"/>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F2DBA3D-FA3D-485F-8E16-9EE4CD28B040}">
      <dsp:nvSpPr>
        <dsp:cNvPr id="0" name=""/>
        <dsp:cNvSpPr/>
      </dsp:nvSpPr>
      <dsp:spPr>
        <a:xfrm>
          <a:off x="4507481" y="1005039"/>
          <a:ext cx="1043437" cy="104343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842C067B-2CC7-4554-82E5-8B8AA1E94012}">
      <dsp:nvSpPr>
        <dsp:cNvPr id="0" name=""/>
        <dsp:cNvSpPr/>
      </dsp:nvSpPr>
      <dsp:spPr>
        <a:xfrm>
          <a:off x="3538574" y="3002477"/>
          <a:ext cx="298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90000"/>
            </a:lnSpc>
            <a:spcBef>
              <a:spcPct val="0"/>
            </a:spcBef>
            <a:spcAft>
              <a:spcPct val="35000"/>
            </a:spcAft>
            <a:buNone/>
            <a:defRPr cap="all"/>
          </a:pPr>
          <a:r>
            <a:rPr lang="en-US" sz="1500" kern="1200"/>
            <a:t>Consistency builds trust and credibility.</a:t>
          </a:r>
        </a:p>
      </dsp:txBody>
      <dsp:txXfrm>
        <a:off x="3538574" y="3002477"/>
        <a:ext cx="2981250" cy="720000"/>
      </dsp:txXfrm>
    </dsp:sp>
    <dsp:sp modelId="{B9863752-A3A1-4FC7-9CC1-1070151F6A7B}">
      <dsp:nvSpPr>
        <dsp:cNvPr id="0" name=""/>
        <dsp:cNvSpPr/>
      </dsp:nvSpPr>
      <dsp:spPr>
        <a:xfrm>
          <a:off x="7622887" y="617476"/>
          <a:ext cx="1818562" cy="1818562"/>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432D591-8C41-4FA1-8104-E7F9E3CCE7B2}">
      <dsp:nvSpPr>
        <dsp:cNvPr id="0" name=""/>
        <dsp:cNvSpPr/>
      </dsp:nvSpPr>
      <dsp:spPr>
        <a:xfrm>
          <a:off x="8010450" y="1005039"/>
          <a:ext cx="1043437" cy="104343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F1180C7F-1B2D-4A1F-9A00-773A5CD2D765}">
      <dsp:nvSpPr>
        <dsp:cNvPr id="0" name=""/>
        <dsp:cNvSpPr/>
      </dsp:nvSpPr>
      <dsp:spPr>
        <a:xfrm>
          <a:off x="7041543" y="3002477"/>
          <a:ext cx="298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90000"/>
            </a:lnSpc>
            <a:spcBef>
              <a:spcPct val="0"/>
            </a:spcBef>
            <a:spcAft>
              <a:spcPct val="35000"/>
            </a:spcAft>
            <a:buNone/>
            <a:defRPr cap="all"/>
          </a:pPr>
          <a:r>
            <a:rPr lang="en-US" sz="1500" kern="1200"/>
            <a:t>Without leadership example, lean risks becoming a short-term initiative.</a:t>
          </a:r>
        </a:p>
      </dsp:txBody>
      <dsp:txXfrm>
        <a:off x="7041543" y="3002477"/>
        <a:ext cx="2981250" cy="720000"/>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876BF5-A044-054A-8617-C4046EC15D2C}" type="datetimeFigureOut">
              <a:rPr lang="en-US" smtClean="0"/>
              <a:t>11/18/2025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0B89A5-F0F7-5D42-8140-1BA56F13E915}" type="slidenum">
              <a:rPr lang="en-US" smtClean="0"/>
              <a:t>‹#›</a:t>
            </a:fld>
            <a:endParaRPr lang="en-US"/>
          </a:p>
        </p:txBody>
      </p:sp>
    </p:spTree>
    <p:extLst>
      <p:ext uri="{BB962C8B-B14F-4D97-AF65-F5344CB8AC3E}">
        <p14:creationId xmlns:p14="http://schemas.microsoft.com/office/powerpoint/2010/main" val="37169099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Weak leadership and an ability to change, Lean falters.</a:t>
            </a:r>
          </a:p>
          <a:p>
            <a:pPr marL="171450" indent="-171450">
              <a:buFont typeface="Arial" panose="020B0604020202020204" pitchFamily="34" charset="0"/>
              <a:buChar char="•"/>
            </a:pPr>
            <a:r>
              <a:rPr lang="en-US" dirty="0"/>
              <a:t>Too much focus on tools rather than behaviors</a:t>
            </a:r>
          </a:p>
          <a:p>
            <a:pPr marL="171450" indent="-171450">
              <a:buFont typeface="Arial" panose="020B0604020202020204" pitchFamily="34" charset="0"/>
              <a:buChar char="•"/>
            </a:pPr>
            <a:r>
              <a:rPr lang="en-US" dirty="0"/>
              <a:t>Culture does not empower employees, so lacks ownership and accountability</a:t>
            </a:r>
          </a:p>
          <a:p>
            <a:pPr marL="171450" indent="-171450">
              <a:buFont typeface="Arial" panose="020B0604020202020204" pitchFamily="34" charset="0"/>
              <a:buChar char="•"/>
            </a:pPr>
            <a:r>
              <a:rPr lang="en-US" dirty="0"/>
              <a:t>Too much emphasis on processes, not people</a:t>
            </a:r>
          </a:p>
          <a:p>
            <a:pPr marL="171450" indent="-171450">
              <a:buFont typeface="Arial" panose="020B0604020202020204" pitchFamily="34" charset="0"/>
              <a:buChar char="•"/>
            </a:pPr>
            <a:r>
              <a:rPr lang="en-US" dirty="0"/>
              <a:t>The team is the organization’s greatest asset; central to Lean success</a:t>
            </a:r>
          </a:p>
          <a:p>
            <a:pPr marL="171450" indent="-171450">
              <a:buFont typeface="Arial" panose="020B0604020202020204" pitchFamily="34" charset="0"/>
              <a:buChar char="•"/>
            </a:pPr>
            <a:r>
              <a:rPr lang="en-US" dirty="0"/>
              <a:t>Failure to implement through the team</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340B89A5-F0F7-5D42-8140-1BA56F13E915}" type="slidenum">
              <a:rPr lang="en-US" smtClean="0"/>
              <a:t>6</a:t>
            </a:fld>
            <a:endParaRPr lang="en-US"/>
          </a:p>
        </p:txBody>
      </p:sp>
    </p:spTree>
    <p:extLst>
      <p:ext uri="{BB962C8B-B14F-4D97-AF65-F5344CB8AC3E}">
        <p14:creationId xmlns:p14="http://schemas.microsoft.com/office/powerpoint/2010/main" val="28017232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40B89A5-F0F7-5D42-8140-1BA56F13E915}" type="slidenum">
              <a:rPr lang="en-US" smtClean="0"/>
              <a:t>10</a:t>
            </a:fld>
            <a:endParaRPr lang="en-US"/>
          </a:p>
        </p:txBody>
      </p:sp>
    </p:spTree>
    <p:extLst>
      <p:ext uri="{BB962C8B-B14F-4D97-AF65-F5344CB8AC3E}">
        <p14:creationId xmlns:p14="http://schemas.microsoft.com/office/powerpoint/2010/main" val="38493402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People often ask ‘why’ in response to Lean: ‘Why are we doing this? Nobody’s said anything—as usual.’ Need to explain to everyone in the organization what’s required: why we need Lean, and what that means for the work that each team member is doing/will do.</a:t>
            </a:r>
          </a:p>
          <a:p>
            <a:endParaRPr lang="en-US" dirty="0"/>
          </a:p>
        </p:txBody>
      </p:sp>
      <p:sp>
        <p:nvSpPr>
          <p:cNvPr id="4" name="Slide Number Placeholder 3"/>
          <p:cNvSpPr>
            <a:spLocks noGrp="1"/>
          </p:cNvSpPr>
          <p:nvPr>
            <p:ph type="sldNum" sz="quarter" idx="5"/>
          </p:nvPr>
        </p:nvSpPr>
        <p:spPr/>
        <p:txBody>
          <a:bodyPr/>
          <a:lstStyle/>
          <a:p>
            <a:fld id="{340B89A5-F0F7-5D42-8140-1BA56F13E915}" type="slidenum">
              <a:rPr lang="en-US" smtClean="0"/>
              <a:t>11</a:t>
            </a:fld>
            <a:endParaRPr lang="en-US"/>
          </a:p>
        </p:txBody>
      </p:sp>
    </p:spTree>
    <p:extLst>
      <p:ext uri="{BB962C8B-B14F-4D97-AF65-F5344CB8AC3E}">
        <p14:creationId xmlns:p14="http://schemas.microsoft.com/office/powerpoint/2010/main" val="2809629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B027903-2F32-4437-94A6-B6E71655ECE5}" type="datetime1">
              <a:rPr lang="en-US" smtClean="0"/>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a:xfrm>
            <a:off x="531812" y="4529540"/>
            <a:ext cx="779767" cy="365125"/>
          </a:xfrm>
        </p:spPr>
        <p:txBody>
          <a:bodyPr/>
          <a:lstStyle/>
          <a:p>
            <a:fld id="{BDA11AF2-7D86-479F-B838-84A5AC9D49C8}" type="slidenum">
              <a:rPr lang="en-US" smtClean="0"/>
              <a:t>‹#›</a:t>
            </a:fld>
            <a:endParaRPr lang="en-US" dirty="0"/>
          </a:p>
        </p:txBody>
      </p:sp>
    </p:spTree>
    <p:extLst>
      <p:ext uri="{BB962C8B-B14F-4D97-AF65-F5344CB8AC3E}">
        <p14:creationId xmlns:p14="http://schemas.microsoft.com/office/powerpoint/2010/main" val="2000508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EB6AE9E-76A8-4FC6-937B-4E30E05CFE0B}" type="datetime1">
              <a:rPr lang="en-US" smtClean="0"/>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DA11AF2-7D86-479F-B838-84A5AC9D49C8}" type="slidenum">
              <a:rPr lang="en-US" smtClean="0"/>
              <a:t>‹#›</a:t>
            </a:fld>
            <a:endParaRPr lang="en-US" dirty="0"/>
          </a:p>
        </p:txBody>
      </p:sp>
    </p:spTree>
    <p:extLst>
      <p:ext uri="{BB962C8B-B14F-4D97-AF65-F5344CB8AC3E}">
        <p14:creationId xmlns:p14="http://schemas.microsoft.com/office/powerpoint/2010/main" val="2061981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FFFBB00-11FF-4407-9448-937ACDE58D3B}" type="datetime1">
              <a:rPr lang="en-US" smtClean="0"/>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DA11AF2-7D86-479F-B838-84A5AC9D49C8}" type="slidenum">
              <a:rPr lang="en-US" smtClean="0"/>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167271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8DEDAE0A-385F-4B49-BDE3-7FCE273800DF}" type="datetime1">
              <a:rPr lang="en-US" smtClean="0"/>
              <a:t>11/18/2025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DA11AF2-7D86-479F-B838-84A5AC9D49C8}" type="slidenum">
              <a:rPr lang="en-US" smtClean="0"/>
              <a:t>‹#›</a:t>
            </a:fld>
            <a:endParaRPr lang="en-US" dirty="0"/>
          </a:p>
        </p:txBody>
      </p:sp>
    </p:spTree>
    <p:extLst>
      <p:ext uri="{BB962C8B-B14F-4D97-AF65-F5344CB8AC3E}">
        <p14:creationId xmlns:p14="http://schemas.microsoft.com/office/powerpoint/2010/main" val="27639104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BEA5DA1-E44F-44FF-B54D-C472D1FABF52}" type="datetime1">
              <a:rPr lang="en-US" smtClean="0"/>
              <a:t>11/18/2025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DA11AF2-7D86-479F-B838-84A5AC9D49C8}" type="slidenum">
              <a:rPr lang="en-US" smtClean="0"/>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882836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37FC1B89-B73B-4D53-9028-09B77A5ACD58}" type="datetime1">
              <a:rPr lang="en-US" smtClean="0"/>
              <a:t>11/18/2025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DA11AF2-7D86-479F-B838-84A5AC9D49C8}" type="slidenum">
              <a:rPr lang="en-US" smtClean="0"/>
              <a:t>‹#›</a:t>
            </a:fld>
            <a:endParaRPr lang="en-US" dirty="0"/>
          </a:p>
        </p:txBody>
      </p:sp>
    </p:spTree>
    <p:extLst>
      <p:ext uri="{BB962C8B-B14F-4D97-AF65-F5344CB8AC3E}">
        <p14:creationId xmlns:p14="http://schemas.microsoft.com/office/powerpoint/2010/main" val="40690492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24A53C-4DDC-4290-80B2-EF92D49D44BF}" type="datetime1">
              <a:rPr lang="en-US" smtClean="0"/>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DA11AF2-7D86-479F-B838-84A5AC9D49C8}" type="slidenum">
              <a:rPr lang="en-US" smtClean="0"/>
              <a:t>‹#›</a:t>
            </a:fld>
            <a:endParaRPr lang="en-US" dirty="0"/>
          </a:p>
        </p:txBody>
      </p:sp>
    </p:spTree>
    <p:extLst>
      <p:ext uri="{BB962C8B-B14F-4D97-AF65-F5344CB8AC3E}">
        <p14:creationId xmlns:p14="http://schemas.microsoft.com/office/powerpoint/2010/main" val="26848054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A23DAE-6A45-4C5C-BF77-011D34404FBC}" type="datetime1">
              <a:rPr lang="en-US" smtClean="0"/>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DA11AF2-7D86-479F-B838-84A5AC9D49C8}" type="slidenum">
              <a:rPr lang="en-US" smtClean="0"/>
              <a:t>‹#›</a:t>
            </a:fld>
            <a:endParaRPr lang="en-US" dirty="0"/>
          </a:p>
        </p:txBody>
      </p:sp>
    </p:spTree>
    <p:extLst>
      <p:ext uri="{BB962C8B-B14F-4D97-AF65-F5344CB8AC3E}">
        <p14:creationId xmlns:p14="http://schemas.microsoft.com/office/powerpoint/2010/main" val="1079958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B9126D-D029-4205-8110-DC8E34BB1E03}" type="datetime1">
              <a:rPr lang="en-US" smtClean="0"/>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p:txBody>
          <a:bodyPr/>
          <a:lstStyle/>
          <a:p>
            <a:fld id="{BDA11AF2-7D86-479F-B838-84A5AC9D49C8}" type="slidenum">
              <a:rPr lang="en-US" smtClean="0"/>
              <a:t>‹#›</a:t>
            </a:fld>
            <a:endParaRPr lang="en-US" dirty="0"/>
          </a:p>
        </p:txBody>
      </p:sp>
    </p:spTree>
    <p:extLst>
      <p:ext uri="{BB962C8B-B14F-4D97-AF65-F5344CB8AC3E}">
        <p14:creationId xmlns:p14="http://schemas.microsoft.com/office/powerpoint/2010/main" val="2661467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AAAF54-0F4E-4038-BF82-53223CC5DCAB}" type="datetime1">
              <a:rPr lang="en-US" smtClean="0"/>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DA11AF2-7D86-479F-B838-84A5AC9D49C8}" type="slidenum">
              <a:rPr lang="en-US" smtClean="0"/>
              <a:t>‹#›</a:t>
            </a:fld>
            <a:endParaRPr lang="en-US" dirty="0"/>
          </a:p>
        </p:txBody>
      </p:sp>
    </p:spTree>
    <p:extLst>
      <p:ext uri="{BB962C8B-B14F-4D97-AF65-F5344CB8AC3E}">
        <p14:creationId xmlns:p14="http://schemas.microsoft.com/office/powerpoint/2010/main" val="3923387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3067891-BB8A-4D7A-AD57-C61E103162F8}" type="datetime1">
              <a:rPr lang="en-US" smtClean="0"/>
              <a:t>11/18/2025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DA11AF2-7D86-479F-B838-84A5AC9D49C8}" type="slidenum">
              <a:rPr lang="en-US" smtClean="0"/>
              <a:t>‹#›</a:t>
            </a:fld>
            <a:endParaRPr lang="en-US" dirty="0"/>
          </a:p>
        </p:txBody>
      </p:sp>
    </p:spTree>
    <p:extLst>
      <p:ext uri="{BB962C8B-B14F-4D97-AF65-F5344CB8AC3E}">
        <p14:creationId xmlns:p14="http://schemas.microsoft.com/office/powerpoint/2010/main" val="24394065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046B9FC-3FF5-47E9-AE67-0EC7E66CDBA5}" type="datetime1">
              <a:rPr lang="en-US" smtClean="0"/>
              <a:t>11/18/2025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DA11AF2-7D86-479F-B838-84A5AC9D49C8}" type="slidenum">
              <a:rPr lang="en-US" smtClean="0"/>
              <a:t>‹#›</a:t>
            </a:fld>
            <a:endParaRPr lang="en-US" dirty="0"/>
          </a:p>
        </p:txBody>
      </p:sp>
    </p:spTree>
    <p:extLst>
      <p:ext uri="{BB962C8B-B14F-4D97-AF65-F5344CB8AC3E}">
        <p14:creationId xmlns:p14="http://schemas.microsoft.com/office/powerpoint/2010/main" val="1719794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8C798E2-9D43-4FDF-8FAA-057808561F1D}" type="datetime1">
              <a:rPr lang="en-US" smtClean="0"/>
              <a:t>11/18/2025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DA11AF2-7D86-479F-B838-84A5AC9D49C8}" type="slidenum">
              <a:rPr lang="en-US" smtClean="0"/>
              <a:t>‹#›</a:t>
            </a:fld>
            <a:endParaRPr lang="en-US" dirty="0"/>
          </a:p>
        </p:txBody>
      </p:sp>
    </p:spTree>
    <p:extLst>
      <p:ext uri="{BB962C8B-B14F-4D97-AF65-F5344CB8AC3E}">
        <p14:creationId xmlns:p14="http://schemas.microsoft.com/office/powerpoint/2010/main" val="3407220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20D6A1-FAF2-4D0E-A211-3353AEAA6E06}" type="datetime1">
              <a:rPr lang="en-US" smtClean="0"/>
              <a:t>11/18/2025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DA11AF2-7D86-479F-B838-84A5AC9D49C8}" type="slidenum">
              <a:rPr lang="en-US" smtClean="0"/>
              <a:t>‹#›</a:t>
            </a:fld>
            <a:endParaRPr lang="en-US" dirty="0"/>
          </a:p>
        </p:txBody>
      </p:sp>
    </p:spTree>
    <p:extLst>
      <p:ext uri="{BB962C8B-B14F-4D97-AF65-F5344CB8AC3E}">
        <p14:creationId xmlns:p14="http://schemas.microsoft.com/office/powerpoint/2010/main" val="3896386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5846B21-8DB1-4489-88E2-5958DB85A22A}" type="datetime1">
              <a:rPr lang="en-US" smtClean="0"/>
              <a:t>11/18/2025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DA11AF2-7D86-479F-B838-84A5AC9D49C8}" type="slidenum">
              <a:rPr lang="en-US" smtClean="0"/>
              <a:t>‹#›</a:t>
            </a:fld>
            <a:endParaRPr lang="en-US" dirty="0"/>
          </a:p>
        </p:txBody>
      </p:sp>
    </p:spTree>
    <p:extLst>
      <p:ext uri="{BB962C8B-B14F-4D97-AF65-F5344CB8AC3E}">
        <p14:creationId xmlns:p14="http://schemas.microsoft.com/office/powerpoint/2010/main" val="2536924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D49E946-47B4-458E-A2C9-8819CFB824CF}" type="datetime1">
              <a:rPr lang="en-US" smtClean="0"/>
              <a:t>11/18/2025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DA11AF2-7D86-479F-B838-84A5AC9D49C8}" type="slidenum">
              <a:rPr lang="en-US" smtClean="0"/>
              <a:t>‹#›</a:t>
            </a:fld>
            <a:endParaRPr lang="en-US" dirty="0"/>
          </a:p>
        </p:txBody>
      </p:sp>
    </p:spTree>
    <p:extLst>
      <p:ext uri="{BB962C8B-B14F-4D97-AF65-F5344CB8AC3E}">
        <p14:creationId xmlns:p14="http://schemas.microsoft.com/office/powerpoint/2010/main" val="3577236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US"/>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US"/>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US"/>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US"/>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US"/>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US"/>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US"/>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US"/>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US"/>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US"/>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US"/>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US"/>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US"/>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US"/>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US"/>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US"/>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US"/>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US"/>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US"/>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US"/>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US"/>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US"/>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US"/>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US"/>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63CF859-1B12-4265-BA56-F50DCE8E284C}" type="datetime1">
              <a:rPr lang="en-US" smtClean="0"/>
              <a:t>11/18/2025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DA11AF2-7D86-479F-B838-84A5AC9D49C8}" type="slidenum">
              <a:rPr lang="en-US" smtClean="0"/>
              <a:t>‹#›</a:t>
            </a:fld>
            <a:endParaRPr lang="en-US" dirty="0"/>
          </a:p>
        </p:txBody>
      </p:sp>
    </p:spTree>
    <p:extLst>
      <p:ext uri="{BB962C8B-B14F-4D97-AF65-F5344CB8AC3E}">
        <p14:creationId xmlns:p14="http://schemas.microsoft.com/office/powerpoint/2010/main" val="450957013"/>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microsoft.com/office/2018/10/relationships/comments" Target="../comments/modernComment_126_0.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microsoft.com/office/2007/relationships/diagramDrawing" Target="../diagrams/drawing1.xml"/><Relationship Id="rId3" Type="http://schemas.microsoft.com/office/2018/10/relationships/comments" Target="../comments/modernComment_111_0.xml"/><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microsoft.com/office/2018/10/relationships/comments" Target="../comments/modernComment_115_0.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microsoft.com/office/2018/10/relationships/comments" Target="../comments/modernComment_12A_0.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microsoft.com/office/2018/10/relationships/comments" Target="../comments/modernComment_116_0.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microsoft.com/office/2018/10/relationships/comments" Target="../comments/modernComment_117_0.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5.xml.rels><?xml version="1.0" encoding="UTF-8" standalone="yes"?>
<Relationships xmlns="http://schemas.openxmlformats.org/package/2006/relationships"><Relationship Id="rId3" Type="http://schemas.openxmlformats.org/officeDocument/2006/relationships/hyperlink" Target="mailto:wcraig@gkwbusinesssolutions.com" TargetMode="External"/><Relationship Id="rId2" Type="http://schemas.openxmlformats.org/officeDocument/2006/relationships/hyperlink" Target="mailto:mcraig@gkwbusinesssolutions.com" TargetMode="External"/><Relationship Id="rId1" Type="http://schemas.openxmlformats.org/officeDocument/2006/relationships/slideLayout" Target="../slideLayouts/slideLayout2.xml"/><Relationship Id="rId5" Type="http://schemas.openxmlformats.org/officeDocument/2006/relationships/image" Target="../media/image19.jpg"/><Relationship Id="rId4" Type="http://schemas.openxmlformats.org/officeDocument/2006/relationships/hyperlink" Target="http://www.gkwbusinesssolutions.com/" TargetMode="External"/></Relationships>
</file>

<file path=ppt/slides/_rels/slide3.xml.rels><?xml version="1.0" encoding="UTF-8" standalone="yes"?>
<Relationships xmlns="http://schemas.openxmlformats.org/package/2006/relationships"><Relationship Id="rId2" Type="http://schemas.microsoft.com/office/2018/10/relationships/comments" Target="../comments/modernComment_101_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18/10/relationships/comments" Target="../comments/modernComment_110_0.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B7961235-F42C-4C83-B51B-7416382FB1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54A09A1-AE33-4C84-B62F-DC061FD56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2" y="0"/>
            <a:ext cx="6111243" cy="6858000"/>
          </a:xfrm>
          <a:prstGeom prst="rect">
            <a:avLst/>
          </a:prstGeom>
          <a:solidFill>
            <a:schemeClr val="bg2">
              <a:lumMod val="10000"/>
              <a:alpha val="9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ctrTitle"/>
          </p:nvPr>
        </p:nvSpPr>
        <p:spPr>
          <a:xfrm>
            <a:off x="540279" y="967417"/>
            <a:ext cx="5280460" cy="3943250"/>
          </a:xfrm>
        </p:spPr>
        <p:txBody>
          <a:bodyPr>
            <a:normAutofit/>
          </a:bodyPr>
          <a:lstStyle/>
          <a:p>
            <a:r>
              <a:rPr lang="en-US" sz="4000" dirty="0">
                <a:solidFill>
                  <a:srgbClr val="FEFFFF"/>
                </a:solidFill>
              </a:rPr>
              <a:t>The Importance of Leadership and Culture in a Sustainable Lean Implementation</a:t>
            </a:r>
          </a:p>
        </p:txBody>
      </p:sp>
      <p:sp>
        <p:nvSpPr>
          <p:cNvPr id="17" name="Freeform 27">
            <a:extLst>
              <a:ext uri="{FF2B5EF4-FFF2-40B4-BE49-F238E27FC236}">
                <a16:creationId xmlns:a16="http://schemas.microsoft.com/office/drawing/2014/main" id="{D62F2749-B982-4ADE-B1EF-679002587B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5033007"/>
            <a:ext cx="6881206" cy="857047"/>
          </a:xfrm>
          <a:custGeom>
            <a:avLst/>
            <a:gdLst>
              <a:gd name="connsiteX0" fmla="*/ 0 w 6881206"/>
              <a:gd name="connsiteY0" fmla="*/ 0 h 857047"/>
              <a:gd name="connsiteX1" fmla="*/ 653445 w 6881206"/>
              <a:gd name="connsiteY1" fmla="*/ 0 h 857047"/>
              <a:gd name="connsiteX2" fmla="*/ 1156123 w 6881206"/>
              <a:gd name="connsiteY2" fmla="*/ 0 h 857047"/>
              <a:gd name="connsiteX3" fmla="*/ 1380221 w 6881206"/>
              <a:gd name="connsiteY3" fmla="*/ 0 h 857047"/>
              <a:gd name="connsiteX4" fmla="*/ 1444324 w 6881206"/>
              <a:gd name="connsiteY4" fmla="*/ 0 h 857047"/>
              <a:gd name="connsiteX5" fmla="*/ 1522072 w 6881206"/>
              <a:gd name="connsiteY5" fmla="*/ 0 h 857047"/>
              <a:gd name="connsiteX6" fmla="*/ 1596570 w 6881206"/>
              <a:gd name="connsiteY6" fmla="*/ 0 h 857047"/>
              <a:gd name="connsiteX7" fmla="*/ 1893047 w 6881206"/>
              <a:gd name="connsiteY7" fmla="*/ 0 h 857047"/>
              <a:gd name="connsiteX8" fmla="*/ 1978260 w 6881206"/>
              <a:gd name="connsiteY8" fmla="*/ 0 h 857047"/>
              <a:gd name="connsiteX9" fmla="*/ 2032793 w 6881206"/>
              <a:gd name="connsiteY9" fmla="*/ 0 h 857047"/>
              <a:gd name="connsiteX10" fmla="*/ 2095032 w 6881206"/>
              <a:gd name="connsiteY10" fmla="*/ 0 h 857047"/>
              <a:gd name="connsiteX11" fmla="*/ 2574748 w 6881206"/>
              <a:gd name="connsiteY11" fmla="*/ 0 h 857047"/>
              <a:gd name="connsiteX12" fmla="*/ 2712413 w 6881206"/>
              <a:gd name="connsiteY12" fmla="*/ 0 h 857047"/>
              <a:gd name="connsiteX13" fmla="*/ 2724164 w 6881206"/>
              <a:gd name="connsiteY13" fmla="*/ 0 h 857047"/>
              <a:gd name="connsiteX14" fmla="*/ 2806423 w 6881206"/>
              <a:gd name="connsiteY14" fmla="*/ 0 h 857047"/>
              <a:gd name="connsiteX15" fmla="*/ 2975563 w 6881206"/>
              <a:gd name="connsiteY15" fmla="*/ 0 h 857047"/>
              <a:gd name="connsiteX16" fmla="*/ 3029696 w 6881206"/>
              <a:gd name="connsiteY16" fmla="*/ 0 h 857047"/>
              <a:gd name="connsiteX17" fmla="*/ 3216247 w 6881206"/>
              <a:gd name="connsiteY17" fmla="*/ 0 h 857047"/>
              <a:gd name="connsiteX18" fmla="*/ 3464491 w 6881206"/>
              <a:gd name="connsiteY18" fmla="*/ 0 h 857047"/>
              <a:gd name="connsiteX19" fmla="*/ 3476820 w 6881206"/>
              <a:gd name="connsiteY19" fmla="*/ 0 h 857047"/>
              <a:gd name="connsiteX20" fmla="*/ 3508932 w 6881206"/>
              <a:gd name="connsiteY20" fmla="*/ 0 h 857047"/>
              <a:gd name="connsiteX21" fmla="*/ 3518154 w 6881206"/>
              <a:gd name="connsiteY21" fmla="*/ 0 h 857047"/>
              <a:gd name="connsiteX22" fmla="*/ 3563124 w 6881206"/>
              <a:gd name="connsiteY22" fmla="*/ 0 h 857047"/>
              <a:gd name="connsiteX23" fmla="*/ 3568615 w 6881206"/>
              <a:gd name="connsiteY23" fmla="*/ 0 h 857047"/>
              <a:gd name="connsiteX24" fmla="*/ 3582711 w 6881206"/>
              <a:gd name="connsiteY24" fmla="*/ 0 h 857047"/>
              <a:gd name="connsiteX25" fmla="*/ 3607047 w 6881206"/>
              <a:gd name="connsiteY25" fmla="*/ 0 h 857047"/>
              <a:gd name="connsiteX26" fmla="*/ 3711363 w 6881206"/>
              <a:gd name="connsiteY26" fmla="*/ 0 h 857047"/>
              <a:gd name="connsiteX27" fmla="*/ 3757936 w 6881206"/>
              <a:gd name="connsiteY27" fmla="*/ 0 h 857047"/>
              <a:gd name="connsiteX28" fmla="*/ 3914505 w 6881206"/>
              <a:gd name="connsiteY28" fmla="*/ 0 h 857047"/>
              <a:gd name="connsiteX29" fmla="*/ 4099165 w 6881206"/>
              <a:gd name="connsiteY29" fmla="*/ 0 h 857047"/>
              <a:gd name="connsiteX30" fmla="*/ 4176573 w 6881206"/>
              <a:gd name="connsiteY30" fmla="*/ 0 h 857047"/>
              <a:gd name="connsiteX31" fmla="*/ 4211043 w 6881206"/>
              <a:gd name="connsiteY31" fmla="*/ 0 h 857047"/>
              <a:gd name="connsiteX32" fmla="*/ 4249415 w 6881206"/>
              <a:gd name="connsiteY32" fmla="*/ 0 h 857047"/>
              <a:gd name="connsiteX33" fmla="*/ 4292911 w 6881206"/>
              <a:gd name="connsiteY33" fmla="*/ 0 h 857047"/>
              <a:gd name="connsiteX34" fmla="*/ 4715176 w 6881206"/>
              <a:gd name="connsiteY34" fmla="*/ 0 h 857047"/>
              <a:gd name="connsiteX35" fmla="*/ 4749035 w 6881206"/>
              <a:gd name="connsiteY35" fmla="*/ 0 h 857047"/>
              <a:gd name="connsiteX36" fmla="*/ 5107279 w 6881206"/>
              <a:gd name="connsiteY36" fmla="*/ 0 h 857047"/>
              <a:gd name="connsiteX37" fmla="*/ 5446306 w 6881206"/>
              <a:gd name="connsiteY37" fmla="*/ 0 h 857047"/>
              <a:gd name="connsiteX38" fmla="*/ 5654500 w 6881206"/>
              <a:gd name="connsiteY38" fmla="*/ 0 h 857047"/>
              <a:gd name="connsiteX39" fmla="*/ 5879355 w 6881206"/>
              <a:gd name="connsiteY39" fmla="*/ 0 h 857047"/>
              <a:gd name="connsiteX40" fmla="*/ 6374171 w 6881206"/>
              <a:gd name="connsiteY40" fmla="*/ 0 h 857047"/>
              <a:gd name="connsiteX41" fmla="*/ 6382691 w 6881206"/>
              <a:gd name="connsiteY41" fmla="*/ 0 h 857047"/>
              <a:gd name="connsiteX42" fmla="*/ 6406881 w 6881206"/>
              <a:gd name="connsiteY42" fmla="*/ 10516 h 857047"/>
              <a:gd name="connsiteX43" fmla="*/ 6411719 w 6881206"/>
              <a:gd name="connsiteY43" fmla="*/ 15774 h 857047"/>
              <a:gd name="connsiteX44" fmla="*/ 6412418 w 6881206"/>
              <a:gd name="connsiteY44" fmla="*/ 16534 h 857047"/>
              <a:gd name="connsiteX45" fmla="*/ 6413765 w 6881206"/>
              <a:gd name="connsiteY45" fmla="*/ 17998 h 857047"/>
              <a:gd name="connsiteX46" fmla="*/ 6418286 w 6881206"/>
              <a:gd name="connsiteY46" fmla="*/ 21854 h 857047"/>
              <a:gd name="connsiteX47" fmla="*/ 6867337 w 6881206"/>
              <a:gd name="connsiteY47" fmla="*/ 404863 h 857047"/>
              <a:gd name="connsiteX48" fmla="*/ 6867337 w 6881206"/>
              <a:gd name="connsiteY48" fmla="*/ 452185 h 857047"/>
              <a:gd name="connsiteX49" fmla="*/ 6491457 w 6881206"/>
              <a:gd name="connsiteY49" fmla="*/ 772784 h 857047"/>
              <a:gd name="connsiteX50" fmla="*/ 6413765 w 6881206"/>
              <a:gd name="connsiteY50" fmla="*/ 839050 h 857047"/>
              <a:gd name="connsiteX51" fmla="*/ 6411719 w 6881206"/>
              <a:gd name="connsiteY51" fmla="*/ 841273 h 857047"/>
              <a:gd name="connsiteX52" fmla="*/ 6406881 w 6881206"/>
              <a:gd name="connsiteY52" fmla="*/ 846531 h 857047"/>
              <a:gd name="connsiteX53" fmla="*/ 6382691 w 6881206"/>
              <a:gd name="connsiteY53" fmla="*/ 857047 h 857047"/>
              <a:gd name="connsiteX54" fmla="*/ 6374171 w 6881206"/>
              <a:gd name="connsiteY54" fmla="*/ 857047 h 857047"/>
              <a:gd name="connsiteX55" fmla="*/ 6368680 w 6881206"/>
              <a:gd name="connsiteY55" fmla="*/ 857047 h 857047"/>
              <a:gd name="connsiteX56" fmla="*/ 6348221 w 6881206"/>
              <a:gd name="connsiteY56" fmla="*/ 857047 h 857047"/>
              <a:gd name="connsiteX57" fmla="*/ 6330248 w 6881206"/>
              <a:gd name="connsiteY57" fmla="*/ 857047 h 857047"/>
              <a:gd name="connsiteX58" fmla="*/ 6266353 w 6881206"/>
              <a:gd name="connsiteY58" fmla="*/ 857047 h 857047"/>
              <a:gd name="connsiteX59" fmla="*/ 6225932 w 6881206"/>
              <a:gd name="connsiteY59" fmla="*/ 857047 h 857047"/>
              <a:gd name="connsiteX60" fmla="*/ 6106926 w 6881206"/>
              <a:gd name="connsiteY60" fmla="*/ 857047 h 857047"/>
              <a:gd name="connsiteX61" fmla="*/ 6022790 w 6881206"/>
              <a:gd name="connsiteY61" fmla="*/ 857047 h 857047"/>
              <a:gd name="connsiteX62" fmla="*/ 5844088 w 6881206"/>
              <a:gd name="connsiteY62" fmla="*/ 857047 h 857047"/>
              <a:gd name="connsiteX63" fmla="*/ 5687880 w 6881206"/>
              <a:gd name="connsiteY63" fmla="*/ 857047 h 857047"/>
              <a:gd name="connsiteX64" fmla="*/ 5451985 w 6881206"/>
              <a:gd name="connsiteY64" fmla="*/ 857047 h 857047"/>
              <a:gd name="connsiteX65" fmla="*/ 5188261 w 6881206"/>
              <a:gd name="connsiteY65" fmla="*/ 857047 h 857047"/>
              <a:gd name="connsiteX66" fmla="*/ 4904764 w 6881206"/>
              <a:gd name="connsiteY66" fmla="*/ 857047 h 857047"/>
              <a:gd name="connsiteX67" fmla="*/ 4490989 w 6881206"/>
              <a:gd name="connsiteY67" fmla="*/ 857047 h 857047"/>
              <a:gd name="connsiteX68" fmla="*/ 4176573 w 6881206"/>
              <a:gd name="connsiteY68" fmla="*/ 857047 h 857047"/>
              <a:gd name="connsiteX69" fmla="*/ 4099165 w 6881206"/>
              <a:gd name="connsiteY69" fmla="*/ 857047 h 857047"/>
              <a:gd name="connsiteX70" fmla="*/ 4089943 w 6881206"/>
              <a:gd name="connsiteY70" fmla="*/ 857047 h 857047"/>
              <a:gd name="connsiteX71" fmla="*/ 4057940 w 6881206"/>
              <a:gd name="connsiteY71" fmla="*/ 857047 h 857047"/>
              <a:gd name="connsiteX72" fmla="*/ 4025386 w 6881206"/>
              <a:gd name="connsiteY72" fmla="*/ 857047 h 857047"/>
              <a:gd name="connsiteX73" fmla="*/ 3850160 w 6881206"/>
              <a:gd name="connsiteY73" fmla="*/ 857047 h 857047"/>
              <a:gd name="connsiteX74" fmla="*/ 3563124 w 6881206"/>
              <a:gd name="connsiteY74" fmla="*/ 857047 h 857047"/>
              <a:gd name="connsiteX75" fmla="*/ 3550795 w 6881206"/>
              <a:gd name="connsiteY75" fmla="*/ 857047 h 857047"/>
              <a:gd name="connsiteX76" fmla="*/ 3508932 w 6881206"/>
              <a:gd name="connsiteY76" fmla="*/ 857047 h 857047"/>
              <a:gd name="connsiteX77" fmla="*/ 3483683 w 6881206"/>
              <a:gd name="connsiteY77" fmla="*/ 857047 h 857047"/>
              <a:gd name="connsiteX78" fmla="*/ 3464491 w 6881206"/>
              <a:gd name="connsiteY78" fmla="*/ 857047 h 857047"/>
              <a:gd name="connsiteX79" fmla="*/ 3452740 w 6881206"/>
              <a:gd name="connsiteY79" fmla="*/ 857047 h 857047"/>
              <a:gd name="connsiteX80" fmla="*/ 3423719 w 6881206"/>
              <a:gd name="connsiteY80" fmla="*/ 857047 h 857047"/>
              <a:gd name="connsiteX81" fmla="*/ 3370481 w 6881206"/>
              <a:gd name="connsiteY81" fmla="*/ 857047 h 857047"/>
              <a:gd name="connsiteX82" fmla="*/ 3306946 w 6881206"/>
              <a:gd name="connsiteY82" fmla="*/ 857047 h 857047"/>
              <a:gd name="connsiteX83" fmla="*/ 3147208 w 6881206"/>
              <a:gd name="connsiteY83" fmla="*/ 857047 h 857047"/>
              <a:gd name="connsiteX84" fmla="*/ 3114429 w 6881206"/>
              <a:gd name="connsiteY84" fmla="*/ 857047 h 857047"/>
              <a:gd name="connsiteX85" fmla="*/ 2960658 w 6881206"/>
              <a:gd name="connsiteY85" fmla="*/ 857047 h 857047"/>
              <a:gd name="connsiteX86" fmla="*/ 2827230 w 6881206"/>
              <a:gd name="connsiteY86" fmla="*/ 857047 h 857047"/>
              <a:gd name="connsiteX87" fmla="*/ 2712413 w 6881206"/>
              <a:gd name="connsiteY87" fmla="*/ 857047 h 857047"/>
              <a:gd name="connsiteX88" fmla="*/ 2680242 w 6881206"/>
              <a:gd name="connsiteY88" fmla="*/ 857047 h 857047"/>
              <a:gd name="connsiteX89" fmla="*/ 2603835 w 6881206"/>
              <a:gd name="connsiteY89" fmla="*/ 857047 h 857047"/>
              <a:gd name="connsiteX90" fmla="*/ 2455042 w 6881206"/>
              <a:gd name="connsiteY90" fmla="*/ 857047 h 857047"/>
              <a:gd name="connsiteX91" fmla="*/ 2426415 w 6881206"/>
              <a:gd name="connsiteY91" fmla="*/ 857047 h 857047"/>
              <a:gd name="connsiteX92" fmla="*/ 2209736 w 6881206"/>
              <a:gd name="connsiteY92" fmla="*/ 857047 h 857047"/>
              <a:gd name="connsiteX93" fmla="*/ 1893047 w 6881206"/>
              <a:gd name="connsiteY93" fmla="*/ 857047 h 857047"/>
              <a:gd name="connsiteX94" fmla="*/ 1885034 w 6881206"/>
              <a:gd name="connsiteY94" fmla="*/ 857047 h 857047"/>
              <a:gd name="connsiteX95" fmla="*/ 1843786 w 6881206"/>
              <a:gd name="connsiteY95" fmla="*/ 857047 h 857047"/>
              <a:gd name="connsiteX96" fmla="*/ 1828944 w 6881206"/>
              <a:gd name="connsiteY96" fmla="*/ 857047 h 857047"/>
              <a:gd name="connsiteX97" fmla="*/ 1380221 w 6881206"/>
              <a:gd name="connsiteY97" fmla="*/ 857047 h 857047"/>
              <a:gd name="connsiteX98" fmla="*/ 1333065 w 6881206"/>
              <a:gd name="connsiteY98" fmla="*/ 857047 h 857047"/>
              <a:gd name="connsiteX99" fmla="*/ 653445 w 6881206"/>
              <a:gd name="connsiteY99" fmla="*/ 857047 h 857047"/>
              <a:gd name="connsiteX100" fmla="*/ 0 w 6881206"/>
              <a:gd name="connsiteY100" fmla="*/ 857047 h 857047"/>
              <a:gd name="connsiteX101" fmla="*/ 0 w 6881206"/>
              <a:gd name="connsiteY101" fmla="*/ 0 h 85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6881206" h="857047">
                <a:moveTo>
                  <a:pt x="0" y="0"/>
                </a:moveTo>
                <a:cubicBezTo>
                  <a:pt x="0" y="0"/>
                  <a:pt x="0" y="0"/>
                  <a:pt x="653445" y="0"/>
                </a:cubicBezTo>
                <a:cubicBezTo>
                  <a:pt x="653445" y="0"/>
                  <a:pt x="653445" y="0"/>
                  <a:pt x="1156123" y="0"/>
                </a:cubicBezTo>
                <a:lnTo>
                  <a:pt x="1380221" y="0"/>
                </a:lnTo>
                <a:cubicBezTo>
                  <a:pt x="1380221" y="0"/>
                  <a:pt x="1380221" y="0"/>
                  <a:pt x="1444324" y="0"/>
                </a:cubicBezTo>
                <a:lnTo>
                  <a:pt x="1522072" y="0"/>
                </a:lnTo>
                <a:lnTo>
                  <a:pt x="1596570" y="0"/>
                </a:lnTo>
                <a:cubicBezTo>
                  <a:pt x="1668686" y="0"/>
                  <a:pt x="1764840" y="0"/>
                  <a:pt x="1893047" y="0"/>
                </a:cubicBezTo>
                <a:cubicBezTo>
                  <a:pt x="1893047" y="0"/>
                  <a:pt x="1893047" y="0"/>
                  <a:pt x="1978260" y="0"/>
                </a:cubicBezTo>
                <a:lnTo>
                  <a:pt x="2032793" y="0"/>
                </a:lnTo>
                <a:lnTo>
                  <a:pt x="2095032" y="0"/>
                </a:lnTo>
                <a:cubicBezTo>
                  <a:pt x="2196025" y="0"/>
                  <a:pt x="2347515" y="0"/>
                  <a:pt x="2574748" y="0"/>
                </a:cubicBezTo>
                <a:lnTo>
                  <a:pt x="2712413" y="0"/>
                </a:lnTo>
                <a:lnTo>
                  <a:pt x="2724164" y="0"/>
                </a:lnTo>
                <a:lnTo>
                  <a:pt x="2806423" y="0"/>
                </a:lnTo>
                <a:lnTo>
                  <a:pt x="2975563" y="0"/>
                </a:lnTo>
                <a:lnTo>
                  <a:pt x="3029696" y="0"/>
                </a:lnTo>
                <a:lnTo>
                  <a:pt x="3216247" y="0"/>
                </a:lnTo>
                <a:lnTo>
                  <a:pt x="3464491" y="0"/>
                </a:lnTo>
                <a:lnTo>
                  <a:pt x="3476820" y="0"/>
                </a:lnTo>
                <a:lnTo>
                  <a:pt x="3508932" y="0"/>
                </a:lnTo>
                <a:cubicBezTo>
                  <a:pt x="3508932" y="0"/>
                  <a:pt x="3508932" y="0"/>
                  <a:pt x="3518154" y="0"/>
                </a:cubicBezTo>
                <a:lnTo>
                  <a:pt x="3563124" y="0"/>
                </a:lnTo>
                <a:lnTo>
                  <a:pt x="3568615" y="0"/>
                </a:lnTo>
                <a:lnTo>
                  <a:pt x="3582711" y="0"/>
                </a:lnTo>
                <a:lnTo>
                  <a:pt x="3607047" y="0"/>
                </a:lnTo>
                <a:lnTo>
                  <a:pt x="3711363" y="0"/>
                </a:lnTo>
                <a:lnTo>
                  <a:pt x="3757936" y="0"/>
                </a:lnTo>
                <a:lnTo>
                  <a:pt x="3914505" y="0"/>
                </a:lnTo>
                <a:lnTo>
                  <a:pt x="4099165" y="0"/>
                </a:lnTo>
                <a:cubicBezTo>
                  <a:pt x="4099165" y="0"/>
                  <a:pt x="4099165" y="0"/>
                  <a:pt x="4176573" y="0"/>
                </a:cubicBezTo>
                <a:cubicBezTo>
                  <a:pt x="4176573" y="0"/>
                  <a:pt x="4176573" y="0"/>
                  <a:pt x="4211043" y="0"/>
                </a:cubicBezTo>
                <a:lnTo>
                  <a:pt x="4249415" y="0"/>
                </a:lnTo>
                <a:lnTo>
                  <a:pt x="4292911" y="0"/>
                </a:lnTo>
                <a:cubicBezTo>
                  <a:pt x="4370470" y="0"/>
                  <a:pt x="4499735" y="0"/>
                  <a:pt x="4715176" y="0"/>
                </a:cubicBezTo>
                <a:lnTo>
                  <a:pt x="4749035" y="0"/>
                </a:lnTo>
                <a:lnTo>
                  <a:pt x="5107279" y="0"/>
                </a:lnTo>
                <a:lnTo>
                  <a:pt x="5446306" y="0"/>
                </a:lnTo>
                <a:lnTo>
                  <a:pt x="5654500" y="0"/>
                </a:lnTo>
                <a:lnTo>
                  <a:pt x="5879355" y="0"/>
                </a:lnTo>
                <a:lnTo>
                  <a:pt x="6374171" y="0"/>
                </a:lnTo>
                <a:lnTo>
                  <a:pt x="6382691" y="0"/>
                </a:lnTo>
                <a:cubicBezTo>
                  <a:pt x="6392367" y="0"/>
                  <a:pt x="6402043" y="5258"/>
                  <a:pt x="6406881" y="10516"/>
                </a:cubicBezTo>
                <a:cubicBezTo>
                  <a:pt x="6406881" y="10516"/>
                  <a:pt x="6411719" y="10516"/>
                  <a:pt x="6411719" y="15774"/>
                </a:cubicBezTo>
                <a:cubicBezTo>
                  <a:pt x="6411719" y="15774"/>
                  <a:pt x="6411719" y="15774"/>
                  <a:pt x="6412418" y="16534"/>
                </a:cubicBezTo>
                <a:lnTo>
                  <a:pt x="6413765" y="17998"/>
                </a:lnTo>
                <a:lnTo>
                  <a:pt x="6418286" y="21854"/>
                </a:lnTo>
                <a:cubicBezTo>
                  <a:pt x="6439669" y="40092"/>
                  <a:pt x="6525203" y="113046"/>
                  <a:pt x="6867337" y="404863"/>
                </a:cubicBezTo>
                <a:cubicBezTo>
                  <a:pt x="6885830" y="415379"/>
                  <a:pt x="6885830" y="436411"/>
                  <a:pt x="6867337" y="452185"/>
                </a:cubicBezTo>
                <a:cubicBezTo>
                  <a:pt x="6867337" y="452185"/>
                  <a:pt x="6867337" y="452185"/>
                  <a:pt x="6491457" y="772784"/>
                </a:cubicBezTo>
                <a:lnTo>
                  <a:pt x="6413765" y="839050"/>
                </a:lnTo>
                <a:lnTo>
                  <a:pt x="6411719" y="841273"/>
                </a:lnTo>
                <a:cubicBezTo>
                  <a:pt x="6411719" y="841273"/>
                  <a:pt x="6406881" y="841273"/>
                  <a:pt x="6406881" y="846531"/>
                </a:cubicBezTo>
                <a:cubicBezTo>
                  <a:pt x="6402043" y="851789"/>
                  <a:pt x="6392367" y="857047"/>
                  <a:pt x="6382691" y="857047"/>
                </a:cubicBezTo>
                <a:lnTo>
                  <a:pt x="6374171" y="857047"/>
                </a:lnTo>
                <a:lnTo>
                  <a:pt x="6368680" y="857047"/>
                </a:lnTo>
                <a:lnTo>
                  <a:pt x="6348221" y="857047"/>
                </a:lnTo>
                <a:lnTo>
                  <a:pt x="6330248" y="857047"/>
                </a:lnTo>
                <a:lnTo>
                  <a:pt x="6266353" y="857047"/>
                </a:lnTo>
                <a:lnTo>
                  <a:pt x="6225932" y="857047"/>
                </a:lnTo>
                <a:lnTo>
                  <a:pt x="6106926" y="857047"/>
                </a:lnTo>
                <a:lnTo>
                  <a:pt x="6022790" y="857047"/>
                </a:lnTo>
                <a:lnTo>
                  <a:pt x="5844088" y="857047"/>
                </a:lnTo>
                <a:lnTo>
                  <a:pt x="5687880" y="857047"/>
                </a:lnTo>
                <a:lnTo>
                  <a:pt x="5451985" y="857047"/>
                </a:lnTo>
                <a:lnTo>
                  <a:pt x="5188261" y="857047"/>
                </a:lnTo>
                <a:lnTo>
                  <a:pt x="4904764" y="857047"/>
                </a:lnTo>
                <a:lnTo>
                  <a:pt x="4490989" y="857047"/>
                </a:lnTo>
                <a:lnTo>
                  <a:pt x="4176573" y="857047"/>
                </a:lnTo>
                <a:cubicBezTo>
                  <a:pt x="4176573" y="857047"/>
                  <a:pt x="4176573" y="857047"/>
                  <a:pt x="4099165" y="857047"/>
                </a:cubicBezTo>
                <a:cubicBezTo>
                  <a:pt x="4099165" y="857047"/>
                  <a:pt x="4099165" y="857047"/>
                  <a:pt x="4089943" y="857047"/>
                </a:cubicBezTo>
                <a:lnTo>
                  <a:pt x="4057940" y="857047"/>
                </a:lnTo>
                <a:lnTo>
                  <a:pt x="4025386" y="857047"/>
                </a:lnTo>
                <a:cubicBezTo>
                  <a:pt x="3988496" y="857047"/>
                  <a:pt x="3933162" y="857047"/>
                  <a:pt x="3850160" y="857047"/>
                </a:cubicBezTo>
                <a:lnTo>
                  <a:pt x="3563124" y="857047"/>
                </a:lnTo>
                <a:lnTo>
                  <a:pt x="3550795" y="857047"/>
                </a:lnTo>
                <a:lnTo>
                  <a:pt x="3508932" y="857047"/>
                </a:lnTo>
                <a:cubicBezTo>
                  <a:pt x="3508932" y="857047"/>
                  <a:pt x="3508932" y="857047"/>
                  <a:pt x="3483683" y="857047"/>
                </a:cubicBezTo>
                <a:lnTo>
                  <a:pt x="3464491" y="857047"/>
                </a:lnTo>
                <a:lnTo>
                  <a:pt x="3452740" y="857047"/>
                </a:lnTo>
                <a:lnTo>
                  <a:pt x="3423719" y="857047"/>
                </a:lnTo>
                <a:lnTo>
                  <a:pt x="3370481" y="857047"/>
                </a:lnTo>
                <a:lnTo>
                  <a:pt x="3306946" y="857047"/>
                </a:lnTo>
                <a:lnTo>
                  <a:pt x="3147208" y="857047"/>
                </a:lnTo>
                <a:lnTo>
                  <a:pt x="3114429" y="857047"/>
                </a:lnTo>
                <a:lnTo>
                  <a:pt x="2960658" y="857047"/>
                </a:lnTo>
                <a:lnTo>
                  <a:pt x="2827230" y="857047"/>
                </a:lnTo>
                <a:lnTo>
                  <a:pt x="2712413" y="857047"/>
                </a:lnTo>
                <a:lnTo>
                  <a:pt x="2680242" y="857047"/>
                </a:lnTo>
                <a:lnTo>
                  <a:pt x="2603835" y="857047"/>
                </a:lnTo>
                <a:lnTo>
                  <a:pt x="2455042" y="857047"/>
                </a:lnTo>
                <a:lnTo>
                  <a:pt x="2426415" y="857047"/>
                </a:lnTo>
                <a:lnTo>
                  <a:pt x="2209736" y="857047"/>
                </a:lnTo>
                <a:lnTo>
                  <a:pt x="1893047" y="857047"/>
                </a:lnTo>
                <a:cubicBezTo>
                  <a:pt x="1893047" y="857047"/>
                  <a:pt x="1893047" y="857047"/>
                  <a:pt x="1885034" y="857047"/>
                </a:cubicBezTo>
                <a:lnTo>
                  <a:pt x="1843786" y="857047"/>
                </a:lnTo>
                <a:lnTo>
                  <a:pt x="1828944" y="857047"/>
                </a:lnTo>
                <a:cubicBezTo>
                  <a:pt x="1764840" y="857047"/>
                  <a:pt x="1636634" y="857047"/>
                  <a:pt x="1380221" y="857047"/>
                </a:cubicBezTo>
                <a:lnTo>
                  <a:pt x="1333065" y="857047"/>
                </a:lnTo>
                <a:cubicBezTo>
                  <a:pt x="1136016" y="857047"/>
                  <a:pt x="910816" y="857047"/>
                  <a:pt x="653445" y="857047"/>
                </a:cubicBezTo>
                <a:cubicBezTo>
                  <a:pt x="653445" y="857047"/>
                  <a:pt x="653445" y="857047"/>
                  <a:pt x="0" y="857047"/>
                </a:cubicBezTo>
                <a:cubicBezTo>
                  <a:pt x="0" y="857047"/>
                  <a:pt x="0" y="857047"/>
                  <a:pt x="0" y="0"/>
                </a:cubicBezTo>
                <a:close/>
              </a:path>
            </a:pathLst>
          </a:custGeom>
          <a:solidFill>
            <a:schemeClr val="accent1"/>
          </a:solidFill>
          <a:ln>
            <a:noFill/>
          </a:ln>
        </p:spPr>
        <p:txBody>
          <a:bodyPr vert="horz" wrap="square" lIns="91440" tIns="45720" rIns="91440" bIns="45720" numCol="1" anchor="t" anchorCtr="0" compatLnSpc="1">
            <a:prstTxWarp prst="textNoShape">
              <a:avLst/>
            </a:prstTxWarp>
            <a:noAutofit/>
          </a:bodyPr>
          <a:lstStyle/>
          <a:p>
            <a:endParaRPr lang="en-US"/>
          </a:p>
        </p:txBody>
      </p:sp>
      <p:sp>
        <p:nvSpPr>
          <p:cNvPr id="3" name="Subtitle 2"/>
          <p:cNvSpPr>
            <a:spLocks noGrp="1"/>
          </p:cNvSpPr>
          <p:nvPr>
            <p:ph type="subTitle" idx="1"/>
          </p:nvPr>
        </p:nvSpPr>
        <p:spPr>
          <a:xfrm>
            <a:off x="540279" y="5189400"/>
            <a:ext cx="5280460" cy="544260"/>
          </a:xfrm>
        </p:spPr>
        <p:txBody>
          <a:bodyPr anchor="ctr">
            <a:normAutofit/>
          </a:bodyPr>
          <a:lstStyle/>
          <a:p>
            <a:r>
              <a:rPr lang="en-US" sz="1600" dirty="0">
                <a:solidFill>
                  <a:srgbClr val="FEFFFF"/>
                </a:solidFill>
              </a:rPr>
              <a:t> </a:t>
            </a:r>
          </a:p>
        </p:txBody>
      </p:sp>
      <p:pic>
        <p:nvPicPr>
          <p:cNvPr id="7" name="Picture 6">
            <a:extLst>
              <a:ext uri="{FF2B5EF4-FFF2-40B4-BE49-F238E27FC236}">
                <a16:creationId xmlns:a16="http://schemas.microsoft.com/office/drawing/2014/main" id="{1BFBD04E-13A9-7301-E84B-7BF9FB434181}"/>
              </a:ext>
            </a:extLst>
          </p:cNvPr>
          <p:cNvPicPr>
            <a:picLocks noChangeAspect="1"/>
          </p:cNvPicPr>
          <p:nvPr/>
        </p:nvPicPr>
        <p:blipFill>
          <a:blip r:embed="rId3"/>
          <a:stretch>
            <a:fillRect/>
          </a:stretch>
        </p:blipFill>
        <p:spPr>
          <a:xfrm>
            <a:off x="7383319" y="954101"/>
            <a:ext cx="3536602" cy="2389596"/>
          </a:xfrm>
          <a:prstGeom prst="rect">
            <a:avLst/>
          </a:prstGeom>
        </p:spPr>
      </p:pic>
      <p:sp>
        <p:nvSpPr>
          <p:cNvPr id="4" name="Slide Number Placeholder 3">
            <a:extLst>
              <a:ext uri="{FF2B5EF4-FFF2-40B4-BE49-F238E27FC236}">
                <a16:creationId xmlns:a16="http://schemas.microsoft.com/office/drawing/2014/main" id="{725C6DA3-32EE-B2CC-6F72-31B49C996B76}"/>
              </a:ext>
            </a:extLst>
          </p:cNvPr>
          <p:cNvSpPr>
            <a:spLocks noGrp="1"/>
          </p:cNvSpPr>
          <p:nvPr>
            <p:ph type="sldNum" sz="quarter" idx="12"/>
          </p:nvPr>
        </p:nvSpPr>
        <p:spPr/>
        <p:txBody>
          <a:bodyPr/>
          <a:lstStyle/>
          <a:p>
            <a:fld id="{BDA11AF2-7D86-479F-B838-84A5AC9D49C8}" type="slidenum">
              <a:rPr lang="en-US" smtClean="0"/>
              <a:t>1</a:t>
            </a:fld>
            <a:endParaRPr lang="en-US" dirty="0"/>
          </a:p>
        </p:txBody>
      </p:sp>
    </p:spTree>
  </p:cSld>
  <p:clrMapOvr>
    <a:masterClrMapping/>
  </p:clrMapOvr>
  <p:extLst>
    <p:ext uri="{6950BFC3-D8DA-4A85-94F7-54DA5524770B}">
      <p188:commentRel xmlns:p188="http://schemas.microsoft.com/office/powerpoint/2018/8/main" r:id="rId2"/>
    </p:ext>
  </p:extLs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4897" y="624110"/>
            <a:ext cx="9712998" cy="893405"/>
          </a:xfrm>
        </p:spPr>
        <p:txBody>
          <a:bodyPr>
            <a:normAutofit/>
          </a:bodyPr>
          <a:lstStyle/>
          <a:p>
            <a:r>
              <a:rPr lang="en-US" sz="3200" dirty="0"/>
              <a:t>Lean, Leadership and Culture Work Together </a:t>
            </a:r>
          </a:p>
        </p:txBody>
      </p:sp>
      <p:graphicFrame>
        <p:nvGraphicFramePr>
          <p:cNvPr id="5" name="Content Placeholder 2">
            <a:extLst>
              <a:ext uri="{FF2B5EF4-FFF2-40B4-BE49-F238E27FC236}">
                <a16:creationId xmlns:a16="http://schemas.microsoft.com/office/drawing/2014/main" id="{EFB5184C-942B-9BA4-3E0A-43A82483959F}"/>
              </a:ext>
            </a:extLst>
          </p:cNvPr>
          <p:cNvGraphicFramePr>
            <a:graphicFrameLocks noGrp="1"/>
          </p:cNvGraphicFramePr>
          <p:nvPr>
            <p:ph idx="1"/>
            <p:extLst>
              <p:ext uri="{D42A27DB-BD31-4B8C-83A1-F6EECF244321}">
                <p14:modId xmlns:p14="http://schemas.microsoft.com/office/powerpoint/2010/main" val="4178828432"/>
              </p:ext>
            </p:extLst>
          </p:nvPr>
        </p:nvGraphicFramePr>
        <p:xfrm>
          <a:off x="1794897" y="1517515"/>
          <a:ext cx="8987404" cy="435940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3" name="Slide Number Placeholder 2">
            <a:extLst>
              <a:ext uri="{FF2B5EF4-FFF2-40B4-BE49-F238E27FC236}">
                <a16:creationId xmlns:a16="http://schemas.microsoft.com/office/drawing/2014/main" id="{87F5FFAB-494D-9F8E-BA8F-F63763E2248C}"/>
              </a:ext>
            </a:extLst>
          </p:cNvPr>
          <p:cNvSpPr>
            <a:spLocks noGrp="1"/>
          </p:cNvSpPr>
          <p:nvPr>
            <p:ph type="sldNum" sz="quarter" idx="12"/>
          </p:nvPr>
        </p:nvSpPr>
        <p:spPr/>
        <p:txBody>
          <a:bodyPr/>
          <a:lstStyle/>
          <a:p>
            <a:fld id="{BDA11AF2-7D86-479F-B838-84A5AC9D49C8}" type="slidenum">
              <a:rPr lang="en-US" smtClean="0"/>
              <a:t>10</a:t>
            </a:fld>
            <a:endParaRPr lang="en-US" dirty="0"/>
          </a:p>
        </p:txBody>
      </p:sp>
    </p:spTree>
  </p:cSld>
  <p:clrMapOvr>
    <a:masterClrMapping/>
  </p:clrMapOvr>
  <p:extLst>
    <p:ext uri="{6950BFC3-D8DA-4A85-94F7-54DA5524770B}">
      <p188:commentRel xmlns:p188="http://schemas.microsoft.com/office/powerpoint/2018/8/main" r:id="rId3"/>
    </p:ext>
  </p:extLs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200" dirty="0"/>
              <a:t>Leadership: The Hidden </a:t>
            </a:r>
            <a:r>
              <a:rPr lang="en-US" sz="3200" dirty="0"/>
              <a:t>Challenge </a:t>
            </a:r>
            <a:endParaRPr sz="3200" dirty="0"/>
          </a:p>
        </p:txBody>
      </p:sp>
      <p:sp>
        <p:nvSpPr>
          <p:cNvPr id="3" name="Content Placeholder 2"/>
          <p:cNvSpPr>
            <a:spLocks noGrp="1"/>
          </p:cNvSpPr>
          <p:nvPr>
            <p:ph idx="1"/>
          </p:nvPr>
        </p:nvSpPr>
        <p:spPr/>
        <p:txBody>
          <a:bodyPr>
            <a:normAutofit/>
          </a:bodyPr>
          <a:lstStyle/>
          <a:p>
            <a:pPr>
              <a:spcAft>
                <a:spcPts val="600"/>
              </a:spcAft>
            </a:pPr>
            <a:r>
              <a:rPr sz="2000" dirty="0"/>
              <a:t>Leaders </a:t>
            </a:r>
            <a:r>
              <a:rPr lang="en-US" sz="2000" dirty="0"/>
              <a:t>themselves may</a:t>
            </a:r>
            <a:r>
              <a:rPr sz="2000" dirty="0"/>
              <a:t> resist change</a:t>
            </a:r>
            <a:r>
              <a:rPr lang="en-US" sz="2000" dirty="0"/>
              <a:t>—often without realizing it.</a:t>
            </a:r>
          </a:p>
          <a:p>
            <a:pPr>
              <a:spcAft>
                <a:spcPts val="600"/>
              </a:spcAft>
            </a:pPr>
            <a:r>
              <a:rPr lang="en-US" sz="2000" dirty="0"/>
              <a:t>Change can challenge leaders’ ways of thinking, putting them outside of familiar territory</a:t>
            </a:r>
          </a:p>
          <a:p>
            <a:pPr>
              <a:spcAft>
                <a:spcPts val="600"/>
              </a:spcAft>
            </a:pPr>
            <a:r>
              <a:rPr lang="en-US" sz="2000" dirty="0"/>
              <a:t>Leaders may feel uncertain of the outcome and how they will get there.</a:t>
            </a:r>
          </a:p>
          <a:p>
            <a:pPr>
              <a:spcAft>
                <a:spcPts val="600"/>
              </a:spcAft>
            </a:pPr>
            <a:r>
              <a:rPr lang="en-US" sz="2000" dirty="0"/>
              <a:t>Relying on teams to implement Lean can make leaders feel vulnerable. </a:t>
            </a:r>
          </a:p>
        </p:txBody>
      </p:sp>
      <p:sp>
        <p:nvSpPr>
          <p:cNvPr id="4" name="Slide Number Placeholder 3">
            <a:extLst>
              <a:ext uri="{FF2B5EF4-FFF2-40B4-BE49-F238E27FC236}">
                <a16:creationId xmlns:a16="http://schemas.microsoft.com/office/drawing/2014/main" id="{F5EC690F-33F5-AFD1-BA9A-E64D8AD5A709}"/>
              </a:ext>
            </a:extLst>
          </p:cNvPr>
          <p:cNvSpPr>
            <a:spLocks noGrp="1"/>
          </p:cNvSpPr>
          <p:nvPr>
            <p:ph type="sldNum" sz="quarter" idx="12"/>
          </p:nvPr>
        </p:nvSpPr>
        <p:spPr/>
        <p:txBody>
          <a:bodyPr/>
          <a:lstStyle/>
          <a:p>
            <a:fld id="{BDA11AF2-7D86-479F-B838-84A5AC9D49C8}" type="slidenum">
              <a:rPr lang="en-US" smtClean="0"/>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7DF8B-D2CB-49D0-1FCA-DEF200F796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59EFA8-E5C2-F17A-B843-DCD921F38EBB}"/>
              </a:ext>
            </a:extLst>
          </p:cNvPr>
          <p:cNvSpPr>
            <a:spLocks noGrp="1"/>
          </p:cNvSpPr>
          <p:nvPr>
            <p:ph type="title"/>
          </p:nvPr>
        </p:nvSpPr>
        <p:spPr>
          <a:xfrm>
            <a:off x="2592925" y="624110"/>
            <a:ext cx="8911687" cy="789054"/>
          </a:xfrm>
        </p:spPr>
        <p:txBody>
          <a:bodyPr>
            <a:normAutofit/>
          </a:bodyPr>
          <a:lstStyle/>
          <a:p>
            <a:r>
              <a:rPr lang="en-US" sz="3200" dirty="0"/>
              <a:t>Leadership Change Skills </a:t>
            </a:r>
            <a:endParaRPr sz="3200" dirty="0"/>
          </a:p>
        </p:txBody>
      </p:sp>
      <p:sp>
        <p:nvSpPr>
          <p:cNvPr id="3" name="Content Placeholder 2">
            <a:extLst>
              <a:ext uri="{FF2B5EF4-FFF2-40B4-BE49-F238E27FC236}">
                <a16:creationId xmlns:a16="http://schemas.microsoft.com/office/drawing/2014/main" id="{2220EB21-3152-DF87-4657-CD73BCC48663}"/>
              </a:ext>
            </a:extLst>
          </p:cNvPr>
          <p:cNvSpPr>
            <a:spLocks noGrp="1"/>
          </p:cNvSpPr>
          <p:nvPr>
            <p:ph idx="1"/>
          </p:nvPr>
        </p:nvSpPr>
        <p:spPr>
          <a:xfrm>
            <a:off x="2592925" y="2773335"/>
            <a:ext cx="8282460" cy="3328988"/>
          </a:xfrm>
        </p:spPr>
        <p:txBody>
          <a:bodyPr>
            <a:normAutofit/>
          </a:bodyPr>
          <a:lstStyle/>
          <a:p>
            <a:pPr>
              <a:spcAft>
                <a:spcPts val="600"/>
              </a:spcAft>
              <a:buFont typeface="Arial" panose="020B0604020202020204" pitchFamily="34" charset="0"/>
              <a:buChar char="•"/>
            </a:pPr>
            <a:r>
              <a:rPr lang="en-US" sz="2000" b="1" dirty="0"/>
              <a:t>Vulnerability</a:t>
            </a:r>
            <a:r>
              <a:rPr lang="en-US" sz="2000" dirty="0"/>
              <a:t> – Admitting you don’t have all the answers builds trust and invites innovation.</a:t>
            </a:r>
          </a:p>
          <a:p>
            <a:pPr>
              <a:spcAft>
                <a:spcPts val="600"/>
              </a:spcAft>
              <a:buFont typeface="Arial" panose="020B0604020202020204" pitchFamily="34" charset="0"/>
              <a:buChar char="•"/>
            </a:pPr>
            <a:r>
              <a:rPr lang="en-US" sz="2000" b="1" dirty="0"/>
              <a:t>Humility</a:t>
            </a:r>
            <a:r>
              <a:rPr lang="en-US" sz="2000" dirty="0"/>
              <a:t> – Letting go of control opens the door to shared ownership and deeper engagement.</a:t>
            </a:r>
          </a:p>
          <a:p>
            <a:pPr>
              <a:spcAft>
                <a:spcPts val="600"/>
              </a:spcAft>
              <a:buFont typeface="Arial" panose="020B0604020202020204" pitchFamily="34" charset="0"/>
              <a:buChar char="•"/>
            </a:pPr>
            <a:r>
              <a:rPr lang="en-US" sz="2000" b="1" dirty="0"/>
              <a:t>Active Listening</a:t>
            </a:r>
            <a:r>
              <a:rPr lang="en-US" sz="2000" dirty="0"/>
              <a:t> – Hearing concerns without defensiveness reveals resistance as useful data.</a:t>
            </a:r>
          </a:p>
          <a:p>
            <a:pPr>
              <a:spcAft>
                <a:spcPts val="600"/>
              </a:spcAft>
              <a:buFont typeface="Arial" panose="020B0604020202020204" pitchFamily="34" charset="0"/>
              <a:buChar char="•"/>
            </a:pPr>
            <a:r>
              <a:rPr lang="en-US" sz="2000" b="1" dirty="0"/>
              <a:t>Reflection</a:t>
            </a:r>
            <a:r>
              <a:rPr lang="en-US" sz="2000" dirty="0"/>
              <a:t> – Self-awareness helps leaders adjust their behaviors to align with values and vision.</a:t>
            </a:r>
          </a:p>
        </p:txBody>
      </p:sp>
      <p:sp>
        <p:nvSpPr>
          <p:cNvPr id="4" name="TextBox 3">
            <a:extLst>
              <a:ext uri="{FF2B5EF4-FFF2-40B4-BE49-F238E27FC236}">
                <a16:creationId xmlns:a16="http://schemas.microsoft.com/office/drawing/2014/main" id="{11828AF9-3497-CBD2-7CD9-3BCC76ACFA58}"/>
              </a:ext>
            </a:extLst>
          </p:cNvPr>
          <p:cNvSpPr txBox="1"/>
          <p:nvPr/>
        </p:nvSpPr>
        <p:spPr>
          <a:xfrm>
            <a:off x="2592925" y="1413164"/>
            <a:ext cx="8282460" cy="1015663"/>
          </a:xfrm>
          <a:prstGeom prst="rect">
            <a:avLst/>
          </a:prstGeom>
          <a:noFill/>
        </p:spPr>
        <p:txBody>
          <a:bodyPr wrap="square">
            <a:spAutoFit/>
          </a:bodyPr>
          <a:lstStyle/>
          <a:p>
            <a:pPr>
              <a:buNone/>
            </a:pPr>
            <a:r>
              <a:rPr lang="en-US" sz="2000" dirty="0"/>
              <a:t>Sustainable Lean leadership is not just technical, it’s personal. These skills build the trust and cultural alignment needed for long-term success.</a:t>
            </a:r>
          </a:p>
        </p:txBody>
      </p:sp>
      <p:sp>
        <p:nvSpPr>
          <p:cNvPr id="5" name="Slide Number Placeholder 4">
            <a:extLst>
              <a:ext uri="{FF2B5EF4-FFF2-40B4-BE49-F238E27FC236}">
                <a16:creationId xmlns:a16="http://schemas.microsoft.com/office/drawing/2014/main" id="{02B6EED5-C457-8BBB-BFC4-DCB1E3680F2C}"/>
              </a:ext>
            </a:extLst>
          </p:cNvPr>
          <p:cNvSpPr>
            <a:spLocks noGrp="1"/>
          </p:cNvSpPr>
          <p:nvPr>
            <p:ph type="sldNum" sz="quarter" idx="12"/>
          </p:nvPr>
        </p:nvSpPr>
        <p:spPr/>
        <p:txBody>
          <a:bodyPr/>
          <a:lstStyle/>
          <a:p>
            <a:fld id="{BDA11AF2-7D86-479F-B838-84A5AC9D49C8}" type="slidenum">
              <a:rPr lang="en-US" smtClean="0"/>
              <a:t>12</a:t>
            </a:fld>
            <a:endParaRPr lang="en-US" dirty="0"/>
          </a:p>
        </p:txBody>
      </p:sp>
    </p:spTree>
    <p:extLst>
      <p:ext uri="{BB962C8B-B14F-4D97-AF65-F5344CB8AC3E}">
        <p14:creationId xmlns:p14="http://schemas.microsoft.com/office/powerpoint/2010/main" val="40541168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9028268" cy="1280890"/>
          </a:xfrm>
        </p:spPr>
        <p:txBody>
          <a:bodyPr>
            <a:normAutofit/>
          </a:bodyPr>
          <a:lstStyle/>
          <a:p>
            <a:r>
              <a:rPr sz="3200" dirty="0"/>
              <a:t>Aligning Leadership </a:t>
            </a:r>
            <a:r>
              <a:rPr lang="en-US" sz="3200" dirty="0"/>
              <a:t>and Team </a:t>
            </a:r>
            <a:r>
              <a:rPr sz="3200" dirty="0"/>
              <a:t>Values</a:t>
            </a:r>
          </a:p>
        </p:txBody>
      </p:sp>
      <p:sp>
        <p:nvSpPr>
          <p:cNvPr id="3" name="Content Placeholder 2"/>
          <p:cNvSpPr>
            <a:spLocks noGrp="1"/>
          </p:cNvSpPr>
          <p:nvPr>
            <p:ph idx="1"/>
          </p:nvPr>
        </p:nvSpPr>
        <p:spPr/>
        <p:txBody>
          <a:bodyPr>
            <a:normAutofit/>
          </a:bodyPr>
          <a:lstStyle/>
          <a:p>
            <a:pPr>
              <a:spcAft>
                <a:spcPts val="600"/>
              </a:spcAft>
            </a:pPr>
            <a:r>
              <a:rPr sz="2000" dirty="0"/>
              <a:t>Lean success </a:t>
            </a:r>
            <a:r>
              <a:rPr lang="en-US" sz="2000" dirty="0"/>
              <a:t>means</a:t>
            </a:r>
            <a:r>
              <a:rPr sz="2000" dirty="0"/>
              <a:t> </a:t>
            </a:r>
            <a:r>
              <a:rPr lang="en-US" sz="2000" dirty="0"/>
              <a:t>modeling</a:t>
            </a:r>
            <a:r>
              <a:rPr sz="2000" dirty="0"/>
              <a:t> </a:t>
            </a:r>
            <a:r>
              <a:rPr lang="en-US" sz="2000" dirty="0"/>
              <a:t>key </a:t>
            </a:r>
            <a:r>
              <a:rPr sz="2000" dirty="0"/>
              <a:t>values</a:t>
            </a:r>
            <a:r>
              <a:rPr lang="en-US" sz="2000" dirty="0"/>
              <a:t>: </a:t>
            </a:r>
            <a:r>
              <a:rPr sz="2000" dirty="0"/>
              <a:t>respect, learning, ownership</a:t>
            </a:r>
            <a:r>
              <a:rPr lang="en-US" sz="2000" dirty="0"/>
              <a:t>.</a:t>
            </a:r>
            <a:endParaRPr sz="2000" dirty="0"/>
          </a:p>
          <a:p>
            <a:pPr>
              <a:spcAft>
                <a:spcPts val="600"/>
              </a:spcAft>
            </a:pPr>
            <a:r>
              <a:rPr sz="2000" dirty="0"/>
              <a:t>Leaders</a:t>
            </a:r>
            <a:r>
              <a:rPr lang="en-US" sz="2000" dirty="0"/>
              <a:t>hip review: Are we modeling what we </a:t>
            </a:r>
            <a:r>
              <a:rPr sz="2000" dirty="0"/>
              <a:t>value?</a:t>
            </a:r>
            <a:r>
              <a:rPr lang="en-US" sz="2000" dirty="0"/>
              <a:t> Where are the gaps?</a:t>
            </a:r>
            <a:endParaRPr sz="2000" dirty="0"/>
          </a:p>
          <a:p>
            <a:pPr>
              <a:spcAft>
                <a:spcPts val="600"/>
              </a:spcAft>
            </a:pPr>
            <a:r>
              <a:rPr lang="en-US" sz="2000" dirty="0"/>
              <a:t>Understand and agree on what these values look like in practice.</a:t>
            </a:r>
          </a:p>
          <a:p>
            <a:pPr>
              <a:spcAft>
                <a:spcPts val="600"/>
              </a:spcAft>
            </a:pPr>
            <a:r>
              <a:rPr lang="en-US" sz="2000" dirty="0"/>
              <a:t>Develop a coaching ‘kata’: leadership, teams, and peer-to-peer</a:t>
            </a:r>
            <a:endParaRPr sz="2000" dirty="0"/>
          </a:p>
        </p:txBody>
      </p:sp>
      <p:sp>
        <p:nvSpPr>
          <p:cNvPr id="4" name="Slide Number Placeholder 3">
            <a:extLst>
              <a:ext uri="{FF2B5EF4-FFF2-40B4-BE49-F238E27FC236}">
                <a16:creationId xmlns:a16="http://schemas.microsoft.com/office/drawing/2014/main" id="{287793D1-93E0-8965-08B9-BDB39A43F073}"/>
              </a:ext>
            </a:extLst>
          </p:cNvPr>
          <p:cNvSpPr>
            <a:spLocks noGrp="1"/>
          </p:cNvSpPr>
          <p:nvPr>
            <p:ph type="sldNum" sz="quarter" idx="12"/>
          </p:nvPr>
        </p:nvSpPr>
        <p:spPr/>
        <p:txBody>
          <a:bodyPr/>
          <a:lstStyle/>
          <a:p>
            <a:fld id="{BDA11AF2-7D86-479F-B838-84A5AC9D49C8}" type="slidenum">
              <a:rPr lang="en-US" smtClean="0"/>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3838" y="624110"/>
            <a:ext cx="8911687" cy="1280890"/>
          </a:xfrm>
        </p:spPr>
        <p:txBody>
          <a:bodyPr>
            <a:normAutofit/>
          </a:bodyPr>
          <a:lstStyle/>
          <a:p>
            <a:r>
              <a:rPr sz="3200" dirty="0"/>
              <a:t>Culture Lives in Leadership Behavior</a:t>
            </a:r>
            <a:r>
              <a:rPr lang="en-US" sz="3200" dirty="0"/>
              <a:t> </a:t>
            </a:r>
            <a:endParaRPr sz="3200" dirty="0"/>
          </a:p>
        </p:txBody>
      </p:sp>
      <p:sp>
        <p:nvSpPr>
          <p:cNvPr id="3" name="Content Placeholder 2"/>
          <p:cNvSpPr>
            <a:spLocks noGrp="1"/>
          </p:cNvSpPr>
          <p:nvPr>
            <p:ph idx="1"/>
          </p:nvPr>
        </p:nvSpPr>
        <p:spPr/>
        <p:txBody>
          <a:bodyPr>
            <a:normAutofit/>
          </a:bodyPr>
          <a:lstStyle/>
          <a:p>
            <a:pPr>
              <a:spcAft>
                <a:spcPts val="600"/>
              </a:spcAft>
            </a:pPr>
            <a:r>
              <a:rPr sz="2000" dirty="0"/>
              <a:t>People don’t do what leaders say—they do what </a:t>
            </a:r>
            <a:r>
              <a:rPr lang="en-US" sz="2000" dirty="0"/>
              <a:t>they</a:t>
            </a:r>
            <a:r>
              <a:rPr sz="2000" dirty="0"/>
              <a:t> model.</a:t>
            </a:r>
          </a:p>
          <a:p>
            <a:pPr>
              <a:spcAft>
                <a:spcPts val="600"/>
              </a:spcAft>
            </a:pPr>
            <a:r>
              <a:rPr sz="2000" dirty="0"/>
              <a:t>Inconsistent leadership erodes trust and </a:t>
            </a:r>
            <a:r>
              <a:rPr lang="en-US" sz="2000" dirty="0"/>
              <a:t>impedes</a:t>
            </a:r>
            <a:r>
              <a:rPr sz="2000" dirty="0"/>
              <a:t> change.</a:t>
            </a:r>
          </a:p>
          <a:p>
            <a:pPr>
              <a:spcAft>
                <a:spcPts val="600"/>
              </a:spcAft>
            </a:pPr>
            <a:r>
              <a:rPr sz="2000" dirty="0"/>
              <a:t>Small behaviors (asking questions, showing humility, walking the floor) </a:t>
            </a:r>
            <a:r>
              <a:rPr lang="en-US" sz="2000" dirty="0"/>
              <a:t>show team members </a:t>
            </a:r>
            <a:r>
              <a:rPr sz="2000" dirty="0"/>
              <a:t>what’s valued.</a:t>
            </a:r>
          </a:p>
        </p:txBody>
      </p:sp>
      <p:sp>
        <p:nvSpPr>
          <p:cNvPr id="4" name="Slide Number Placeholder 3">
            <a:extLst>
              <a:ext uri="{FF2B5EF4-FFF2-40B4-BE49-F238E27FC236}">
                <a16:creationId xmlns:a16="http://schemas.microsoft.com/office/drawing/2014/main" id="{4CD44F81-3FEC-6FD0-1110-B1A7958D2590}"/>
              </a:ext>
            </a:extLst>
          </p:cNvPr>
          <p:cNvSpPr>
            <a:spLocks noGrp="1"/>
          </p:cNvSpPr>
          <p:nvPr>
            <p:ph type="sldNum" sz="quarter" idx="12"/>
          </p:nvPr>
        </p:nvSpPr>
        <p:spPr/>
        <p:txBody>
          <a:bodyPr/>
          <a:lstStyle/>
          <a:p>
            <a:fld id="{BDA11AF2-7D86-479F-B838-84A5AC9D49C8}" type="slidenum">
              <a:rPr lang="en-US" smtClean="0"/>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4897" y="624110"/>
            <a:ext cx="9712998" cy="1280890"/>
          </a:xfrm>
        </p:spPr>
        <p:txBody>
          <a:bodyPr>
            <a:normAutofit/>
          </a:bodyPr>
          <a:lstStyle/>
          <a:p>
            <a:r>
              <a:rPr sz="3200" dirty="0"/>
              <a:t>Psychological Safety &amp; Engagement</a:t>
            </a:r>
            <a:r>
              <a:rPr lang="en-US" sz="3200" dirty="0"/>
              <a:t> </a:t>
            </a:r>
          </a:p>
        </p:txBody>
      </p:sp>
      <p:graphicFrame>
        <p:nvGraphicFramePr>
          <p:cNvPr id="5" name="Content Placeholder 2">
            <a:extLst>
              <a:ext uri="{FF2B5EF4-FFF2-40B4-BE49-F238E27FC236}">
                <a16:creationId xmlns:a16="http://schemas.microsoft.com/office/drawing/2014/main" id="{27419E62-5884-7311-6566-4274AAB8F1EF}"/>
              </a:ext>
            </a:extLst>
          </p:cNvPr>
          <p:cNvGraphicFramePr>
            <a:graphicFrameLocks noGrp="1"/>
          </p:cNvGraphicFramePr>
          <p:nvPr>
            <p:ph idx="1"/>
          </p:nvPr>
        </p:nvGraphicFramePr>
        <p:xfrm>
          <a:off x="1794897" y="2222983"/>
          <a:ext cx="8987404" cy="36539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a:extLst>
              <a:ext uri="{FF2B5EF4-FFF2-40B4-BE49-F238E27FC236}">
                <a16:creationId xmlns:a16="http://schemas.microsoft.com/office/drawing/2014/main" id="{6ED1F9AB-88AC-0956-A000-E008A4656889}"/>
              </a:ext>
            </a:extLst>
          </p:cNvPr>
          <p:cNvSpPr>
            <a:spLocks noGrp="1"/>
          </p:cNvSpPr>
          <p:nvPr>
            <p:ph type="sldNum" sz="quarter" idx="12"/>
          </p:nvPr>
        </p:nvSpPr>
        <p:spPr/>
        <p:txBody>
          <a:bodyPr/>
          <a:lstStyle/>
          <a:p>
            <a:fld id="{BDA11AF2-7D86-479F-B838-84A5AC9D49C8}" type="slidenum">
              <a:rPr lang="en-US" smtClean="0"/>
              <a:t>15</a:t>
            </a:fld>
            <a:endParaRPr lang="en-US" dirty="0"/>
          </a:p>
        </p:txBody>
      </p:sp>
    </p:spTree>
  </p:cSld>
  <p:clrMapOvr>
    <a:masterClrMapping/>
  </p:clrMapOvr>
  <p:extLst>
    <p:ext uri="{6950BFC3-D8DA-4A85-94F7-54DA5524770B}">
      <p188:commentRel xmlns:p188="http://schemas.microsoft.com/office/powerpoint/2018/8/main" r:id="rId2"/>
    </p:ext>
  </p:extLs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4E5B9D-93FB-F943-1B17-4C878E81B8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4C6C5B-D900-28A6-D4F8-A40AE98E86B0}"/>
              </a:ext>
            </a:extLst>
          </p:cNvPr>
          <p:cNvSpPr>
            <a:spLocks noGrp="1"/>
          </p:cNvSpPr>
          <p:nvPr>
            <p:ph type="title"/>
          </p:nvPr>
        </p:nvSpPr>
        <p:spPr>
          <a:xfrm>
            <a:off x="1796089" y="624110"/>
            <a:ext cx="8911687" cy="1280890"/>
          </a:xfrm>
        </p:spPr>
        <p:txBody>
          <a:bodyPr>
            <a:normAutofit/>
          </a:bodyPr>
          <a:lstStyle/>
          <a:p>
            <a:r>
              <a:rPr sz="3200" dirty="0"/>
              <a:t>Psychological Safety</a:t>
            </a:r>
            <a:r>
              <a:rPr lang="en-US" sz="3200" dirty="0"/>
              <a:t> &amp; </a:t>
            </a:r>
            <a:r>
              <a:rPr sz="3200" dirty="0"/>
              <a:t>Engagement</a:t>
            </a:r>
            <a:r>
              <a:rPr lang="en-US" sz="3200" dirty="0"/>
              <a:t> </a:t>
            </a:r>
            <a:endParaRPr sz="3200" dirty="0"/>
          </a:p>
        </p:txBody>
      </p:sp>
      <p:sp>
        <p:nvSpPr>
          <p:cNvPr id="3" name="Content Placeholder 2">
            <a:extLst>
              <a:ext uri="{FF2B5EF4-FFF2-40B4-BE49-F238E27FC236}">
                <a16:creationId xmlns:a16="http://schemas.microsoft.com/office/drawing/2014/main" id="{2C55D794-008D-7904-2379-450B242B8AAB}"/>
              </a:ext>
            </a:extLst>
          </p:cNvPr>
          <p:cNvSpPr>
            <a:spLocks noGrp="1"/>
          </p:cNvSpPr>
          <p:nvPr>
            <p:ph idx="1"/>
          </p:nvPr>
        </p:nvSpPr>
        <p:spPr/>
        <p:txBody>
          <a:bodyPr>
            <a:normAutofit/>
          </a:bodyPr>
          <a:lstStyle/>
          <a:p>
            <a:pPr marL="0" indent="0">
              <a:spcAft>
                <a:spcPts val="600"/>
              </a:spcAft>
              <a:buNone/>
            </a:pPr>
            <a:r>
              <a:rPr lang="en-US" sz="2000" dirty="0"/>
              <a:t>Lean only works when people feel heard. When fear and self-doubt dominate, employees may comply—but they won’t contribute. Psychological safety turns passive followers into active participants. </a:t>
            </a:r>
          </a:p>
          <a:p>
            <a:pPr marL="0" indent="0">
              <a:spcAft>
                <a:spcPts val="600"/>
              </a:spcAft>
              <a:buNone/>
            </a:pPr>
            <a:r>
              <a:rPr lang="en-US" sz="2000" dirty="0"/>
              <a:t>It transforms ‘doing Lean’ into ‘being Lean.’</a:t>
            </a:r>
          </a:p>
          <a:p>
            <a:pPr>
              <a:spcAft>
                <a:spcPts val="600"/>
              </a:spcAft>
            </a:pPr>
            <a:r>
              <a:rPr lang="en-US" sz="2000" dirty="0"/>
              <a:t>Safety drives ownership.</a:t>
            </a:r>
          </a:p>
          <a:p>
            <a:pPr>
              <a:spcAft>
                <a:spcPts val="600"/>
              </a:spcAft>
            </a:pPr>
            <a:r>
              <a:rPr lang="en-US" sz="2000" dirty="0"/>
              <a:t>Listening leads to learning.</a:t>
            </a:r>
          </a:p>
          <a:p>
            <a:pPr>
              <a:spcAft>
                <a:spcPts val="600"/>
              </a:spcAft>
            </a:pPr>
            <a:r>
              <a:rPr lang="en-US" sz="2000" dirty="0"/>
              <a:t>Vulnerability builds trust and commitment.</a:t>
            </a:r>
          </a:p>
          <a:p>
            <a:pPr>
              <a:spcAft>
                <a:spcPts val="600"/>
              </a:spcAft>
            </a:pPr>
            <a:r>
              <a:rPr lang="en-US" sz="2000" dirty="0"/>
              <a:t>Self-awareness (i.e., reflection) helps leaders adjust.</a:t>
            </a:r>
          </a:p>
        </p:txBody>
      </p:sp>
      <p:sp>
        <p:nvSpPr>
          <p:cNvPr id="4" name="Slide Number Placeholder 3">
            <a:extLst>
              <a:ext uri="{FF2B5EF4-FFF2-40B4-BE49-F238E27FC236}">
                <a16:creationId xmlns:a16="http://schemas.microsoft.com/office/drawing/2014/main" id="{4BFE9F2F-5BB7-467C-15C0-ABF937388C59}"/>
              </a:ext>
            </a:extLst>
          </p:cNvPr>
          <p:cNvSpPr>
            <a:spLocks noGrp="1"/>
          </p:cNvSpPr>
          <p:nvPr>
            <p:ph type="sldNum" sz="quarter" idx="12"/>
          </p:nvPr>
        </p:nvSpPr>
        <p:spPr/>
        <p:txBody>
          <a:bodyPr/>
          <a:lstStyle/>
          <a:p>
            <a:fld id="{BDA11AF2-7D86-479F-B838-84A5AC9D49C8}" type="slidenum">
              <a:rPr lang="en-US" smtClean="0"/>
              <a:t>16</a:t>
            </a:fld>
            <a:endParaRPr lang="en-US" dirty="0"/>
          </a:p>
        </p:txBody>
      </p:sp>
    </p:spTree>
    <p:extLst>
      <p:ext uri="{BB962C8B-B14F-4D97-AF65-F5344CB8AC3E}">
        <p14:creationId xmlns:p14="http://schemas.microsoft.com/office/powerpoint/2010/main" val="853047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4897" y="624110"/>
            <a:ext cx="9712998" cy="1280890"/>
          </a:xfrm>
        </p:spPr>
        <p:txBody>
          <a:bodyPr>
            <a:normAutofit/>
          </a:bodyPr>
          <a:lstStyle/>
          <a:p>
            <a:r>
              <a:rPr lang="en-US" sz="3200" dirty="0"/>
              <a:t>Lean Culture Change </a:t>
            </a:r>
          </a:p>
        </p:txBody>
      </p:sp>
      <p:graphicFrame>
        <p:nvGraphicFramePr>
          <p:cNvPr id="5" name="Content Placeholder 2">
            <a:extLst>
              <a:ext uri="{FF2B5EF4-FFF2-40B4-BE49-F238E27FC236}">
                <a16:creationId xmlns:a16="http://schemas.microsoft.com/office/drawing/2014/main" id="{8EF08168-C306-7203-9E6B-E472815C1AB4}"/>
              </a:ext>
            </a:extLst>
          </p:cNvPr>
          <p:cNvGraphicFramePr>
            <a:graphicFrameLocks noGrp="1"/>
          </p:cNvGraphicFramePr>
          <p:nvPr>
            <p:ph idx="1"/>
          </p:nvPr>
        </p:nvGraphicFramePr>
        <p:xfrm>
          <a:off x="1794897" y="2222983"/>
          <a:ext cx="8987404" cy="36539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a:extLst>
              <a:ext uri="{FF2B5EF4-FFF2-40B4-BE49-F238E27FC236}">
                <a16:creationId xmlns:a16="http://schemas.microsoft.com/office/drawing/2014/main" id="{628E66B2-F153-D24F-18C4-1F1758402797}"/>
              </a:ext>
            </a:extLst>
          </p:cNvPr>
          <p:cNvSpPr>
            <a:spLocks noGrp="1"/>
          </p:cNvSpPr>
          <p:nvPr>
            <p:ph type="sldNum" sz="quarter" idx="12"/>
          </p:nvPr>
        </p:nvSpPr>
        <p:spPr/>
        <p:txBody>
          <a:bodyPr/>
          <a:lstStyle/>
          <a:p>
            <a:fld id="{BDA11AF2-7D86-479F-B838-84A5AC9D49C8}" type="slidenum">
              <a:rPr lang="en-US" smtClean="0"/>
              <a:t>17</a:t>
            </a:fld>
            <a:endParaRPr lang="en-US" dirty="0"/>
          </a:p>
        </p:txBody>
      </p:sp>
    </p:spTree>
  </p:cSld>
  <p:clrMapOvr>
    <a:masterClrMapping/>
  </p:clrMapOvr>
  <p:extLst>
    <p:ext uri="{6950BFC3-D8DA-4A85-94F7-54DA5524770B}">
      <p188:commentRel xmlns:p188="http://schemas.microsoft.com/office/powerpoint/2018/8/main" r:id="rId2"/>
    </p:ext>
  </p:extLs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6090" y="624110"/>
            <a:ext cx="8911687" cy="1280890"/>
          </a:xfrm>
        </p:spPr>
        <p:txBody>
          <a:bodyPr>
            <a:normAutofit/>
          </a:bodyPr>
          <a:lstStyle/>
          <a:p>
            <a:r>
              <a:rPr lang="en-US" sz="3200" dirty="0"/>
              <a:t>Lean Change Model </a:t>
            </a:r>
            <a:endParaRPr sz="3200" dirty="0"/>
          </a:p>
        </p:txBody>
      </p:sp>
      <p:graphicFrame>
        <p:nvGraphicFramePr>
          <p:cNvPr id="6" name="Content Placeholder 5">
            <a:extLst>
              <a:ext uri="{FF2B5EF4-FFF2-40B4-BE49-F238E27FC236}">
                <a16:creationId xmlns:a16="http://schemas.microsoft.com/office/drawing/2014/main" id="{083C148B-288B-52D9-38A9-6F3D1F954390}"/>
              </a:ext>
            </a:extLst>
          </p:cNvPr>
          <p:cNvGraphicFramePr>
            <a:graphicFrameLocks noGrp="1"/>
          </p:cNvGraphicFramePr>
          <p:nvPr>
            <p:ph idx="1"/>
            <p:extLst>
              <p:ext uri="{D42A27DB-BD31-4B8C-83A1-F6EECF244321}">
                <p14:modId xmlns:p14="http://schemas.microsoft.com/office/powerpoint/2010/main" val="441276023"/>
              </p:ext>
            </p:extLst>
          </p:nvPr>
        </p:nvGraphicFramePr>
        <p:xfrm>
          <a:off x="2589213" y="2133600"/>
          <a:ext cx="8915400"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3A6C6448-7B8F-C252-7AF5-426724984BC2}"/>
              </a:ext>
            </a:extLst>
          </p:cNvPr>
          <p:cNvSpPr>
            <a:spLocks noGrp="1"/>
          </p:cNvSpPr>
          <p:nvPr>
            <p:ph type="sldNum" sz="quarter" idx="12"/>
          </p:nvPr>
        </p:nvSpPr>
        <p:spPr/>
        <p:txBody>
          <a:bodyPr/>
          <a:lstStyle/>
          <a:p>
            <a:fld id="{BDA11AF2-7D86-479F-B838-84A5AC9D49C8}" type="slidenum">
              <a:rPr lang="en-US" smtClean="0"/>
              <a:t>18</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200" dirty="0"/>
              <a:t>The Continuous Improvement Mindset</a:t>
            </a:r>
            <a:r>
              <a:rPr lang="en-US" sz="3200" dirty="0"/>
              <a:t> </a:t>
            </a:r>
            <a:endParaRPr sz="3200" dirty="0"/>
          </a:p>
        </p:txBody>
      </p:sp>
      <p:sp>
        <p:nvSpPr>
          <p:cNvPr id="3" name="Content Placeholder 2"/>
          <p:cNvSpPr>
            <a:spLocks noGrp="1"/>
          </p:cNvSpPr>
          <p:nvPr>
            <p:ph idx="1"/>
          </p:nvPr>
        </p:nvSpPr>
        <p:spPr>
          <a:xfrm>
            <a:off x="2589212" y="1728649"/>
            <a:ext cx="8915400" cy="3777622"/>
          </a:xfrm>
        </p:spPr>
        <p:txBody>
          <a:bodyPr>
            <a:noAutofit/>
          </a:bodyPr>
          <a:lstStyle/>
          <a:p>
            <a:pPr>
              <a:lnSpc>
                <a:spcPct val="130000"/>
              </a:lnSpc>
            </a:pPr>
            <a:r>
              <a:rPr sz="2000" dirty="0"/>
              <a:t>Culture sustains Lean when learning and iteration become the norm.</a:t>
            </a:r>
          </a:p>
          <a:p>
            <a:pPr>
              <a:lnSpc>
                <a:spcPct val="130000"/>
              </a:lnSpc>
            </a:pPr>
            <a:r>
              <a:rPr sz="2000" dirty="0"/>
              <a:t>Improvement isn’t an initiative—it’s a mindset modeled by leadership.</a:t>
            </a:r>
          </a:p>
          <a:p>
            <a:pPr>
              <a:lnSpc>
                <a:spcPct val="130000"/>
              </a:lnSpc>
            </a:pPr>
            <a:r>
              <a:rPr sz="2000" dirty="0"/>
              <a:t>Leaders who </a:t>
            </a:r>
            <a:r>
              <a:rPr lang="en-US" sz="2000" dirty="0"/>
              <a:t>actively </a:t>
            </a:r>
          </a:p>
          <a:p>
            <a:pPr lvl="1">
              <a:spcBef>
                <a:spcPts val="600"/>
              </a:spcBef>
              <a:buFont typeface="Arial" panose="020B0604020202020204" pitchFamily="34" charset="0"/>
              <a:buChar char="•"/>
            </a:pPr>
            <a:r>
              <a:rPr lang="en-US" sz="2000" dirty="0"/>
              <a:t>Promote</a:t>
            </a:r>
            <a:r>
              <a:rPr sz="2000" dirty="0"/>
              <a:t> </a:t>
            </a:r>
            <a:r>
              <a:rPr lang="en-US" sz="2000" dirty="0"/>
              <a:t>open communication,</a:t>
            </a:r>
          </a:p>
          <a:p>
            <a:pPr lvl="1">
              <a:spcBef>
                <a:spcPts val="600"/>
              </a:spcBef>
              <a:buFont typeface="Arial" panose="020B0604020202020204" pitchFamily="34" charset="0"/>
              <a:buChar char="•"/>
            </a:pPr>
            <a:r>
              <a:rPr lang="en-US" sz="2000" dirty="0"/>
              <a:t>Encourage collaboration, </a:t>
            </a:r>
          </a:p>
          <a:p>
            <a:pPr lvl="1">
              <a:spcBef>
                <a:spcPts val="600"/>
              </a:spcBef>
              <a:buFont typeface="Arial" panose="020B0604020202020204" pitchFamily="34" charset="0"/>
              <a:buChar char="•"/>
            </a:pPr>
            <a:r>
              <a:rPr lang="en-US" sz="2000" dirty="0"/>
              <a:t>Invite </a:t>
            </a:r>
            <a:r>
              <a:rPr sz="2000" dirty="0"/>
              <a:t>experimentation</a:t>
            </a:r>
            <a:r>
              <a:rPr lang="en-US" sz="2000" dirty="0"/>
              <a:t>,</a:t>
            </a:r>
            <a:r>
              <a:rPr sz="2000" dirty="0"/>
              <a:t> and </a:t>
            </a:r>
            <a:endParaRPr lang="en-US" sz="2000" dirty="0"/>
          </a:p>
          <a:p>
            <a:pPr lvl="1">
              <a:spcBef>
                <a:spcPts val="600"/>
              </a:spcBef>
              <a:buFont typeface="Arial" panose="020B0604020202020204" pitchFamily="34" charset="0"/>
              <a:buChar char="•"/>
            </a:pPr>
            <a:r>
              <a:rPr lang="en-US" sz="2000" dirty="0"/>
              <a:t>Accept uncertainty, foster change that is sustainable.</a:t>
            </a:r>
            <a:endParaRPr sz="2000" dirty="0"/>
          </a:p>
        </p:txBody>
      </p:sp>
      <p:sp>
        <p:nvSpPr>
          <p:cNvPr id="4" name="Slide Number Placeholder 3">
            <a:extLst>
              <a:ext uri="{FF2B5EF4-FFF2-40B4-BE49-F238E27FC236}">
                <a16:creationId xmlns:a16="http://schemas.microsoft.com/office/drawing/2014/main" id="{8973F149-0361-C997-B568-A5D05AD4D123}"/>
              </a:ext>
            </a:extLst>
          </p:cNvPr>
          <p:cNvSpPr>
            <a:spLocks noGrp="1"/>
          </p:cNvSpPr>
          <p:nvPr>
            <p:ph type="sldNum" sz="quarter" idx="12"/>
          </p:nvPr>
        </p:nvSpPr>
        <p:spPr/>
        <p:txBody>
          <a:bodyPr/>
          <a:lstStyle/>
          <a:p>
            <a:fld id="{BDA11AF2-7D86-479F-B838-84A5AC9D49C8}" type="slidenum">
              <a:rPr lang="en-US" smtClean="0"/>
              <a:t>19</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14725"/>
          </a:xfrm>
        </p:spPr>
        <p:txBody>
          <a:bodyPr>
            <a:normAutofit/>
          </a:bodyPr>
          <a:lstStyle/>
          <a:p>
            <a:r>
              <a:rPr lang="en-US" sz="3200" dirty="0"/>
              <a:t>Overview </a:t>
            </a:r>
            <a:endParaRPr sz="3200" dirty="0"/>
          </a:p>
        </p:txBody>
      </p:sp>
      <p:sp>
        <p:nvSpPr>
          <p:cNvPr id="3" name="Content Placeholder 2"/>
          <p:cNvSpPr>
            <a:spLocks noGrp="1"/>
          </p:cNvSpPr>
          <p:nvPr>
            <p:ph idx="1"/>
          </p:nvPr>
        </p:nvSpPr>
        <p:spPr/>
        <p:txBody>
          <a:bodyPr>
            <a:normAutofit/>
          </a:bodyPr>
          <a:lstStyle/>
          <a:p>
            <a:pPr>
              <a:spcAft>
                <a:spcPts val="600"/>
              </a:spcAft>
            </a:pPr>
            <a:r>
              <a:rPr lang="en-US" sz="2000" dirty="0"/>
              <a:t>Why Lean efforts stall or fail—and leadership’s role</a:t>
            </a:r>
          </a:p>
          <a:p>
            <a:pPr>
              <a:spcAft>
                <a:spcPts val="600"/>
              </a:spcAft>
            </a:pPr>
            <a:r>
              <a:rPr lang="en-US" sz="2000" dirty="0"/>
              <a:t>How culture can boost, or block, Lean outcomes</a:t>
            </a:r>
          </a:p>
          <a:p>
            <a:pPr>
              <a:spcAft>
                <a:spcPts val="600"/>
              </a:spcAft>
            </a:pPr>
            <a:r>
              <a:rPr lang="en-US" sz="2000" dirty="0"/>
              <a:t>Behaviors that enable culture of continuous improvement</a:t>
            </a:r>
          </a:p>
          <a:p>
            <a:pPr>
              <a:spcAft>
                <a:spcPts val="600"/>
              </a:spcAft>
            </a:pPr>
            <a:r>
              <a:rPr lang="en-US" sz="2000" dirty="0"/>
              <a:t>Q&amp;A and group discussion</a:t>
            </a:r>
          </a:p>
        </p:txBody>
      </p:sp>
      <p:sp>
        <p:nvSpPr>
          <p:cNvPr id="4" name="Slide Number Placeholder 3">
            <a:extLst>
              <a:ext uri="{FF2B5EF4-FFF2-40B4-BE49-F238E27FC236}">
                <a16:creationId xmlns:a16="http://schemas.microsoft.com/office/drawing/2014/main" id="{E78D8CAD-68D8-297D-0865-9CC94F4BF8E4}"/>
              </a:ext>
            </a:extLst>
          </p:cNvPr>
          <p:cNvSpPr>
            <a:spLocks noGrp="1"/>
          </p:cNvSpPr>
          <p:nvPr>
            <p:ph type="sldNum" sz="quarter" idx="12"/>
          </p:nvPr>
        </p:nvSpPr>
        <p:spPr/>
        <p:txBody>
          <a:bodyPr/>
          <a:lstStyle/>
          <a:p>
            <a:fld id="{BDA11AF2-7D86-479F-B838-84A5AC9D49C8}" type="slidenum">
              <a:rPr lang="en-US" smtClean="0"/>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4897" y="624110"/>
            <a:ext cx="9712998" cy="1280890"/>
          </a:xfrm>
        </p:spPr>
        <p:txBody>
          <a:bodyPr>
            <a:normAutofit/>
          </a:bodyPr>
          <a:lstStyle/>
          <a:p>
            <a:r>
              <a:rPr lang="en-US" sz="3200" dirty="0"/>
              <a:t>Takeaways: </a:t>
            </a:r>
            <a:r>
              <a:rPr sz="3200" dirty="0"/>
              <a:t>Continuous Improvement Mindset</a:t>
            </a:r>
            <a:r>
              <a:rPr lang="en-US" sz="3200" dirty="0"/>
              <a:t> </a:t>
            </a:r>
          </a:p>
        </p:txBody>
      </p:sp>
      <p:graphicFrame>
        <p:nvGraphicFramePr>
          <p:cNvPr id="5" name="Content Placeholder 2">
            <a:extLst>
              <a:ext uri="{FF2B5EF4-FFF2-40B4-BE49-F238E27FC236}">
                <a16:creationId xmlns:a16="http://schemas.microsoft.com/office/drawing/2014/main" id="{D684036D-9C24-30C2-B370-E9157DFDD54E}"/>
              </a:ext>
            </a:extLst>
          </p:cNvPr>
          <p:cNvGraphicFramePr>
            <a:graphicFrameLocks noGrp="1"/>
          </p:cNvGraphicFramePr>
          <p:nvPr>
            <p:ph idx="1"/>
            <p:extLst>
              <p:ext uri="{D42A27DB-BD31-4B8C-83A1-F6EECF244321}">
                <p14:modId xmlns:p14="http://schemas.microsoft.com/office/powerpoint/2010/main" val="411797695"/>
              </p:ext>
            </p:extLst>
          </p:nvPr>
        </p:nvGraphicFramePr>
        <p:xfrm>
          <a:off x="1794897" y="2222983"/>
          <a:ext cx="8987404" cy="42953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a:extLst>
              <a:ext uri="{FF2B5EF4-FFF2-40B4-BE49-F238E27FC236}">
                <a16:creationId xmlns:a16="http://schemas.microsoft.com/office/drawing/2014/main" id="{7B35424F-7B79-5EED-4AAE-1E1A48E63DA9}"/>
              </a:ext>
            </a:extLst>
          </p:cNvPr>
          <p:cNvSpPr>
            <a:spLocks noGrp="1"/>
          </p:cNvSpPr>
          <p:nvPr>
            <p:ph type="sldNum" sz="quarter" idx="12"/>
          </p:nvPr>
        </p:nvSpPr>
        <p:spPr/>
        <p:txBody>
          <a:bodyPr/>
          <a:lstStyle/>
          <a:p>
            <a:fld id="{BDA11AF2-7D86-479F-B838-84A5AC9D49C8}" type="slidenum">
              <a:rPr lang="en-US" smtClean="0"/>
              <a:t>20</a:t>
            </a:fld>
            <a:endParaRPr lang="en-US" dirty="0"/>
          </a:p>
        </p:txBody>
      </p:sp>
    </p:spTree>
  </p:cSld>
  <p:clrMapOvr>
    <a:masterClrMapping/>
  </p:clrMapOvr>
  <p:extLst>
    <p:ext uri="{6950BFC3-D8DA-4A85-94F7-54DA5524770B}">
      <p188:commentRel xmlns:p188="http://schemas.microsoft.com/office/powerpoint/2018/8/main" r:id="rId2"/>
    </p:ext>
  </p:extLs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8035B1-583E-AA47-0AD2-7E9223868F5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479682-49C3-0FDB-3010-F85DFA5078D4}"/>
              </a:ext>
            </a:extLst>
          </p:cNvPr>
          <p:cNvSpPr>
            <a:spLocks noGrp="1"/>
          </p:cNvSpPr>
          <p:nvPr>
            <p:ph idx="1"/>
          </p:nvPr>
        </p:nvSpPr>
        <p:spPr>
          <a:xfrm>
            <a:off x="2552542" y="1707927"/>
            <a:ext cx="9321594" cy="4525963"/>
          </a:xfrm>
        </p:spPr>
        <p:txBody>
          <a:bodyPr>
            <a:normAutofit/>
          </a:bodyPr>
          <a:lstStyle/>
          <a:p>
            <a:pPr marL="457200" indent="-457200">
              <a:lnSpc>
                <a:spcPct val="130000"/>
              </a:lnSpc>
              <a:spcAft>
                <a:spcPts val="600"/>
              </a:spcAft>
              <a:buFont typeface="+mj-lt"/>
              <a:buAutoNum type="arabicPeriod"/>
            </a:pPr>
            <a:r>
              <a:rPr sz="2000" dirty="0">
                <a:solidFill>
                  <a:schemeClr val="tx1"/>
                </a:solidFill>
              </a:rPr>
              <a:t>How did leadership behavior affect team engagement with Lean</a:t>
            </a:r>
            <a:r>
              <a:rPr lang="en-US" sz="2000" dirty="0">
                <a:solidFill>
                  <a:schemeClr val="tx1"/>
                </a:solidFill>
              </a:rPr>
              <a:t> in your organization</a:t>
            </a:r>
            <a:r>
              <a:rPr sz="2000" dirty="0">
                <a:solidFill>
                  <a:schemeClr val="tx1"/>
                </a:solidFill>
              </a:rPr>
              <a:t>?</a:t>
            </a:r>
            <a:endParaRPr lang="en-US" sz="2000" dirty="0">
              <a:solidFill>
                <a:schemeClr val="tx1"/>
              </a:solidFill>
            </a:endParaRPr>
          </a:p>
          <a:p>
            <a:pPr marL="457200" indent="-457200">
              <a:lnSpc>
                <a:spcPct val="130000"/>
              </a:lnSpc>
              <a:spcAft>
                <a:spcPts val="600"/>
              </a:spcAft>
              <a:buFont typeface="+mj-lt"/>
              <a:buAutoNum type="arabicPeriod"/>
            </a:pPr>
            <a:r>
              <a:rPr lang="en-US" sz="2000" dirty="0">
                <a:solidFill>
                  <a:schemeClr val="tx1"/>
                </a:solidFill>
              </a:rPr>
              <a:t>Was there true </a:t>
            </a:r>
            <a:r>
              <a:rPr sz="2000" dirty="0">
                <a:solidFill>
                  <a:schemeClr val="tx1"/>
                </a:solidFill>
              </a:rPr>
              <a:t>ownership</a:t>
            </a:r>
            <a:r>
              <a:rPr lang="en-US" sz="2000" dirty="0">
                <a:solidFill>
                  <a:schemeClr val="tx1"/>
                </a:solidFill>
              </a:rPr>
              <a:t> over improvement</a:t>
            </a:r>
            <a:r>
              <a:rPr sz="2000" dirty="0">
                <a:solidFill>
                  <a:schemeClr val="tx1"/>
                </a:solidFill>
              </a:rPr>
              <a:t>?</a:t>
            </a:r>
            <a:r>
              <a:rPr lang="en-US" sz="2000" dirty="0">
                <a:solidFill>
                  <a:schemeClr val="tx1"/>
                </a:solidFill>
              </a:rPr>
              <a:t> </a:t>
            </a:r>
          </a:p>
          <a:p>
            <a:pPr marL="457200" indent="-457200">
              <a:lnSpc>
                <a:spcPct val="130000"/>
              </a:lnSpc>
              <a:spcAft>
                <a:spcPts val="600"/>
              </a:spcAft>
              <a:buFont typeface="+mj-lt"/>
              <a:buAutoNum type="arabicPeriod"/>
            </a:pPr>
            <a:r>
              <a:rPr lang="en-US" sz="2000" dirty="0">
                <a:solidFill>
                  <a:schemeClr val="tx1"/>
                </a:solidFill>
              </a:rPr>
              <a:t>What behaviors and opportunities could leadership have leveraged better to create momentum?</a:t>
            </a:r>
            <a:endParaRPr sz="2000" dirty="0">
              <a:solidFill>
                <a:schemeClr val="tx1"/>
              </a:solidFill>
            </a:endParaRPr>
          </a:p>
        </p:txBody>
      </p:sp>
      <p:sp>
        <p:nvSpPr>
          <p:cNvPr id="4" name="Title 1">
            <a:extLst>
              <a:ext uri="{FF2B5EF4-FFF2-40B4-BE49-F238E27FC236}">
                <a16:creationId xmlns:a16="http://schemas.microsoft.com/office/drawing/2014/main" id="{6F5091B1-038C-D369-DC38-592563CF04B5}"/>
              </a:ext>
            </a:extLst>
          </p:cNvPr>
          <p:cNvSpPr txBox="1">
            <a:spLocks/>
          </p:cNvSpPr>
          <p:nvPr/>
        </p:nvSpPr>
        <p:spPr>
          <a:xfrm>
            <a:off x="1794897" y="624110"/>
            <a:ext cx="9712998" cy="689301"/>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200" dirty="0"/>
              <a:t>Discussion: What’s Your Lean Story?</a:t>
            </a:r>
          </a:p>
        </p:txBody>
      </p:sp>
      <p:sp>
        <p:nvSpPr>
          <p:cNvPr id="2" name="Slide Number Placeholder 1">
            <a:extLst>
              <a:ext uri="{FF2B5EF4-FFF2-40B4-BE49-F238E27FC236}">
                <a16:creationId xmlns:a16="http://schemas.microsoft.com/office/drawing/2014/main" id="{5A197F82-6E01-401C-AD89-D243A5FAE8ED}"/>
              </a:ext>
            </a:extLst>
          </p:cNvPr>
          <p:cNvSpPr>
            <a:spLocks noGrp="1"/>
          </p:cNvSpPr>
          <p:nvPr>
            <p:ph type="sldNum" sz="quarter" idx="12"/>
          </p:nvPr>
        </p:nvSpPr>
        <p:spPr/>
        <p:txBody>
          <a:bodyPr/>
          <a:lstStyle/>
          <a:p>
            <a:fld id="{BDA11AF2-7D86-479F-B838-84A5AC9D49C8}" type="slidenum">
              <a:rPr lang="en-US" smtClean="0"/>
              <a:t>21</a:t>
            </a:fld>
            <a:endParaRPr lang="en-US" dirty="0"/>
          </a:p>
        </p:txBody>
      </p:sp>
    </p:spTree>
    <p:extLst>
      <p:ext uri="{BB962C8B-B14F-4D97-AF65-F5344CB8AC3E}">
        <p14:creationId xmlns:p14="http://schemas.microsoft.com/office/powerpoint/2010/main" val="33846470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200" dirty="0"/>
              <a:t>When </a:t>
            </a:r>
            <a:r>
              <a:rPr lang="en-US" sz="3200" dirty="0"/>
              <a:t>and Where </a:t>
            </a:r>
            <a:r>
              <a:rPr sz="3200" dirty="0"/>
              <a:t>Lean Stal</a:t>
            </a:r>
            <a:r>
              <a:rPr lang="en-US" sz="3200" dirty="0"/>
              <a:t>ls</a:t>
            </a:r>
            <a:endParaRPr sz="3200" dirty="0"/>
          </a:p>
        </p:txBody>
      </p:sp>
      <p:sp>
        <p:nvSpPr>
          <p:cNvPr id="3" name="Content Placeholder 2"/>
          <p:cNvSpPr>
            <a:spLocks noGrp="1"/>
          </p:cNvSpPr>
          <p:nvPr>
            <p:ph idx="1"/>
          </p:nvPr>
        </p:nvSpPr>
        <p:spPr>
          <a:xfrm>
            <a:off x="2589212" y="1905000"/>
            <a:ext cx="8915400" cy="2750127"/>
          </a:xfrm>
        </p:spPr>
        <p:txBody>
          <a:bodyPr>
            <a:noAutofit/>
          </a:bodyPr>
          <a:lstStyle/>
          <a:p>
            <a:pPr>
              <a:spcAft>
                <a:spcPts val="600"/>
              </a:spcAft>
            </a:pPr>
            <a:r>
              <a:rPr sz="2000" u="sng" dirty="0"/>
              <a:t>Leadership</a:t>
            </a:r>
            <a:r>
              <a:rPr sz="2000" dirty="0"/>
              <a:t>: </a:t>
            </a:r>
            <a:r>
              <a:rPr lang="en-US" sz="2000" dirty="0"/>
              <a:t>Leadership delegates</a:t>
            </a:r>
            <a:r>
              <a:rPr sz="2000" dirty="0"/>
              <a:t> Lean without modeling it.</a:t>
            </a:r>
            <a:r>
              <a:rPr lang="en-US" sz="2000" dirty="0"/>
              <a:t> Results in low engagement, ownership.</a:t>
            </a:r>
            <a:r>
              <a:rPr sz="2000" dirty="0"/>
              <a:t>
</a:t>
            </a:r>
            <a:r>
              <a:rPr sz="2000" u="sng" dirty="0"/>
              <a:t>Culture</a:t>
            </a:r>
            <a:r>
              <a:rPr sz="2000" dirty="0"/>
              <a:t>: </a:t>
            </a:r>
            <a:r>
              <a:rPr lang="en-US" sz="2000" dirty="0"/>
              <a:t>‘This is not my job’ attitude erodes trust.</a:t>
            </a:r>
            <a:r>
              <a:rPr sz="2000" dirty="0"/>
              <a:t>
</a:t>
            </a:r>
            <a:r>
              <a:rPr sz="2000" u="sng" dirty="0"/>
              <a:t>Missed Opportunit</a:t>
            </a:r>
            <a:r>
              <a:rPr lang="en-US" sz="2000" u="sng" dirty="0"/>
              <a:t>ies</a:t>
            </a:r>
            <a:r>
              <a:rPr sz="2000" dirty="0"/>
              <a:t>: </a:t>
            </a:r>
            <a:r>
              <a:rPr lang="en-US" sz="2000" dirty="0"/>
              <a:t>Lack of clarity, low engagement often reveal </a:t>
            </a:r>
            <a:r>
              <a:rPr sz="2000" dirty="0"/>
              <a:t>misalignment</a:t>
            </a:r>
            <a:r>
              <a:rPr lang="en-US" sz="2000" dirty="0"/>
              <a:t>—which can be turned around, if caught early.</a:t>
            </a:r>
            <a:endParaRPr sz="2000" dirty="0"/>
          </a:p>
        </p:txBody>
      </p:sp>
      <p:sp>
        <p:nvSpPr>
          <p:cNvPr id="4" name="Slide Number Placeholder 3">
            <a:extLst>
              <a:ext uri="{FF2B5EF4-FFF2-40B4-BE49-F238E27FC236}">
                <a16:creationId xmlns:a16="http://schemas.microsoft.com/office/drawing/2014/main" id="{95F168A2-EABD-0B8D-65E6-A05D98635928}"/>
              </a:ext>
            </a:extLst>
          </p:cNvPr>
          <p:cNvSpPr>
            <a:spLocks noGrp="1"/>
          </p:cNvSpPr>
          <p:nvPr>
            <p:ph type="sldNum" sz="quarter" idx="12"/>
          </p:nvPr>
        </p:nvSpPr>
        <p:spPr/>
        <p:txBody>
          <a:bodyPr/>
          <a:lstStyle/>
          <a:p>
            <a:fld id="{BDA11AF2-7D86-479F-B838-84A5AC9D49C8}" type="slidenum">
              <a:rPr lang="en-US" smtClean="0"/>
              <a:t>22</a:t>
            </a:fld>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200" dirty="0"/>
              <a:t>Driving Long-Term Sustainability</a:t>
            </a:r>
            <a:r>
              <a:rPr lang="en-US" sz="3200" dirty="0"/>
              <a:t> </a:t>
            </a:r>
            <a:endParaRPr sz="3200" dirty="0"/>
          </a:p>
        </p:txBody>
      </p:sp>
      <p:sp>
        <p:nvSpPr>
          <p:cNvPr id="3" name="Content Placeholder 2"/>
          <p:cNvSpPr>
            <a:spLocks noGrp="1"/>
          </p:cNvSpPr>
          <p:nvPr>
            <p:ph idx="1"/>
          </p:nvPr>
        </p:nvSpPr>
        <p:spPr/>
        <p:txBody>
          <a:bodyPr>
            <a:normAutofit/>
          </a:bodyPr>
          <a:lstStyle/>
          <a:p>
            <a:pPr>
              <a:spcAft>
                <a:spcPts val="600"/>
              </a:spcAft>
            </a:pPr>
            <a:r>
              <a:rPr sz="2000" dirty="0"/>
              <a:t>Culture sustains results after the project ends.</a:t>
            </a:r>
          </a:p>
          <a:p>
            <a:pPr>
              <a:spcAft>
                <a:spcPts val="600"/>
              </a:spcAft>
            </a:pPr>
            <a:r>
              <a:rPr sz="2000" dirty="0"/>
              <a:t>Leaders build trust through everyday behavior.</a:t>
            </a:r>
            <a:endParaRPr lang="en-US" sz="2000" dirty="0"/>
          </a:p>
          <a:p>
            <a:pPr>
              <a:spcAft>
                <a:spcPts val="600"/>
              </a:spcAft>
            </a:pPr>
            <a:r>
              <a:rPr lang="en-US" sz="2000" dirty="0"/>
              <a:t>Provides Peer, Team, and Leadership coaching.</a:t>
            </a:r>
            <a:endParaRPr sz="2000" dirty="0"/>
          </a:p>
          <a:p>
            <a:pPr>
              <a:spcAft>
                <a:spcPts val="600"/>
              </a:spcAft>
            </a:pPr>
            <a:r>
              <a:rPr sz="2000" dirty="0"/>
              <a:t>Sustainable Lean = culture + leadership alignment.</a:t>
            </a:r>
          </a:p>
        </p:txBody>
      </p:sp>
      <p:sp>
        <p:nvSpPr>
          <p:cNvPr id="4" name="Slide Number Placeholder 3">
            <a:extLst>
              <a:ext uri="{FF2B5EF4-FFF2-40B4-BE49-F238E27FC236}">
                <a16:creationId xmlns:a16="http://schemas.microsoft.com/office/drawing/2014/main" id="{3D86C521-ECD7-E4BD-DBEB-E71ECF0FA5DA}"/>
              </a:ext>
            </a:extLst>
          </p:cNvPr>
          <p:cNvSpPr>
            <a:spLocks noGrp="1"/>
          </p:cNvSpPr>
          <p:nvPr>
            <p:ph type="sldNum" sz="quarter" idx="12"/>
          </p:nvPr>
        </p:nvSpPr>
        <p:spPr/>
        <p:txBody>
          <a:bodyPr/>
          <a:lstStyle/>
          <a:p>
            <a:fld id="{BDA11AF2-7D86-479F-B838-84A5AC9D49C8}" type="slidenum">
              <a:rPr lang="en-US" smtClean="0"/>
              <a:t>23</a:t>
            </a:fld>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4897" y="624110"/>
            <a:ext cx="9712998" cy="1280890"/>
          </a:xfrm>
        </p:spPr>
        <p:txBody>
          <a:bodyPr>
            <a:normAutofit/>
          </a:bodyPr>
          <a:lstStyle/>
          <a:p>
            <a:r>
              <a:rPr lang="en-US" sz="3200" dirty="0"/>
              <a:t>Final Thoughts </a:t>
            </a:r>
          </a:p>
        </p:txBody>
      </p:sp>
      <p:graphicFrame>
        <p:nvGraphicFramePr>
          <p:cNvPr id="5" name="Content Placeholder 2">
            <a:extLst>
              <a:ext uri="{FF2B5EF4-FFF2-40B4-BE49-F238E27FC236}">
                <a16:creationId xmlns:a16="http://schemas.microsoft.com/office/drawing/2014/main" id="{7E17E088-6B4D-0F68-BF60-8720B09D1C38}"/>
              </a:ext>
            </a:extLst>
          </p:cNvPr>
          <p:cNvGraphicFramePr>
            <a:graphicFrameLocks noGrp="1"/>
          </p:cNvGraphicFramePr>
          <p:nvPr>
            <p:ph idx="1"/>
            <p:extLst>
              <p:ext uri="{D42A27DB-BD31-4B8C-83A1-F6EECF244321}">
                <p14:modId xmlns:p14="http://schemas.microsoft.com/office/powerpoint/2010/main" val="602481426"/>
              </p:ext>
            </p:extLst>
          </p:nvPr>
        </p:nvGraphicFramePr>
        <p:xfrm>
          <a:off x="1186775" y="1536971"/>
          <a:ext cx="10058400" cy="433995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a:extLst>
              <a:ext uri="{FF2B5EF4-FFF2-40B4-BE49-F238E27FC236}">
                <a16:creationId xmlns:a16="http://schemas.microsoft.com/office/drawing/2014/main" id="{F6F9BC89-6292-C2C6-1A66-8E827D5519E7}"/>
              </a:ext>
            </a:extLst>
          </p:cNvPr>
          <p:cNvSpPr>
            <a:spLocks noGrp="1"/>
          </p:cNvSpPr>
          <p:nvPr>
            <p:ph type="sldNum" sz="quarter" idx="12"/>
          </p:nvPr>
        </p:nvSpPr>
        <p:spPr/>
        <p:txBody>
          <a:bodyPr/>
          <a:lstStyle/>
          <a:p>
            <a:fld id="{BDA11AF2-7D86-479F-B838-84A5AC9D49C8}" type="slidenum">
              <a:rPr lang="en-US" smtClean="0"/>
              <a:t>24</a:t>
            </a:fld>
            <a:endParaRPr lang="en-US" dirty="0"/>
          </a:p>
        </p:txBody>
      </p:sp>
    </p:spTree>
  </p:cSld>
  <p:clrMapOvr>
    <a:masterClrMapping/>
  </p:clrMapOvr>
  <p:extLst>
    <p:ext uri="{6950BFC3-D8DA-4A85-94F7-54DA5524770B}">
      <p188:commentRel xmlns:p188="http://schemas.microsoft.com/office/powerpoint/2018/8/main" r:id="rId2"/>
    </p:ext>
  </p:extLs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FBD235-11C8-1C5A-49FC-560E117CFC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57140C-8597-AF6C-C7F4-A014B7F49A78}"/>
              </a:ext>
            </a:extLst>
          </p:cNvPr>
          <p:cNvSpPr>
            <a:spLocks noGrp="1"/>
          </p:cNvSpPr>
          <p:nvPr>
            <p:ph type="title"/>
          </p:nvPr>
        </p:nvSpPr>
        <p:spPr/>
        <p:txBody>
          <a:bodyPr/>
          <a:lstStyle/>
          <a:p>
            <a:r>
              <a:rPr lang="en-US" dirty="0"/>
              <a:t>Thank You!</a:t>
            </a:r>
          </a:p>
        </p:txBody>
      </p:sp>
      <p:sp>
        <p:nvSpPr>
          <p:cNvPr id="4" name="Content Placeholder 2">
            <a:extLst>
              <a:ext uri="{FF2B5EF4-FFF2-40B4-BE49-F238E27FC236}">
                <a16:creationId xmlns:a16="http://schemas.microsoft.com/office/drawing/2014/main" id="{29B9B081-2A47-6673-EB68-1EA6EF6AD483}"/>
              </a:ext>
            </a:extLst>
          </p:cNvPr>
          <p:cNvSpPr txBox="1">
            <a:spLocks/>
          </p:cNvSpPr>
          <p:nvPr/>
        </p:nvSpPr>
        <p:spPr>
          <a:xfrm>
            <a:off x="2675131" y="2219426"/>
            <a:ext cx="4051074" cy="4351495"/>
          </a:xfrm>
          <a:prstGeom prst="rect">
            <a:avLst/>
          </a:prstGeom>
        </p:spPr>
        <p:txBody>
          <a:bodyPr vert="horz" lIns="91440" tIns="45720" rIns="91440" bIns="45720" rtlCol="0">
            <a:normAutofit fontScale="62500" lnSpcReduction="20000"/>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endParaRPr lang="en-US" dirty="0"/>
          </a:p>
          <a:p>
            <a:pPr marL="0" indent="0">
              <a:buFont typeface="Wingdings 3" charset="2"/>
              <a:buNone/>
            </a:pPr>
            <a:endParaRPr lang="en-US" dirty="0"/>
          </a:p>
          <a:p>
            <a:pPr marL="0" indent="0">
              <a:buFont typeface="Wingdings 3" charset="2"/>
              <a:buNone/>
            </a:pPr>
            <a:endParaRPr lang="en-US" dirty="0"/>
          </a:p>
          <a:p>
            <a:pPr marL="0" indent="0">
              <a:buFont typeface="Wingdings 3" charset="2"/>
              <a:buNone/>
            </a:pPr>
            <a:endParaRPr lang="en-US" dirty="0"/>
          </a:p>
          <a:p>
            <a:pPr marL="0" indent="0">
              <a:buFont typeface="Wingdings 3" charset="2"/>
              <a:buNone/>
            </a:pPr>
            <a:r>
              <a:rPr lang="en-US" sz="2600" b="1" dirty="0"/>
              <a:t>GKW Business Solutions</a:t>
            </a:r>
          </a:p>
          <a:p>
            <a:pPr marL="0" indent="0">
              <a:buFont typeface="Wingdings 3" charset="2"/>
              <a:buNone/>
            </a:pPr>
            <a:r>
              <a:rPr lang="en-US" sz="2600" dirty="0"/>
              <a:t>Mike Craig, Founder &amp; Partner</a:t>
            </a:r>
          </a:p>
          <a:p>
            <a:pPr marL="0" indent="0">
              <a:buFont typeface="Wingdings 3" charset="2"/>
              <a:buNone/>
            </a:pPr>
            <a:r>
              <a:rPr lang="en-US" sz="2600" dirty="0">
                <a:solidFill>
                  <a:srgbClr val="0070C0"/>
                </a:solidFill>
                <a:hlinkClick r:id="rId2">
                  <a:extLst>
                    <a:ext uri="{A12FA001-AC4F-418D-AE19-62706E023703}">
                      <ahyp:hlinkClr xmlns:ahyp="http://schemas.microsoft.com/office/drawing/2018/hyperlinkcolor" val="tx"/>
                    </a:ext>
                  </a:extLst>
                </a:hlinkClick>
              </a:rPr>
              <a:t>mcraig@gkwbusinesssolutions.com</a:t>
            </a:r>
            <a:endParaRPr lang="en-US" sz="2600" dirty="0">
              <a:solidFill>
                <a:srgbClr val="0070C0"/>
              </a:solidFill>
            </a:endParaRPr>
          </a:p>
          <a:p>
            <a:pPr marL="0" indent="0">
              <a:buFont typeface="Wingdings 3" charset="2"/>
              <a:buNone/>
            </a:pPr>
            <a:r>
              <a:rPr lang="en-US" sz="2600" dirty="0"/>
              <a:t>	</a:t>
            </a:r>
          </a:p>
          <a:p>
            <a:pPr marL="0" indent="0">
              <a:buFont typeface="Wingdings 3" charset="2"/>
              <a:buNone/>
            </a:pPr>
            <a:r>
              <a:rPr lang="en-US" sz="2600" dirty="0"/>
              <a:t>Will Craig – Partner</a:t>
            </a:r>
          </a:p>
          <a:p>
            <a:pPr marL="0" indent="0">
              <a:buFont typeface="Wingdings 3" charset="2"/>
              <a:buNone/>
            </a:pPr>
            <a:r>
              <a:rPr lang="en-US" sz="2600" dirty="0">
                <a:solidFill>
                  <a:srgbClr val="0070C0"/>
                </a:solidFill>
                <a:hlinkClick r:id="rId3">
                  <a:extLst>
                    <a:ext uri="{A12FA001-AC4F-418D-AE19-62706E023703}">
                      <ahyp:hlinkClr xmlns:ahyp="http://schemas.microsoft.com/office/drawing/2018/hyperlinkcolor" val="tx"/>
                    </a:ext>
                  </a:extLst>
                </a:hlinkClick>
              </a:rPr>
              <a:t>wcraig@gkwbusinesssolutions.com</a:t>
            </a:r>
            <a:endParaRPr lang="en-US" sz="2600" dirty="0">
              <a:solidFill>
                <a:srgbClr val="0070C0"/>
              </a:solidFill>
            </a:endParaRPr>
          </a:p>
          <a:p>
            <a:pPr marL="0" indent="0">
              <a:buFont typeface="Wingdings 3" charset="2"/>
              <a:buNone/>
            </a:pPr>
            <a:endParaRPr lang="en-US" sz="2600" dirty="0">
              <a:solidFill>
                <a:srgbClr val="0070C0"/>
              </a:solidFill>
              <a:hlinkClick r:id="rId4">
                <a:extLst>
                  <a:ext uri="{A12FA001-AC4F-418D-AE19-62706E023703}">
                    <ahyp:hlinkClr xmlns:ahyp="http://schemas.microsoft.com/office/drawing/2018/hyperlinkcolor" val="tx"/>
                  </a:ext>
                </a:extLst>
              </a:hlinkClick>
            </a:endParaRPr>
          </a:p>
          <a:p>
            <a:pPr marL="0" indent="0">
              <a:buFont typeface="Wingdings 3" charset="2"/>
              <a:buNone/>
            </a:pPr>
            <a:r>
              <a:rPr lang="en-US" sz="2600" dirty="0">
                <a:solidFill>
                  <a:srgbClr val="0070C0"/>
                </a:solidFill>
                <a:hlinkClick r:id="rId4">
                  <a:extLst>
                    <a:ext uri="{A12FA001-AC4F-418D-AE19-62706E023703}">
                      <ahyp:hlinkClr xmlns:ahyp="http://schemas.microsoft.com/office/drawing/2018/hyperlinkcolor" val="tx"/>
                    </a:ext>
                  </a:extLst>
                </a:hlinkClick>
              </a:rPr>
              <a:t>www.gkwbusinesssolutions.com</a:t>
            </a:r>
            <a:r>
              <a:rPr lang="en-US" sz="2600" dirty="0">
                <a:solidFill>
                  <a:srgbClr val="0070C0"/>
                </a:solidFill>
              </a:rPr>
              <a:t>	</a:t>
            </a:r>
          </a:p>
          <a:p>
            <a:pPr marL="0" indent="0">
              <a:buFont typeface="Wingdings 3" charset="2"/>
              <a:buNone/>
            </a:pPr>
            <a:endParaRPr lang="en-US" sz="2600" dirty="0"/>
          </a:p>
          <a:p>
            <a:pPr marL="0" indent="0">
              <a:buFont typeface="Wingdings 3" charset="2"/>
              <a:buNone/>
            </a:pPr>
            <a:r>
              <a:rPr lang="en-US" dirty="0"/>
              <a:t>										</a:t>
            </a:r>
          </a:p>
        </p:txBody>
      </p:sp>
      <p:pic>
        <p:nvPicPr>
          <p:cNvPr id="9" name="Picture 8" descr="A logo with a lighthouse and text&#10;&#10;AI-generated content may be incorrect.">
            <a:extLst>
              <a:ext uri="{FF2B5EF4-FFF2-40B4-BE49-F238E27FC236}">
                <a16:creationId xmlns:a16="http://schemas.microsoft.com/office/drawing/2014/main" id="{F6879991-D604-24F6-4F0D-3C197AF5002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312368" y="2301939"/>
            <a:ext cx="1510263" cy="880749"/>
          </a:xfrm>
          <a:prstGeom prst="rect">
            <a:avLst/>
          </a:prstGeom>
        </p:spPr>
      </p:pic>
      <p:sp>
        <p:nvSpPr>
          <p:cNvPr id="5" name="Slide Number Placeholder 4">
            <a:extLst>
              <a:ext uri="{FF2B5EF4-FFF2-40B4-BE49-F238E27FC236}">
                <a16:creationId xmlns:a16="http://schemas.microsoft.com/office/drawing/2014/main" id="{91354505-3E4C-51A6-D9FB-853DF737EF2D}"/>
              </a:ext>
            </a:extLst>
          </p:cNvPr>
          <p:cNvSpPr>
            <a:spLocks noGrp="1"/>
          </p:cNvSpPr>
          <p:nvPr>
            <p:ph type="sldNum" sz="quarter" idx="12"/>
          </p:nvPr>
        </p:nvSpPr>
        <p:spPr/>
        <p:txBody>
          <a:bodyPr/>
          <a:lstStyle/>
          <a:p>
            <a:fld id="{BDA11AF2-7D86-479F-B838-84A5AC9D49C8}" type="slidenum">
              <a:rPr lang="en-US" smtClean="0"/>
              <a:t>25</a:t>
            </a:fld>
            <a:endParaRPr lang="en-US" dirty="0"/>
          </a:p>
        </p:txBody>
      </p:sp>
      <p:sp>
        <p:nvSpPr>
          <p:cNvPr id="7" name="Content Placeholder 6">
            <a:extLst>
              <a:ext uri="{FF2B5EF4-FFF2-40B4-BE49-F238E27FC236}">
                <a16:creationId xmlns:a16="http://schemas.microsoft.com/office/drawing/2014/main" id="{C94D0E51-94E4-2F26-69C5-E6C0BF63D9A9}"/>
              </a:ext>
            </a:extLst>
          </p:cNvPr>
          <p:cNvSpPr>
            <a:spLocks noGrp="1"/>
          </p:cNvSpPr>
          <p:nvPr>
            <p:ph idx="1"/>
          </p:nvPr>
        </p:nvSpPr>
        <p:spPr>
          <a:xfrm>
            <a:off x="4721290" y="2090057"/>
            <a:ext cx="6783322" cy="3821165"/>
          </a:xfrm>
        </p:spPr>
        <p:txBody>
          <a:bodyPr/>
          <a:lstStyle/>
          <a:p>
            <a:pPr marL="0" indent="0">
              <a:buNone/>
            </a:pPr>
            <a:endParaRPr lang="en-US" dirty="0"/>
          </a:p>
          <a:p>
            <a:pPr marL="0" indent="0">
              <a:buNone/>
            </a:pPr>
            <a:endParaRPr lang="en-US" dirty="0"/>
          </a:p>
        </p:txBody>
      </p:sp>
    </p:spTree>
    <p:extLst>
      <p:ext uri="{BB962C8B-B14F-4D97-AF65-F5344CB8AC3E}">
        <p14:creationId xmlns:p14="http://schemas.microsoft.com/office/powerpoint/2010/main" val="343711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BE0789E-91A7-4246-978E-A17FE1BF95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795735" cy="6858000"/>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3C6C0BD2-8B3C-4042-B4EE-5DB7665A373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a:solidFill>
            <a:schemeClr val="bg2"/>
          </a:solidFill>
        </p:grpSpPr>
        <p:sp>
          <p:nvSpPr>
            <p:cNvPr id="11" name="Freeform 27">
              <a:extLst>
                <a:ext uri="{FF2B5EF4-FFF2-40B4-BE49-F238E27FC236}">
                  <a16:creationId xmlns:a16="http://schemas.microsoft.com/office/drawing/2014/main" id="{5F53669F-C1E6-43B8-AC6F-B44CE56BF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txBody>
            <a:bodyPr/>
            <a:lstStyle/>
            <a:p>
              <a:endParaRPr lang="en-US"/>
            </a:p>
          </p:txBody>
        </p:sp>
        <p:sp>
          <p:nvSpPr>
            <p:cNvPr id="12" name="Freeform 28">
              <a:extLst>
                <a:ext uri="{FF2B5EF4-FFF2-40B4-BE49-F238E27FC236}">
                  <a16:creationId xmlns:a16="http://schemas.microsoft.com/office/drawing/2014/main" id="{53966C25-DAEA-4318-8FBC-EC6FF8F5A1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txBody>
            <a:bodyPr/>
            <a:lstStyle/>
            <a:p>
              <a:endParaRPr lang="en-US"/>
            </a:p>
          </p:txBody>
        </p:sp>
        <p:sp>
          <p:nvSpPr>
            <p:cNvPr id="13" name="Freeform 29">
              <a:extLst>
                <a:ext uri="{FF2B5EF4-FFF2-40B4-BE49-F238E27FC236}">
                  <a16:creationId xmlns:a16="http://schemas.microsoft.com/office/drawing/2014/main" id="{ED6EA716-EAD4-4023-8673-0809A1E245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txBody>
            <a:bodyPr/>
            <a:lstStyle/>
            <a:p>
              <a:endParaRPr lang="en-US"/>
            </a:p>
          </p:txBody>
        </p:sp>
        <p:sp>
          <p:nvSpPr>
            <p:cNvPr id="14" name="Freeform 30">
              <a:extLst>
                <a:ext uri="{FF2B5EF4-FFF2-40B4-BE49-F238E27FC236}">
                  <a16:creationId xmlns:a16="http://schemas.microsoft.com/office/drawing/2014/main" id="{84261748-EFC0-4729-A7BB-A88FDAF6FA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txBody>
            <a:bodyPr/>
            <a:lstStyle/>
            <a:p>
              <a:endParaRPr lang="en-US"/>
            </a:p>
          </p:txBody>
        </p:sp>
        <p:sp>
          <p:nvSpPr>
            <p:cNvPr id="15" name="Freeform 31">
              <a:extLst>
                <a:ext uri="{FF2B5EF4-FFF2-40B4-BE49-F238E27FC236}">
                  <a16:creationId xmlns:a16="http://schemas.microsoft.com/office/drawing/2014/main" id="{2C14F808-CC69-494F-98AC-CB750416CC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txBody>
            <a:bodyPr/>
            <a:lstStyle/>
            <a:p>
              <a:endParaRPr lang="en-US"/>
            </a:p>
          </p:txBody>
        </p:sp>
        <p:sp>
          <p:nvSpPr>
            <p:cNvPr id="16" name="Freeform 32">
              <a:extLst>
                <a:ext uri="{FF2B5EF4-FFF2-40B4-BE49-F238E27FC236}">
                  <a16:creationId xmlns:a16="http://schemas.microsoft.com/office/drawing/2014/main" id="{F1CA3607-84D0-4085-A363-796A17B1D7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txBody>
            <a:bodyPr/>
            <a:lstStyle/>
            <a:p>
              <a:endParaRPr lang="en-US"/>
            </a:p>
          </p:txBody>
        </p:sp>
        <p:sp>
          <p:nvSpPr>
            <p:cNvPr id="17" name="Freeform 33">
              <a:extLst>
                <a:ext uri="{FF2B5EF4-FFF2-40B4-BE49-F238E27FC236}">
                  <a16:creationId xmlns:a16="http://schemas.microsoft.com/office/drawing/2014/main" id="{491E6160-2958-4A90-8B50-EDA182AABB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txBody>
            <a:bodyPr/>
            <a:lstStyle/>
            <a:p>
              <a:endParaRPr lang="en-US"/>
            </a:p>
          </p:txBody>
        </p:sp>
        <p:sp>
          <p:nvSpPr>
            <p:cNvPr id="18" name="Freeform 34">
              <a:extLst>
                <a:ext uri="{FF2B5EF4-FFF2-40B4-BE49-F238E27FC236}">
                  <a16:creationId xmlns:a16="http://schemas.microsoft.com/office/drawing/2014/main" id="{559F6CB7-E057-499B-A859-3602769892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txBody>
            <a:bodyPr/>
            <a:lstStyle/>
            <a:p>
              <a:endParaRPr lang="en-US"/>
            </a:p>
          </p:txBody>
        </p:sp>
        <p:sp>
          <p:nvSpPr>
            <p:cNvPr id="19" name="Freeform 35">
              <a:extLst>
                <a:ext uri="{FF2B5EF4-FFF2-40B4-BE49-F238E27FC236}">
                  <a16:creationId xmlns:a16="http://schemas.microsoft.com/office/drawing/2014/main" id="{FF12353D-CF89-4D03-8075-C161824E23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txBody>
            <a:bodyPr/>
            <a:lstStyle/>
            <a:p>
              <a:endParaRPr lang="en-US"/>
            </a:p>
          </p:txBody>
        </p:sp>
        <p:sp>
          <p:nvSpPr>
            <p:cNvPr id="20" name="Freeform 36">
              <a:extLst>
                <a:ext uri="{FF2B5EF4-FFF2-40B4-BE49-F238E27FC236}">
                  <a16:creationId xmlns:a16="http://schemas.microsoft.com/office/drawing/2014/main" id="{5B91C9D6-FAF2-445B-AF1B-43992602A9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txBody>
            <a:bodyPr/>
            <a:lstStyle/>
            <a:p>
              <a:endParaRPr lang="en-US"/>
            </a:p>
          </p:txBody>
        </p:sp>
        <p:sp>
          <p:nvSpPr>
            <p:cNvPr id="21" name="Freeform 37">
              <a:extLst>
                <a:ext uri="{FF2B5EF4-FFF2-40B4-BE49-F238E27FC236}">
                  <a16:creationId xmlns:a16="http://schemas.microsoft.com/office/drawing/2014/main" id="{570F7A1D-86B1-4AD1-B4A3-9AE2A52C85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txBody>
            <a:bodyPr/>
            <a:lstStyle/>
            <a:p>
              <a:endParaRPr lang="en-US"/>
            </a:p>
          </p:txBody>
        </p:sp>
        <p:sp>
          <p:nvSpPr>
            <p:cNvPr id="22" name="Freeform 38">
              <a:extLst>
                <a:ext uri="{FF2B5EF4-FFF2-40B4-BE49-F238E27FC236}">
                  <a16:creationId xmlns:a16="http://schemas.microsoft.com/office/drawing/2014/main" id="{52C6EBA8-95CC-4FE6-A8E4-3A6911E8A4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txBody>
            <a:bodyPr/>
            <a:lstStyle/>
            <a:p>
              <a:endParaRPr lang="en-US"/>
            </a:p>
          </p:txBody>
        </p:sp>
      </p:grpSp>
      <p:sp>
        <p:nvSpPr>
          <p:cNvPr id="2" name="Title 1"/>
          <p:cNvSpPr>
            <a:spLocks noGrp="1"/>
          </p:cNvSpPr>
          <p:nvPr>
            <p:ph type="title"/>
          </p:nvPr>
        </p:nvSpPr>
        <p:spPr>
          <a:xfrm>
            <a:off x="1217056" y="1093380"/>
            <a:ext cx="3068182" cy="4671240"/>
          </a:xfrm>
        </p:spPr>
        <p:txBody>
          <a:bodyPr anchor="ctr">
            <a:normAutofit/>
          </a:bodyPr>
          <a:lstStyle/>
          <a:p>
            <a:pPr algn="r"/>
            <a:r>
              <a:rPr dirty="0"/>
              <a:t>Introduction</a:t>
            </a:r>
            <a:r>
              <a:rPr lang="en-US" dirty="0"/>
              <a:t> </a:t>
            </a:r>
          </a:p>
        </p:txBody>
      </p:sp>
      <p:sp>
        <p:nvSpPr>
          <p:cNvPr id="24" name="Freeform 11">
            <a:extLst>
              <a:ext uri="{FF2B5EF4-FFF2-40B4-BE49-F238E27FC236}">
                <a16:creationId xmlns:a16="http://schemas.microsoft.com/office/drawing/2014/main" id="{15EDA122-4530-45D2-A70A-B1A967AAE5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en-US"/>
          </a:p>
        </p:txBody>
      </p:sp>
      <p:sp>
        <p:nvSpPr>
          <p:cNvPr id="26" name="Rectangle 25">
            <a:extLst>
              <a:ext uri="{FF2B5EF4-FFF2-40B4-BE49-F238E27FC236}">
                <a16:creationId xmlns:a16="http://schemas.microsoft.com/office/drawing/2014/main" id="{9782F52E-0F94-4BFC-9F89-B054DDEAB9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5285509" y="1093380"/>
            <a:ext cx="6219103" cy="4679250"/>
          </a:xfrm>
        </p:spPr>
        <p:txBody>
          <a:bodyPr anchor="ctr">
            <a:normAutofit/>
          </a:bodyPr>
          <a:lstStyle/>
          <a:p>
            <a:pPr marL="0" indent="0">
              <a:buNone/>
            </a:pPr>
            <a:r>
              <a:rPr lang="en-US" dirty="0"/>
              <a:t>LEAN SUCCESS PRINCIPLE</a:t>
            </a:r>
          </a:p>
          <a:p>
            <a:pPr marL="0" indent="0">
              <a:buNone/>
            </a:pPr>
            <a:r>
              <a:rPr lang="en-US" dirty="0"/>
              <a:t>Lean implementation is often associated with tools such as 5S, Kaizen, and Kanban. However, true sustainability depends on leadership and culture within the organization. Without cultural alignment, lean efforts become short-term projects rather than long-term transformation.</a:t>
            </a:r>
          </a:p>
        </p:txBody>
      </p:sp>
      <p:sp>
        <p:nvSpPr>
          <p:cNvPr id="4" name="Slide Number Placeholder 3">
            <a:extLst>
              <a:ext uri="{FF2B5EF4-FFF2-40B4-BE49-F238E27FC236}">
                <a16:creationId xmlns:a16="http://schemas.microsoft.com/office/drawing/2014/main" id="{63010F7B-844F-A438-F3DD-7767D704622B}"/>
              </a:ext>
            </a:extLst>
          </p:cNvPr>
          <p:cNvSpPr>
            <a:spLocks noGrp="1"/>
          </p:cNvSpPr>
          <p:nvPr>
            <p:ph type="sldNum" sz="quarter" idx="12"/>
          </p:nvPr>
        </p:nvSpPr>
        <p:spPr/>
        <p:txBody>
          <a:bodyPr/>
          <a:lstStyle/>
          <a:p>
            <a:fld id="{BDA11AF2-7D86-479F-B838-84A5AC9D49C8}" type="slidenum">
              <a:rPr lang="en-US" smtClean="0"/>
              <a:t>3</a:t>
            </a:fld>
            <a:endParaRPr lang="en-US" dirty="0"/>
          </a:p>
        </p:txBody>
      </p:sp>
    </p:spTree>
  </p:cSld>
  <p:clrMapOvr>
    <a:overrideClrMapping bg1="dk1" tx1="lt1" bg2="dk2" tx2="lt2" accent1="accent1" accent2="accent2" accent3="accent3" accent4="accent4" accent5="accent5" accent6="accent6" hlink="hlink" folHlink="folHlink"/>
  </p:clrMapOvr>
  <p:extLst>
    <p:ext uri="{6950BFC3-D8DA-4A85-94F7-54DA5524770B}">
      <p188:commentRel xmlns:p188="http://schemas.microsoft.com/office/powerpoint/2018/8/main" r:id="rId2"/>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What Is Lean, Really?</a:t>
            </a:r>
            <a:r>
              <a:rPr lang="en-US" dirty="0"/>
              <a:t> </a:t>
            </a:r>
            <a:endParaRPr dirty="0"/>
          </a:p>
        </p:txBody>
      </p:sp>
      <p:sp>
        <p:nvSpPr>
          <p:cNvPr id="3" name="Content Placeholder 2"/>
          <p:cNvSpPr>
            <a:spLocks noGrp="1"/>
          </p:cNvSpPr>
          <p:nvPr>
            <p:ph idx="1"/>
          </p:nvPr>
        </p:nvSpPr>
        <p:spPr/>
        <p:txBody>
          <a:bodyPr>
            <a:normAutofit/>
          </a:bodyPr>
          <a:lstStyle/>
          <a:p>
            <a:pPr>
              <a:spcAft>
                <a:spcPts val="600"/>
              </a:spcAft>
            </a:pPr>
            <a:r>
              <a:rPr sz="2000" dirty="0"/>
              <a:t>Lean = a way of thinking and acting to improve flow and eliminate waste.</a:t>
            </a:r>
          </a:p>
          <a:p>
            <a:pPr>
              <a:spcAft>
                <a:spcPts val="600"/>
              </a:spcAft>
            </a:pPr>
            <a:r>
              <a:rPr sz="2000" dirty="0"/>
              <a:t>Lean tools (5S, Kaizen, Kanban) support, but don’t guarantee improvement.</a:t>
            </a:r>
          </a:p>
          <a:p>
            <a:pPr>
              <a:spcAft>
                <a:spcPts val="600"/>
              </a:spcAft>
            </a:pPr>
            <a:r>
              <a:rPr sz="2000" dirty="0"/>
              <a:t>Lean succeeds when it becomes everyone’s job, not just operations.</a:t>
            </a:r>
          </a:p>
          <a:p>
            <a:pPr>
              <a:spcAft>
                <a:spcPts val="600"/>
              </a:spcAft>
            </a:pPr>
            <a:r>
              <a:rPr sz="2000" dirty="0"/>
              <a:t>Lean is sustained when leaders model respect and continuous learning.</a:t>
            </a:r>
          </a:p>
        </p:txBody>
      </p:sp>
      <p:sp>
        <p:nvSpPr>
          <p:cNvPr id="4" name="Slide Number Placeholder 3">
            <a:extLst>
              <a:ext uri="{FF2B5EF4-FFF2-40B4-BE49-F238E27FC236}">
                <a16:creationId xmlns:a16="http://schemas.microsoft.com/office/drawing/2014/main" id="{D1305EBC-A086-8A50-68E4-814AE8F2DBA6}"/>
              </a:ext>
            </a:extLst>
          </p:cNvPr>
          <p:cNvSpPr>
            <a:spLocks noGrp="1"/>
          </p:cNvSpPr>
          <p:nvPr>
            <p:ph type="sldNum" sz="quarter" idx="12"/>
          </p:nvPr>
        </p:nvSpPr>
        <p:spPr/>
        <p:txBody>
          <a:bodyPr/>
          <a:lstStyle/>
          <a:p>
            <a:fld id="{BDA11AF2-7D86-479F-B838-84A5AC9D49C8}" type="slidenum">
              <a:rPr lang="en-US" smtClean="0"/>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When Lean Is Treated as a Toolbox</a:t>
            </a:r>
            <a:r>
              <a:rPr lang="en-US" dirty="0"/>
              <a:t> </a:t>
            </a:r>
            <a:endParaRPr dirty="0"/>
          </a:p>
        </p:txBody>
      </p:sp>
      <p:sp>
        <p:nvSpPr>
          <p:cNvPr id="3" name="Content Placeholder 2"/>
          <p:cNvSpPr>
            <a:spLocks noGrp="1"/>
          </p:cNvSpPr>
          <p:nvPr>
            <p:ph idx="1"/>
          </p:nvPr>
        </p:nvSpPr>
        <p:spPr/>
        <p:txBody>
          <a:bodyPr>
            <a:normAutofit/>
          </a:bodyPr>
          <a:lstStyle/>
          <a:p>
            <a:pPr>
              <a:spcAft>
                <a:spcPts val="600"/>
              </a:spcAft>
            </a:pPr>
            <a:r>
              <a:rPr sz="2000" dirty="0"/>
              <a:t>Tool-focused Lean = quick wins that don’t last.</a:t>
            </a:r>
          </a:p>
          <a:p>
            <a:pPr>
              <a:spcAft>
                <a:spcPts val="600"/>
              </a:spcAft>
            </a:pPr>
            <a:r>
              <a:rPr sz="2000" dirty="0"/>
              <a:t>People-focused Lean = long-term cultural transformation.</a:t>
            </a:r>
          </a:p>
          <a:p>
            <a:pPr>
              <a:spcAft>
                <a:spcPts val="600"/>
              </a:spcAft>
            </a:pPr>
            <a:r>
              <a:rPr sz="2000" dirty="0"/>
              <a:t>Toolbox Lean: 'We did 5S last year.'</a:t>
            </a:r>
          </a:p>
          <a:p>
            <a:pPr>
              <a:spcAft>
                <a:spcPts val="600"/>
              </a:spcAft>
            </a:pPr>
            <a:r>
              <a:rPr sz="2000" dirty="0"/>
              <a:t>Real Lean: 'Here’s how we think differently every day.'</a:t>
            </a:r>
          </a:p>
        </p:txBody>
      </p:sp>
      <p:sp>
        <p:nvSpPr>
          <p:cNvPr id="4" name="Slide Number Placeholder 3">
            <a:extLst>
              <a:ext uri="{FF2B5EF4-FFF2-40B4-BE49-F238E27FC236}">
                <a16:creationId xmlns:a16="http://schemas.microsoft.com/office/drawing/2014/main" id="{738C94FA-D792-BD92-284D-745DB398CE71}"/>
              </a:ext>
            </a:extLst>
          </p:cNvPr>
          <p:cNvSpPr>
            <a:spLocks noGrp="1"/>
          </p:cNvSpPr>
          <p:nvPr>
            <p:ph type="sldNum" sz="quarter" idx="12"/>
          </p:nvPr>
        </p:nvSpPr>
        <p:spPr/>
        <p:txBody>
          <a:bodyPr/>
          <a:lstStyle/>
          <a:p>
            <a:fld id="{BDA11AF2-7D86-479F-B838-84A5AC9D49C8}" type="slidenum">
              <a:rPr lang="en-US" smtClean="0"/>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70023" y="624110"/>
            <a:ext cx="6134589" cy="1280890"/>
          </a:xfrm>
        </p:spPr>
        <p:txBody>
          <a:bodyPr>
            <a:normAutofit/>
          </a:bodyPr>
          <a:lstStyle/>
          <a:p>
            <a:r>
              <a:rPr lang="en-US" dirty="0"/>
              <a:t>Why Lean Fails </a:t>
            </a:r>
          </a:p>
        </p:txBody>
      </p:sp>
      <p:pic>
        <p:nvPicPr>
          <p:cNvPr id="5" name="Picture 4" descr="Colorful carved figures of humans">
            <a:extLst>
              <a:ext uri="{FF2B5EF4-FFF2-40B4-BE49-F238E27FC236}">
                <a16:creationId xmlns:a16="http://schemas.microsoft.com/office/drawing/2014/main" id="{13370367-2BEF-71C4-0B5F-1E4F87590610}"/>
              </a:ext>
            </a:extLst>
          </p:cNvPr>
          <p:cNvPicPr>
            <a:picLocks noChangeAspect="1"/>
          </p:cNvPicPr>
          <p:nvPr/>
        </p:nvPicPr>
        <p:blipFill>
          <a:blip r:embed="rId4"/>
          <a:srcRect l="25852" r="25619" b="-1"/>
          <a:stretch>
            <a:fillRect/>
          </a:stretch>
        </p:blipFill>
        <p:spPr>
          <a:xfrm>
            <a:off x="-1555" y="1731"/>
            <a:ext cx="4671091" cy="6858000"/>
          </a:xfrm>
          <a:prstGeom prst="rect">
            <a:avLst/>
          </a:prstGeom>
        </p:spPr>
      </p:pic>
      <p:sp>
        <p:nvSpPr>
          <p:cNvPr id="3" name="Content Placeholder 2"/>
          <p:cNvSpPr>
            <a:spLocks noGrp="1"/>
          </p:cNvSpPr>
          <p:nvPr>
            <p:ph idx="1"/>
          </p:nvPr>
        </p:nvSpPr>
        <p:spPr>
          <a:xfrm>
            <a:off x="5370023" y="2133600"/>
            <a:ext cx="6134588" cy="3777622"/>
          </a:xfrm>
        </p:spPr>
        <p:txBody>
          <a:bodyPr>
            <a:noAutofit/>
          </a:bodyPr>
          <a:lstStyle/>
          <a:p>
            <a:pPr>
              <a:spcAft>
                <a:spcPts val="600"/>
              </a:spcAft>
            </a:pPr>
            <a:r>
              <a:rPr lang="en-US" sz="2000" dirty="0"/>
              <a:t>Sustaining Lean requires the right leadership and change management approach.</a:t>
            </a:r>
          </a:p>
          <a:p>
            <a:pPr>
              <a:spcAft>
                <a:spcPts val="600"/>
              </a:spcAft>
            </a:pPr>
            <a:r>
              <a:rPr sz="2000" dirty="0"/>
              <a:t>Tools are visible, but behaviors drive results.</a:t>
            </a:r>
            <a:endParaRPr lang="en-US" sz="2000" dirty="0"/>
          </a:p>
          <a:p>
            <a:pPr>
              <a:spcAft>
                <a:spcPts val="600"/>
              </a:spcAft>
            </a:pPr>
            <a:r>
              <a:rPr lang="en-US" sz="2000" dirty="0"/>
              <a:t>Lean needs a </a:t>
            </a:r>
            <a:r>
              <a:rPr sz="2000" dirty="0"/>
              <a:t>culture of respect, accountability, and improvement </a:t>
            </a:r>
            <a:r>
              <a:rPr lang="en-US" sz="2000" dirty="0"/>
              <a:t>to empower</a:t>
            </a:r>
            <a:r>
              <a:rPr sz="2000" dirty="0"/>
              <a:t> employees.</a:t>
            </a:r>
          </a:p>
          <a:p>
            <a:pPr>
              <a:spcAft>
                <a:spcPts val="600"/>
              </a:spcAft>
            </a:pPr>
            <a:r>
              <a:rPr sz="2000" dirty="0"/>
              <a:t>People, not processes, sustain lean over time.</a:t>
            </a:r>
            <a:endParaRPr lang="en-US" sz="2000" dirty="0"/>
          </a:p>
        </p:txBody>
      </p:sp>
      <p:sp>
        <p:nvSpPr>
          <p:cNvPr id="4" name="Slide Number Placeholder 3">
            <a:extLst>
              <a:ext uri="{FF2B5EF4-FFF2-40B4-BE49-F238E27FC236}">
                <a16:creationId xmlns:a16="http://schemas.microsoft.com/office/drawing/2014/main" id="{6E1DC55A-C99C-ABFE-3C36-805C06FD10FA}"/>
              </a:ext>
            </a:extLst>
          </p:cNvPr>
          <p:cNvSpPr>
            <a:spLocks noGrp="1"/>
          </p:cNvSpPr>
          <p:nvPr>
            <p:ph type="sldNum" sz="quarter" idx="12"/>
          </p:nvPr>
        </p:nvSpPr>
        <p:spPr/>
        <p:txBody>
          <a:bodyPr/>
          <a:lstStyle/>
          <a:p>
            <a:fld id="{BDA11AF2-7D86-479F-B838-84A5AC9D49C8}" type="slidenum">
              <a:rPr lang="en-US" smtClean="0"/>
              <a:t>6</a:t>
            </a:fld>
            <a:endParaRPr lang="en-US" dirty="0"/>
          </a:p>
        </p:txBody>
      </p:sp>
    </p:spTree>
  </p:cSld>
  <p:clrMapOvr>
    <a:masterClrMapping/>
  </p:clrMapOvr>
  <p:extLst>
    <p:ext uri="{6950BFC3-D8DA-4A85-94F7-54DA5524770B}">
      <p188:commentRel xmlns:p188="http://schemas.microsoft.com/office/powerpoint/2018/8/main" r:id="rId3"/>
    </p:ext>
  </p:extLs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D0CA5-9517-E376-95C2-31D85049A6A3}"/>
              </a:ext>
            </a:extLst>
          </p:cNvPr>
          <p:cNvSpPr>
            <a:spLocks noGrp="1"/>
          </p:cNvSpPr>
          <p:nvPr>
            <p:ph type="ctrTitle"/>
          </p:nvPr>
        </p:nvSpPr>
        <p:spPr>
          <a:xfrm>
            <a:off x="2667000" y="1122364"/>
            <a:ext cx="6858000" cy="889317"/>
          </a:xfrm>
        </p:spPr>
        <p:txBody>
          <a:bodyPr>
            <a:normAutofit fontScale="90000"/>
          </a:bodyPr>
          <a:lstStyle/>
          <a:p>
            <a:r>
              <a:rPr lang="en-US" dirty="0"/>
              <a:t>Why Tools Alone </a:t>
            </a:r>
            <a:r>
              <a:rPr lang="en-US"/>
              <a:t>Don’t Stick</a:t>
            </a:r>
            <a:endParaRPr lang="en-US" dirty="0"/>
          </a:p>
        </p:txBody>
      </p:sp>
      <p:sp>
        <p:nvSpPr>
          <p:cNvPr id="3" name="Subtitle 2">
            <a:extLst>
              <a:ext uri="{FF2B5EF4-FFF2-40B4-BE49-F238E27FC236}">
                <a16:creationId xmlns:a16="http://schemas.microsoft.com/office/drawing/2014/main" id="{8D9BD08D-7C63-E1EA-F4B7-876CDB2FDCC8}"/>
              </a:ext>
            </a:extLst>
          </p:cNvPr>
          <p:cNvSpPr>
            <a:spLocks noGrp="1"/>
          </p:cNvSpPr>
          <p:nvPr>
            <p:ph type="subTitle" idx="1"/>
          </p:nvPr>
        </p:nvSpPr>
        <p:spPr>
          <a:xfrm>
            <a:off x="2667000" y="2505456"/>
            <a:ext cx="6858000" cy="2752344"/>
          </a:xfrm>
        </p:spPr>
        <p:txBody>
          <a:bodyPr>
            <a:normAutofit fontScale="40000" lnSpcReduction="20000"/>
          </a:bodyPr>
          <a:lstStyle/>
          <a:p>
            <a:r>
              <a:rPr lang="en-US" sz="7200" dirty="0"/>
              <a:t>“Know-how” alone is not enough!   You need to “know why”!  All too often people visit other plants only to copy their tools and methods.  </a:t>
            </a:r>
            <a:r>
              <a:rPr lang="en-US" sz="7200" b="1" dirty="0"/>
              <a:t>Shigeo Shingo</a:t>
            </a:r>
          </a:p>
          <a:p>
            <a:r>
              <a:rPr lang="en-US" sz="7200" dirty="0"/>
              <a:t> </a:t>
            </a:r>
          </a:p>
          <a:p>
            <a:pPr algn="r"/>
            <a:endParaRPr lang="en-US" sz="2200" b="1" dirty="0"/>
          </a:p>
        </p:txBody>
      </p:sp>
    </p:spTree>
    <p:extLst>
      <p:ext uri="{BB962C8B-B14F-4D97-AF65-F5344CB8AC3E}">
        <p14:creationId xmlns:p14="http://schemas.microsoft.com/office/powerpoint/2010/main" val="768752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D83BAB-7E9E-DFA1-520E-11174DE266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7AF6BA-AEBE-4B2C-6E35-EAFC45A999CC}"/>
              </a:ext>
            </a:extLst>
          </p:cNvPr>
          <p:cNvSpPr>
            <a:spLocks noGrp="1"/>
          </p:cNvSpPr>
          <p:nvPr>
            <p:ph type="title"/>
          </p:nvPr>
        </p:nvSpPr>
        <p:spPr/>
        <p:txBody>
          <a:bodyPr>
            <a:normAutofit/>
          </a:bodyPr>
          <a:lstStyle/>
          <a:p>
            <a:pPr algn="ctr"/>
            <a:r>
              <a:rPr lang="en-US" sz="4100" dirty="0"/>
              <a:t>Culture, Sustainability and KBI’s</a:t>
            </a:r>
          </a:p>
        </p:txBody>
      </p:sp>
      <p:sp>
        <p:nvSpPr>
          <p:cNvPr id="3" name="Content Placeholder 2">
            <a:extLst>
              <a:ext uri="{FF2B5EF4-FFF2-40B4-BE49-F238E27FC236}">
                <a16:creationId xmlns:a16="http://schemas.microsoft.com/office/drawing/2014/main" id="{250A3F82-9771-2B63-F9D3-FD20750EAB75}"/>
              </a:ext>
            </a:extLst>
          </p:cNvPr>
          <p:cNvSpPr>
            <a:spLocks noGrp="1"/>
          </p:cNvSpPr>
          <p:nvPr>
            <p:ph idx="1"/>
          </p:nvPr>
        </p:nvSpPr>
        <p:spPr/>
        <p:txBody>
          <a:bodyPr>
            <a:normAutofit fontScale="85000" lnSpcReduction="20000"/>
          </a:bodyPr>
          <a:lstStyle/>
          <a:p>
            <a:pPr marL="0" indent="0" algn="ctr">
              <a:buNone/>
            </a:pPr>
            <a:r>
              <a:rPr lang="en-US" sz="3200" i="1" dirty="0"/>
              <a:t>Tools alone give temporary results as measured by KPI’s.</a:t>
            </a:r>
          </a:p>
          <a:p>
            <a:pPr marL="0" indent="0" algn="ctr">
              <a:buNone/>
            </a:pPr>
            <a:endParaRPr lang="en-US" sz="3200" i="1" dirty="0"/>
          </a:p>
          <a:p>
            <a:pPr marL="0" indent="0" algn="ctr">
              <a:buNone/>
            </a:pPr>
            <a:r>
              <a:rPr lang="en-US" sz="3200" i="1" dirty="0"/>
              <a:t>However, a cultural shift can build sustainability because one changes how to get results or cultural behavior.</a:t>
            </a:r>
          </a:p>
          <a:p>
            <a:pPr marL="0" indent="0" algn="ctr">
              <a:buNone/>
            </a:pPr>
            <a:endParaRPr lang="en-US" sz="3200" i="1" dirty="0"/>
          </a:p>
          <a:p>
            <a:pPr marL="0" indent="0" algn="ctr">
              <a:buNone/>
            </a:pPr>
            <a:r>
              <a:rPr lang="en-US" sz="3200" i="1" dirty="0"/>
              <a:t>KPI’s are measures of what is achieved, KBI’s are measures of how they are achieved.</a:t>
            </a:r>
          </a:p>
        </p:txBody>
      </p:sp>
    </p:spTree>
    <p:extLst>
      <p:ext uri="{BB962C8B-B14F-4D97-AF65-F5344CB8AC3E}">
        <p14:creationId xmlns:p14="http://schemas.microsoft.com/office/powerpoint/2010/main" val="27322115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4114B-E9F4-2348-541B-966FE21027F5}"/>
              </a:ext>
            </a:extLst>
          </p:cNvPr>
          <p:cNvSpPr>
            <a:spLocks noGrp="1"/>
          </p:cNvSpPr>
          <p:nvPr>
            <p:ph type="title"/>
          </p:nvPr>
        </p:nvSpPr>
        <p:spPr/>
        <p:txBody>
          <a:bodyPr>
            <a:normAutofit/>
          </a:bodyPr>
          <a:lstStyle/>
          <a:p>
            <a:pPr algn="ctr"/>
            <a:r>
              <a:rPr lang="en-US" sz="4100" dirty="0"/>
              <a:t>Culture</a:t>
            </a:r>
          </a:p>
        </p:txBody>
      </p:sp>
      <p:sp>
        <p:nvSpPr>
          <p:cNvPr id="3" name="Content Placeholder 2">
            <a:extLst>
              <a:ext uri="{FF2B5EF4-FFF2-40B4-BE49-F238E27FC236}">
                <a16:creationId xmlns:a16="http://schemas.microsoft.com/office/drawing/2014/main" id="{A411EC13-9591-2766-C29B-D0B52B25B57F}"/>
              </a:ext>
            </a:extLst>
          </p:cNvPr>
          <p:cNvSpPr>
            <a:spLocks noGrp="1"/>
          </p:cNvSpPr>
          <p:nvPr>
            <p:ph idx="1"/>
          </p:nvPr>
        </p:nvSpPr>
        <p:spPr/>
        <p:txBody>
          <a:bodyPr>
            <a:normAutofit/>
          </a:bodyPr>
          <a:lstStyle/>
          <a:p>
            <a:pPr marL="0" indent="0" algn="ctr">
              <a:buNone/>
            </a:pPr>
            <a:r>
              <a:rPr lang="en-US" sz="3200" i="1" dirty="0"/>
              <a:t>In general, leaders create the culture, managers make sure systems (which influences behaviors) are aligned to the culture.  And associates are mostly focused on the tools and are influenced by the culture.  They learn how to work with, or work around, cultural limitations.</a:t>
            </a:r>
          </a:p>
        </p:txBody>
      </p:sp>
    </p:spTree>
    <p:extLst>
      <p:ext uri="{BB962C8B-B14F-4D97-AF65-F5344CB8AC3E}">
        <p14:creationId xmlns:p14="http://schemas.microsoft.com/office/powerpoint/2010/main" val="259892533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Wisp</Template>
  <TotalTime>46015</TotalTime>
  <Words>1277</Words>
  <Application>Microsoft Office PowerPoint</Application>
  <PresentationFormat>Widescreen</PresentationFormat>
  <Paragraphs>156</Paragraphs>
  <Slides>25</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Aptos</vt:lpstr>
      <vt:lpstr>Arial</vt:lpstr>
      <vt:lpstr>Century Gothic</vt:lpstr>
      <vt:lpstr>Wingdings 3</vt:lpstr>
      <vt:lpstr>Wisp</vt:lpstr>
      <vt:lpstr>The Importance of Leadership and Culture in a Sustainable Lean Implementation</vt:lpstr>
      <vt:lpstr>Overview </vt:lpstr>
      <vt:lpstr>Introduction </vt:lpstr>
      <vt:lpstr>What Is Lean, Really? </vt:lpstr>
      <vt:lpstr>When Lean Is Treated as a Toolbox </vt:lpstr>
      <vt:lpstr>Why Lean Fails </vt:lpstr>
      <vt:lpstr>Why Tools Alone Don’t Stick</vt:lpstr>
      <vt:lpstr>Culture, Sustainability and KBI’s</vt:lpstr>
      <vt:lpstr>Culture</vt:lpstr>
      <vt:lpstr>Lean, Leadership and Culture Work Together </vt:lpstr>
      <vt:lpstr>Leadership: The Hidden Challenge </vt:lpstr>
      <vt:lpstr>Leadership Change Skills </vt:lpstr>
      <vt:lpstr>Aligning Leadership and Team Values</vt:lpstr>
      <vt:lpstr>Culture Lives in Leadership Behavior </vt:lpstr>
      <vt:lpstr>Psychological Safety &amp; Engagement </vt:lpstr>
      <vt:lpstr>Psychological Safety &amp; Engagement </vt:lpstr>
      <vt:lpstr>Lean Culture Change </vt:lpstr>
      <vt:lpstr>Lean Change Model </vt:lpstr>
      <vt:lpstr>The Continuous Improvement Mindset </vt:lpstr>
      <vt:lpstr>Takeaways: Continuous Improvement Mindset </vt:lpstr>
      <vt:lpstr>PowerPoint Presentation</vt:lpstr>
      <vt:lpstr>When and Where Lean Stalls</vt:lpstr>
      <vt:lpstr>Driving Long-Term Sustainability </vt:lpstr>
      <vt:lpstr>Final Thoughts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BBF LOL GKW</dc:title>
  <dc:creator>will craig</dc:creator>
  <cp:lastModifiedBy>Mike Craig</cp:lastModifiedBy>
  <cp:revision>48</cp:revision>
  <dcterms:created xsi:type="dcterms:W3CDTF">2024-01-02T18:48:42Z</dcterms:created>
  <dcterms:modified xsi:type="dcterms:W3CDTF">2025-11-18T16:58:25Z</dcterms:modified>
</cp:coreProperties>
</file>