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5143500" cx="9144000"/>
  <p:notesSz cx="51435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" name="Google Shape;3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" name="Google Shape;7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" name="Google Shape;19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" name="Google Shape;21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C2D4F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6400800" y="-1371600"/>
            <a:ext cx="4572000" cy="4572000"/>
          </a:xfrm>
          <a:prstGeom prst="ellipse">
            <a:avLst/>
          </a:prstGeom>
          <a:solidFill>
            <a:srgbClr val="C87941">
              <a:alpha val="5098"/>
            </a:srgbClr>
          </a:solidFill>
          <a:ln cap="flat" cmpd="sng" w="12700">
            <a:solidFill>
              <a:srgbClr val="C87941">
                <a:alpha val="5098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C87941"/>
          </a:solidFill>
          <a:ln cap="flat" cmpd="sng" w="12700">
            <a:solidFill>
              <a:srgbClr val="C879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02920" y="731520"/>
            <a:ext cx="36576" cy="3200400"/>
          </a:xfrm>
          <a:prstGeom prst="rect">
            <a:avLst/>
          </a:prstGeom>
          <a:solidFill>
            <a:srgbClr val="C87941"/>
          </a:solidFill>
          <a:ln cap="flat" cmpd="sng" w="12700">
            <a:solidFill>
              <a:srgbClr val="C879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749808" y="777240"/>
            <a:ext cx="64008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7941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C87941"/>
                </a:solidFill>
                <a:latin typeface="Calibri"/>
                <a:ea typeface="Calibri"/>
                <a:cs typeface="Calibri"/>
                <a:sym typeface="Calibri"/>
              </a:rPr>
              <a:t>A Simplero Workshop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749808" y="1143000"/>
            <a:ext cx="777240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8F4EE"/>
              </a:buClr>
              <a:buSzPts val="5600"/>
              <a:buFont typeface="Georgia"/>
              <a:buNone/>
            </a:pPr>
            <a:r>
              <a:rPr b="1" i="0" lang="en-US" sz="5600" u="none" cap="none" strike="noStrike">
                <a:solidFill>
                  <a:srgbClr val="F8F4EE"/>
                </a:solidFill>
                <a:latin typeface="Georgia"/>
                <a:ea typeface="Georgia"/>
                <a:cs typeface="Georgia"/>
                <a:sym typeface="Georgia"/>
              </a:rPr>
              <a:t>Inbox Ready</a:t>
            </a:r>
            <a:endParaRPr b="0" i="0" sz="5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3"/>
          <p:cNvSpPr/>
          <p:nvPr/>
        </p:nvSpPr>
        <p:spPr>
          <a:xfrm>
            <a:off x="749808" y="210312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87941"/>
              </a:buClr>
              <a:buSzPts val="3800"/>
              <a:buFont typeface="Georgia"/>
              <a:buNone/>
            </a:pPr>
            <a:r>
              <a:rPr i="1" lang="en-US" sz="3800" u="none" cap="none" strike="noStrike">
                <a:solidFill>
                  <a:srgbClr val="C87941"/>
                </a:solidFill>
                <a:latin typeface="Georgia"/>
                <a:ea typeface="Georgia"/>
                <a:cs typeface="Georgia"/>
                <a:sym typeface="Georgia"/>
              </a:rPr>
              <a:t>Get Your Email Setup Right</a:t>
            </a:r>
            <a:endParaRPr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" name="Google Shape;22;p3"/>
          <p:cNvCxnSpPr/>
          <p:nvPr/>
        </p:nvCxnSpPr>
        <p:spPr>
          <a:xfrm>
            <a:off x="749808" y="3108960"/>
            <a:ext cx="3200400" cy="0"/>
          </a:xfrm>
          <a:prstGeom prst="straightConnector1">
            <a:avLst/>
          </a:prstGeom>
          <a:noFill/>
          <a:ln cap="flat" cmpd="sng" w="15875">
            <a:solidFill>
              <a:srgbClr val="C978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" name="Google Shape;23;p3"/>
          <p:cNvSpPr/>
          <p:nvPr/>
        </p:nvSpPr>
        <p:spPr>
          <a:xfrm>
            <a:off x="749808" y="3246120"/>
            <a:ext cx="6400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9D2CA"/>
              </a:buClr>
              <a:buSzPts val="1500"/>
              <a:buFont typeface="Calibri"/>
              <a:buNone/>
            </a:pPr>
            <a:r>
              <a:rPr b="0" i="1" lang="en-US" sz="1500" u="none" cap="none" strike="noStrike">
                <a:solidFill>
                  <a:srgbClr val="D9D2CA"/>
                </a:solidFill>
                <a:latin typeface="Calibri"/>
                <a:ea typeface="Calibri"/>
                <a:cs typeface="Calibri"/>
                <a:sym typeface="Calibri"/>
              </a:rPr>
              <a:t>How to give your emails the best chance of being seen.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14213A"/>
          </a:solidFill>
          <a:ln cap="flat" cmpd="sng" w="12700">
            <a:solidFill>
              <a:srgbClr val="1421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3"/>
          <p:cNvSpPr/>
          <p:nvPr/>
        </p:nvSpPr>
        <p:spPr>
          <a:xfrm>
            <a:off x="502920" y="4800600"/>
            <a:ext cx="8229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9D2CA"/>
              </a:buClr>
              <a:buSzPts val="1100"/>
              <a:buFont typeface="Calibri"/>
              <a:buNone/>
            </a:pPr>
            <a:r>
              <a:rPr b="1" i="0" lang="en-US" sz="1600" u="none" cap="none" strike="noStrike">
                <a:solidFill>
                  <a:srgbClr val="D9D2CA"/>
                </a:solidFill>
                <a:latin typeface="Calibri"/>
                <a:ea typeface="Calibri"/>
                <a:cs typeface="Calibri"/>
                <a:sym typeface="Calibri"/>
              </a:rPr>
              <a:t>Simplero </a:t>
            </a:r>
            <a:endParaRPr b="1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7772400" y="1097280"/>
            <a:ext cx="54864" cy="54864"/>
          </a:xfrm>
          <a:prstGeom prst="ellipse">
            <a:avLst/>
          </a:prstGeom>
          <a:solidFill>
            <a:srgbClr val="C87941">
              <a:alpha val="60000"/>
            </a:srgbClr>
          </a:solidFill>
          <a:ln cap="flat" cmpd="sng" w="12700">
            <a:solidFill>
              <a:srgbClr val="C87941">
                <a:alpha val="6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3"/>
          <p:cNvSpPr/>
          <p:nvPr/>
        </p:nvSpPr>
        <p:spPr>
          <a:xfrm>
            <a:off x="8138160" y="640080"/>
            <a:ext cx="54864" cy="54864"/>
          </a:xfrm>
          <a:prstGeom prst="ellipse">
            <a:avLst/>
          </a:prstGeom>
          <a:solidFill>
            <a:srgbClr val="C87941">
              <a:alpha val="60000"/>
            </a:srgbClr>
          </a:solidFill>
          <a:ln cap="flat" cmpd="sng" w="12700">
            <a:solidFill>
              <a:srgbClr val="C87941">
                <a:alpha val="6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3"/>
          <p:cNvSpPr/>
          <p:nvPr/>
        </p:nvSpPr>
        <p:spPr>
          <a:xfrm>
            <a:off x="8412480" y="1463040"/>
            <a:ext cx="54864" cy="54864"/>
          </a:xfrm>
          <a:prstGeom prst="ellipse">
            <a:avLst/>
          </a:prstGeom>
          <a:solidFill>
            <a:srgbClr val="C87941">
              <a:alpha val="60000"/>
            </a:srgbClr>
          </a:solidFill>
          <a:ln cap="flat" cmpd="sng" w="12700">
            <a:solidFill>
              <a:srgbClr val="C87941">
                <a:alpha val="6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3"/>
          <p:cNvSpPr/>
          <p:nvPr/>
        </p:nvSpPr>
        <p:spPr>
          <a:xfrm>
            <a:off x="7406640" y="1920240"/>
            <a:ext cx="54864" cy="54864"/>
          </a:xfrm>
          <a:prstGeom prst="ellipse">
            <a:avLst/>
          </a:prstGeom>
          <a:solidFill>
            <a:srgbClr val="C87941">
              <a:alpha val="60000"/>
            </a:srgbClr>
          </a:solidFill>
          <a:ln cap="flat" cmpd="sng" w="12700">
            <a:solidFill>
              <a:srgbClr val="C87941">
                <a:alpha val="6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3"/>
          <p:cNvSpPr/>
          <p:nvPr/>
        </p:nvSpPr>
        <p:spPr>
          <a:xfrm>
            <a:off x="8595360" y="2194560"/>
            <a:ext cx="54864" cy="54864"/>
          </a:xfrm>
          <a:prstGeom prst="ellipse">
            <a:avLst/>
          </a:prstGeom>
          <a:solidFill>
            <a:srgbClr val="C87941">
              <a:alpha val="60000"/>
            </a:srgbClr>
          </a:solidFill>
          <a:ln cap="flat" cmpd="sng" w="12700">
            <a:solidFill>
              <a:srgbClr val="C87941">
                <a:alpha val="6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3"/>
          <p:cNvSpPr/>
          <p:nvPr/>
        </p:nvSpPr>
        <p:spPr>
          <a:xfrm>
            <a:off x="7132320" y="822960"/>
            <a:ext cx="91440" cy="91440"/>
          </a:xfrm>
          <a:prstGeom prst="ellipse">
            <a:avLst/>
          </a:prstGeom>
          <a:solidFill>
            <a:srgbClr val="C87941">
              <a:alpha val="40000"/>
            </a:srgbClr>
          </a:solidFill>
          <a:ln cap="flat" cmpd="sng" w="12700">
            <a:solidFill>
              <a:srgbClr val="C87941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3"/>
          <p:cNvSpPr/>
          <p:nvPr/>
        </p:nvSpPr>
        <p:spPr>
          <a:xfrm>
            <a:off x="8229600" y="1828800"/>
            <a:ext cx="91440" cy="91440"/>
          </a:xfrm>
          <a:prstGeom prst="ellipse">
            <a:avLst/>
          </a:prstGeom>
          <a:solidFill>
            <a:srgbClr val="C87941">
              <a:alpha val="40000"/>
            </a:srgbClr>
          </a:solidFill>
          <a:ln cap="flat" cmpd="sng" w="12700">
            <a:solidFill>
              <a:srgbClr val="C87941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3"/>
          <p:cNvSpPr/>
          <p:nvPr/>
        </p:nvSpPr>
        <p:spPr>
          <a:xfrm>
            <a:off x="7863840" y="2468880"/>
            <a:ext cx="91440" cy="91440"/>
          </a:xfrm>
          <a:prstGeom prst="ellipse">
            <a:avLst/>
          </a:prstGeom>
          <a:solidFill>
            <a:srgbClr val="C87941">
              <a:alpha val="40000"/>
            </a:srgbClr>
          </a:solidFill>
          <a:ln cap="flat" cmpd="sng" w="12700">
            <a:solidFill>
              <a:srgbClr val="C87941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0EA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C87941"/>
          </a:solidFill>
          <a:ln cap="flat" cmpd="sng" w="12700">
            <a:solidFill>
              <a:srgbClr val="C879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4"/>
          <p:cNvSpPr/>
          <p:nvPr/>
        </p:nvSpPr>
        <p:spPr>
          <a:xfrm>
            <a:off x="0" y="36576"/>
            <a:ext cx="36576" cy="5106924"/>
          </a:xfrm>
          <a:prstGeom prst="rect">
            <a:avLst/>
          </a:prstGeom>
          <a:solidFill>
            <a:srgbClr val="1C2D4F"/>
          </a:solidFill>
          <a:ln cap="flat" cmpd="sng" w="12700">
            <a:solidFill>
              <a:srgbClr val="1C2D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4"/>
          <p:cNvSpPr/>
          <p:nvPr/>
        </p:nvSpPr>
        <p:spPr>
          <a:xfrm>
            <a:off x="228595" y="182918"/>
            <a:ext cx="86868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3000"/>
              <a:buFont typeface="Georgia"/>
              <a:buNone/>
            </a:pPr>
            <a:r>
              <a:rPr b="1" lang="en-US" sz="3000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What We’ll Cover Today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2" name="Google Shape;42;p4"/>
          <p:cNvCxnSpPr/>
          <p:nvPr/>
        </p:nvCxnSpPr>
        <p:spPr>
          <a:xfrm>
            <a:off x="375570" y="723672"/>
            <a:ext cx="2743200" cy="0"/>
          </a:xfrm>
          <a:prstGeom prst="straightConnector1">
            <a:avLst/>
          </a:prstGeom>
          <a:noFill/>
          <a:ln cap="flat" cmpd="sng" w="15875">
            <a:solidFill>
              <a:srgbClr val="C978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3" name="Google Shape;43;p4"/>
          <p:cNvSpPr/>
          <p:nvPr/>
        </p:nvSpPr>
        <p:spPr>
          <a:xfrm>
            <a:off x="274320" y="978408"/>
            <a:ext cx="438912" cy="438912"/>
          </a:xfrm>
          <a:prstGeom prst="rect">
            <a:avLst/>
          </a:prstGeom>
          <a:solidFill>
            <a:srgbClr val="1C2D4F"/>
          </a:solidFill>
          <a:ln cap="flat" cmpd="sng" w="12700">
            <a:solidFill>
              <a:srgbClr val="1C2D4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4"/>
          <p:cNvSpPr/>
          <p:nvPr/>
        </p:nvSpPr>
        <p:spPr>
          <a:xfrm>
            <a:off x="274320" y="978408"/>
            <a:ext cx="4389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87941"/>
              </a:buClr>
              <a:buSzPts val="1300"/>
              <a:buFont typeface="Georgia"/>
              <a:buNone/>
            </a:pPr>
            <a:r>
              <a:rPr b="1" i="0" lang="en-US" sz="1300" u="none" cap="none" strike="noStrike">
                <a:solidFill>
                  <a:srgbClr val="F8F4EE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1300" u="none" cap="none" strike="noStrike">
              <a:solidFill>
                <a:srgbClr val="F8F4E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4"/>
          <p:cNvSpPr/>
          <p:nvPr/>
        </p:nvSpPr>
        <p:spPr>
          <a:xfrm>
            <a:off x="914400" y="969264"/>
            <a:ext cx="41148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1500"/>
              <a:buFont typeface="Georgia"/>
              <a:buNone/>
            </a:pPr>
            <a:r>
              <a:rPr b="1" i="0" lang="en-US" sz="1500" u="none" cap="none" strike="noStrike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Why It Matters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4"/>
          <p:cNvSpPr/>
          <p:nvPr/>
        </p:nvSpPr>
        <p:spPr>
          <a:xfrm>
            <a:off x="914400" y="1234440"/>
            <a:ext cx="78638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150"/>
              <a:buFont typeface="Calibri"/>
              <a:buNone/>
            </a:pPr>
            <a:r>
              <a:rPr i="1" lang="en-US" sz="1150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How verification helps inbox providers trust your emails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7" name="Google Shape;47;p4"/>
          <p:cNvCxnSpPr/>
          <p:nvPr/>
        </p:nvCxnSpPr>
        <p:spPr>
          <a:xfrm>
            <a:off x="274320" y="1536192"/>
            <a:ext cx="8595360" cy="0"/>
          </a:xfrm>
          <a:prstGeom prst="straightConnector1">
            <a:avLst/>
          </a:prstGeom>
          <a:noFill/>
          <a:ln cap="flat" cmpd="sng" w="9525">
            <a:solidFill>
              <a:srgbClr val="D9D2C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4"/>
          <p:cNvSpPr/>
          <p:nvPr/>
        </p:nvSpPr>
        <p:spPr>
          <a:xfrm>
            <a:off x="274320" y="1618488"/>
            <a:ext cx="438912" cy="438912"/>
          </a:xfrm>
          <a:prstGeom prst="rect">
            <a:avLst/>
          </a:prstGeom>
          <a:solidFill>
            <a:srgbClr val="1C2D4F"/>
          </a:solidFill>
          <a:ln cap="flat" cmpd="sng" w="12700">
            <a:solidFill>
              <a:srgbClr val="1C2D4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4"/>
          <p:cNvSpPr/>
          <p:nvPr/>
        </p:nvSpPr>
        <p:spPr>
          <a:xfrm>
            <a:off x="274320" y="1618488"/>
            <a:ext cx="4389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87941"/>
              </a:buClr>
              <a:buSzPts val="1300"/>
              <a:buFont typeface="Georgia"/>
              <a:buNone/>
            </a:pPr>
            <a:r>
              <a:rPr b="1" i="0" lang="en-US" sz="1300" u="none" cap="none" strike="noStrike">
                <a:solidFill>
                  <a:srgbClr val="F8F4EE"/>
                </a:solidFill>
                <a:latin typeface="Georgia"/>
                <a:ea typeface="Georgia"/>
                <a:cs typeface="Georgia"/>
                <a:sym typeface="Georgia"/>
              </a:rPr>
              <a:t>02</a:t>
            </a:r>
            <a:endParaRPr b="0" i="0" sz="1300" u="none" cap="none" strike="noStrike">
              <a:solidFill>
                <a:srgbClr val="F8F4E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4"/>
          <p:cNvSpPr/>
          <p:nvPr/>
        </p:nvSpPr>
        <p:spPr>
          <a:xfrm>
            <a:off x="914400" y="1609344"/>
            <a:ext cx="41148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1500"/>
              <a:buFont typeface="Georgia"/>
              <a:buNone/>
            </a:pPr>
            <a:r>
              <a:rPr b="1" i="0" lang="en-US" sz="1500" u="none" cap="none" strike="noStrike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Authentication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4"/>
          <p:cNvSpPr/>
          <p:nvPr/>
        </p:nvSpPr>
        <p:spPr>
          <a:xfrm>
            <a:off x="914400" y="1874520"/>
            <a:ext cx="78638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150"/>
              <a:buFont typeface="Calibri"/>
              <a:buNone/>
            </a:pPr>
            <a:r>
              <a:rPr i="1" lang="en-US" sz="1150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What SPF, DKIM, and DMARC do in plain language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2" name="Google Shape;52;p4"/>
          <p:cNvCxnSpPr/>
          <p:nvPr/>
        </p:nvCxnSpPr>
        <p:spPr>
          <a:xfrm>
            <a:off x="274320" y="2176272"/>
            <a:ext cx="8595360" cy="0"/>
          </a:xfrm>
          <a:prstGeom prst="straightConnector1">
            <a:avLst/>
          </a:prstGeom>
          <a:noFill/>
          <a:ln cap="flat" cmpd="sng" w="9525">
            <a:solidFill>
              <a:srgbClr val="D9D2C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3" name="Google Shape;53;p4"/>
          <p:cNvSpPr/>
          <p:nvPr/>
        </p:nvSpPr>
        <p:spPr>
          <a:xfrm>
            <a:off x="274320" y="2258568"/>
            <a:ext cx="438912" cy="438912"/>
          </a:xfrm>
          <a:prstGeom prst="rect">
            <a:avLst/>
          </a:prstGeom>
          <a:solidFill>
            <a:srgbClr val="1C2D4F"/>
          </a:solidFill>
          <a:ln cap="flat" cmpd="sng" w="12700">
            <a:solidFill>
              <a:srgbClr val="1C2D4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4"/>
          <p:cNvSpPr/>
          <p:nvPr/>
        </p:nvSpPr>
        <p:spPr>
          <a:xfrm>
            <a:off x="274320" y="2258568"/>
            <a:ext cx="4389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87941"/>
              </a:buClr>
              <a:buSzPts val="1300"/>
              <a:buFont typeface="Georgia"/>
              <a:buNone/>
            </a:pPr>
            <a:r>
              <a:rPr b="1" i="0" lang="en-US" sz="1300" u="none" cap="none" strike="noStrike">
                <a:solidFill>
                  <a:srgbClr val="F8F4EE"/>
                </a:solidFill>
                <a:latin typeface="Georgia"/>
                <a:ea typeface="Georgia"/>
                <a:cs typeface="Georgia"/>
                <a:sym typeface="Georgia"/>
              </a:rPr>
              <a:t>03</a:t>
            </a:r>
            <a:endParaRPr b="0" i="0" sz="1300" u="none" cap="none" strike="noStrike">
              <a:solidFill>
                <a:srgbClr val="F8F4E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914400" y="2249424"/>
            <a:ext cx="41148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1500"/>
              <a:buFont typeface="Georgia"/>
              <a:buNone/>
            </a:pPr>
            <a:r>
              <a:rPr b="1" lang="en-US" sz="1500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DNS Setup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4"/>
          <p:cNvSpPr/>
          <p:nvPr/>
        </p:nvSpPr>
        <p:spPr>
          <a:xfrm>
            <a:off x="914400" y="2514600"/>
            <a:ext cx="78638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150"/>
              <a:buFont typeface="Calibri"/>
              <a:buNone/>
            </a:pPr>
            <a:r>
              <a:rPr i="1" lang="en-US" sz="1150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Where records live and why nameservers matter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7" name="Google Shape;57;p4"/>
          <p:cNvCxnSpPr/>
          <p:nvPr/>
        </p:nvCxnSpPr>
        <p:spPr>
          <a:xfrm>
            <a:off x="274320" y="2816352"/>
            <a:ext cx="8595360" cy="0"/>
          </a:xfrm>
          <a:prstGeom prst="straightConnector1">
            <a:avLst/>
          </a:prstGeom>
          <a:noFill/>
          <a:ln cap="flat" cmpd="sng" w="9525">
            <a:solidFill>
              <a:srgbClr val="D9D2C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" name="Google Shape;58;p4"/>
          <p:cNvSpPr/>
          <p:nvPr/>
        </p:nvSpPr>
        <p:spPr>
          <a:xfrm>
            <a:off x="274320" y="2898648"/>
            <a:ext cx="438912" cy="438912"/>
          </a:xfrm>
          <a:prstGeom prst="rect">
            <a:avLst/>
          </a:prstGeom>
          <a:solidFill>
            <a:srgbClr val="1C2D4F"/>
          </a:solidFill>
          <a:ln cap="flat" cmpd="sng" w="12700">
            <a:solidFill>
              <a:srgbClr val="1C2D4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4"/>
          <p:cNvSpPr/>
          <p:nvPr/>
        </p:nvSpPr>
        <p:spPr>
          <a:xfrm>
            <a:off x="274320" y="2898648"/>
            <a:ext cx="4389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87941"/>
              </a:buClr>
              <a:buSzPts val="1300"/>
              <a:buFont typeface="Georgia"/>
              <a:buNone/>
            </a:pPr>
            <a:r>
              <a:rPr b="1" i="0" lang="en-US" sz="1300" u="none" cap="none" strike="noStrike">
                <a:solidFill>
                  <a:srgbClr val="F8F4EE"/>
                </a:solidFill>
                <a:latin typeface="Georgia"/>
                <a:ea typeface="Georgia"/>
                <a:cs typeface="Georgia"/>
                <a:sym typeface="Georgia"/>
              </a:rPr>
              <a:t>04</a:t>
            </a:r>
            <a:endParaRPr b="0" i="0" sz="1300" u="none" cap="none" strike="noStrike">
              <a:solidFill>
                <a:srgbClr val="F8F4E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4"/>
          <p:cNvSpPr/>
          <p:nvPr/>
        </p:nvSpPr>
        <p:spPr>
          <a:xfrm>
            <a:off x="914400" y="2889504"/>
            <a:ext cx="41148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1500"/>
              <a:buFont typeface="Georgia"/>
              <a:buNone/>
            </a:pPr>
            <a:r>
              <a:rPr b="1" lang="en-US" sz="1500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List Health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4"/>
          <p:cNvSpPr/>
          <p:nvPr/>
        </p:nvSpPr>
        <p:spPr>
          <a:xfrm>
            <a:off x="914400" y="3154680"/>
            <a:ext cx="78638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150"/>
              <a:buFont typeface="Calibri"/>
              <a:buNone/>
            </a:pPr>
            <a:r>
              <a:rPr i="1" lang="en-US" sz="1150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How bounces and stale contacts affect trust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2" name="Google Shape;62;p4"/>
          <p:cNvCxnSpPr/>
          <p:nvPr/>
        </p:nvCxnSpPr>
        <p:spPr>
          <a:xfrm>
            <a:off x="274320" y="3456432"/>
            <a:ext cx="8595360" cy="0"/>
          </a:xfrm>
          <a:prstGeom prst="straightConnector1">
            <a:avLst/>
          </a:prstGeom>
          <a:noFill/>
          <a:ln cap="flat" cmpd="sng" w="9525">
            <a:solidFill>
              <a:srgbClr val="D9D2C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" name="Google Shape;63;p4"/>
          <p:cNvSpPr/>
          <p:nvPr/>
        </p:nvSpPr>
        <p:spPr>
          <a:xfrm>
            <a:off x="274320" y="3538728"/>
            <a:ext cx="438912" cy="438912"/>
          </a:xfrm>
          <a:prstGeom prst="rect">
            <a:avLst/>
          </a:prstGeom>
          <a:solidFill>
            <a:srgbClr val="1C2D4F"/>
          </a:solidFill>
          <a:ln cap="flat" cmpd="sng" w="12700">
            <a:solidFill>
              <a:srgbClr val="1C2D4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4"/>
          <p:cNvSpPr/>
          <p:nvPr/>
        </p:nvSpPr>
        <p:spPr>
          <a:xfrm>
            <a:off x="274320" y="3538728"/>
            <a:ext cx="438912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87941"/>
              </a:buClr>
              <a:buSzPts val="1300"/>
              <a:buFont typeface="Georgia"/>
              <a:buNone/>
            </a:pPr>
            <a:r>
              <a:rPr b="1" i="0" lang="en-US" sz="1300" u="none" cap="none" strike="noStrike">
                <a:solidFill>
                  <a:srgbClr val="F8F4EE"/>
                </a:solidFill>
                <a:latin typeface="Georgia"/>
                <a:ea typeface="Georgia"/>
                <a:cs typeface="Georgia"/>
                <a:sym typeface="Georgia"/>
              </a:rPr>
              <a:t>05</a:t>
            </a:r>
            <a:endParaRPr b="0" i="0" sz="1300" u="none" cap="none" strike="noStrike">
              <a:solidFill>
                <a:srgbClr val="F8F4E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4"/>
          <p:cNvSpPr/>
          <p:nvPr/>
        </p:nvSpPr>
        <p:spPr>
          <a:xfrm>
            <a:off x="914400" y="3529584"/>
            <a:ext cx="411480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1500"/>
              <a:buFont typeface="Georgia"/>
              <a:buNone/>
            </a:pPr>
            <a:r>
              <a:rPr b="1" lang="en-US" sz="1500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Sending Habits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4"/>
          <p:cNvSpPr/>
          <p:nvPr/>
        </p:nvSpPr>
        <p:spPr>
          <a:xfrm>
            <a:off x="914400" y="3794760"/>
            <a:ext cx="78638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150"/>
              <a:buFont typeface="Calibri"/>
              <a:buNone/>
            </a:pPr>
            <a:r>
              <a:rPr i="1" lang="en-US" sz="1150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What helps or hurts your sender reputation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7" name="Google Shape;67;p4"/>
          <p:cNvCxnSpPr/>
          <p:nvPr/>
        </p:nvCxnSpPr>
        <p:spPr>
          <a:xfrm>
            <a:off x="274320" y="4096512"/>
            <a:ext cx="8595300" cy="0"/>
          </a:xfrm>
          <a:prstGeom prst="straightConnector1">
            <a:avLst/>
          </a:prstGeom>
          <a:noFill/>
          <a:ln cap="flat" cmpd="sng" w="9525">
            <a:solidFill>
              <a:srgbClr val="D9D2C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8" name="Google Shape;68;p4"/>
          <p:cNvSpPr/>
          <p:nvPr/>
        </p:nvSpPr>
        <p:spPr>
          <a:xfrm>
            <a:off x="274320" y="4178808"/>
            <a:ext cx="438900" cy="438900"/>
          </a:xfrm>
          <a:prstGeom prst="rect">
            <a:avLst/>
          </a:prstGeom>
          <a:solidFill>
            <a:srgbClr val="1C2D4F"/>
          </a:solidFill>
          <a:ln cap="flat" cmpd="sng" w="12700">
            <a:solidFill>
              <a:srgbClr val="1C2D4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4"/>
          <p:cNvSpPr/>
          <p:nvPr/>
        </p:nvSpPr>
        <p:spPr>
          <a:xfrm>
            <a:off x="274320" y="4178808"/>
            <a:ext cx="4389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87941"/>
              </a:buClr>
              <a:buSzPts val="1300"/>
              <a:buFont typeface="Georgia"/>
              <a:buNone/>
            </a:pPr>
            <a:r>
              <a:rPr b="1" i="0" lang="en-US" sz="1300" u="none" cap="none" strike="noStrike">
                <a:solidFill>
                  <a:srgbClr val="F8F4EE"/>
                </a:solidFill>
                <a:latin typeface="Georgia"/>
                <a:ea typeface="Georgia"/>
                <a:cs typeface="Georgia"/>
                <a:sym typeface="Georgia"/>
              </a:rPr>
              <a:t>06</a:t>
            </a:r>
            <a:endParaRPr b="0" i="0" sz="1300" u="none" cap="none" strike="noStrike">
              <a:solidFill>
                <a:srgbClr val="F8F4E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4"/>
          <p:cNvSpPr/>
          <p:nvPr/>
        </p:nvSpPr>
        <p:spPr>
          <a:xfrm>
            <a:off x="914400" y="4169664"/>
            <a:ext cx="41148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1500"/>
              <a:buFont typeface="Georgia"/>
              <a:buNone/>
            </a:pPr>
            <a:r>
              <a:rPr b="1" lang="en-US" sz="1500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Warm-Up &amp; Quick Wins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4"/>
          <p:cNvSpPr/>
          <p:nvPr/>
        </p:nvSpPr>
        <p:spPr>
          <a:xfrm>
            <a:off x="914400" y="4434840"/>
            <a:ext cx="78639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150"/>
              <a:buFont typeface="Calibri"/>
              <a:buNone/>
            </a:pPr>
            <a:r>
              <a:rPr i="1" lang="en-US" sz="1150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Simple ways to support better placement over time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0EA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C87941"/>
          </a:solidFill>
          <a:ln cap="flat" cmpd="sng" w="12700">
            <a:solidFill>
              <a:srgbClr val="C879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5"/>
          <p:cNvSpPr/>
          <p:nvPr/>
        </p:nvSpPr>
        <p:spPr>
          <a:xfrm>
            <a:off x="0" y="36576"/>
            <a:ext cx="36576" cy="5106924"/>
          </a:xfrm>
          <a:prstGeom prst="rect">
            <a:avLst/>
          </a:prstGeom>
          <a:solidFill>
            <a:srgbClr val="1C2D4F"/>
          </a:solidFill>
          <a:ln cap="flat" cmpd="sng" w="12700">
            <a:solidFill>
              <a:srgbClr val="1C2D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5"/>
          <p:cNvSpPr/>
          <p:nvPr/>
        </p:nvSpPr>
        <p:spPr>
          <a:xfrm>
            <a:off x="274320" y="182880"/>
            <a:ext cx="86868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3000"/>
              <a:buFont typeface="Georgia"/>
              <a:buNone/>
            </a:pPr>
            <a:r>
              <a:rPr b="1" i="0" lang="en-US" sz="3000" u="none" cap="none" strike="noStrike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Why Deliverability Matters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0" name="Google Shape;80;p5"/>
          <p:cNvCxnSpPr/>
          <p:nvPr/>
        </p:nvCxnSpPr>
        <p:spPr>
          <a:xfrm>
            <a:off x="274320" y="804672"/>
            <a:ext cx="2743200" cy="0"/>
          </a:xfrm>
          <a:prstGeom prst="straightConnector1">
            <a:avLst/>
          </a:prstGeom>
          <a:noFill/>
          <a:ln cap="flat" cmpd="sng" w="15875">
            <a:solidFill>
              <a:srgbClr val="C978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1" name="Google Shape;81;p5"/>
          <p:cNvSpPr/>
          <p:nvPr/>
        </p:nvSpPr>
        <p:spPr>
          <a:xfrm>
            <a:off x="274320" y="868680"/>
            <a:ext cx="8686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400"/>
              <a:buFont typeface="Calibri"/>
              <a:buNone/>
            </a:pPr>
            <a:r>
              <a:rPr i="1" lang="en-US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Sending an email is only the first step. The real goal is getting it seen.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5"/>
          <p:cNvSpPr/>
          <p:nvPr/>
        </p:nvSpPr>
        <p:spPr>
          <a:xfrm>
            <a:off x="274320" y="1371600"/>
            <a:ext cx="2011680" cy="73152"/>
          </a:xfrm>
          <a:prstGeom prst="rect">
            <a:avLst/>
          </a:prstGeom>
          <a:solidFill>
            <a:srgbClr val="A09890"/>
          </a:solidFill>
          <a:ln cap="flat" cmpd="sng" w="12700">
            <a:solidFill>
              <a:srgbClr val="A098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5"/>
          <p:cNvSpPr/>
          <p:nvPr/>
        </p:nvSpPr>
        <p:spPr>
          <a:xfrm>
            <a:off x="274325" y="1444749"/>
            <a:ext cx="2011800" cy="1881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D2C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5"/>
          <p:cNvSpPr/>
          <p:nvPr/>
        </p:nvSpPr>
        <p:spPr>
          <a:xfrm>
            <a:off x="365760" y="1554480"/>
            <a:ext cx="1828800" cy="4023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1600"/>
              <a:buFont typeface="Georgia"/>
              <a:buNone/>
            </a:pPr>
            <a:r>
              <a:rPr b="1" i="0" lang="en-US" sz="1600" u="none" cap="none" strike="noStrike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Delivered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5"/>
          <p:cNvSpPr/>
          <p:nvPr/>
        </p:nvSpPr>
        <p:spPr>
          <a:xfrm>
            <a:off x="274325" y="1993400"/>
            <a:ext cx="20118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200"/>
              <a:buFont typeface="Calibri"/>
              <a:buNone/>
            </a:pPr>
            <a:r>
              <a:rPr lang="en-US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The receiving server accepted it.</a:t>
            </a:r>
            <a:endParaRPr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200"/>
              <a:buFont typeface="Calibri"/>
              <a:buNone/>
            </a:pPr>
            <a:r>
              <a:t/>
            </a:r>
            <a:endParaRPr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200"/>
              <a:buFont typeface="Calibri"/>
              <a:buNone/>
            </a:pPr>
            <a:r>
              <a:rPr i="1" lang="en-US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This does not guarantee it reached the inbox.</a:t>
            </a:r>
            <a:endParaRPr i="1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5"/>
          <p:cNvSpPr/>
          <p:nvPr/>
        </p:nvSpPr>
        <p:spPr>
          <a:xfrm>
            <a:off x="2468875" y="1350975"/>
            <a:ext cx="2011800" cy="93900"/>
          </a:xfrm>
          <a:prstGeom prst="rect">
            <a:avLst/>
          </a:prstGeom>
          <a:solidFill>
            <a:srgbClr val="C87941"/>
          </a:solidFill>
          <a:ln cap="flat" cmpd="sng" w="28575">
            <a:solidFill>
              <a:srgbClr val="C879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5"/>
          <p:cNvSpPr/>
          <p:nvPr/>
        </p:nvSpPr>
        <p:spPr>
          <a:xfrm>
            <a:off x="2468875" y="1444749"/>
            <a:ext cx="2011800" cy="18819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C9783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5"/>
          <p:cNvSpPr/>
          <p:nvPr/>
        </p:nvSpPr>
        <p:spPr>
          <a:xfrm>
            <a:off x="2560320" y="1554480"/>
            <a:ext cx="1828800" cy="4023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1600"/>
              <a:buFont typeface="Georgia"/>
              <a:buNone/>
            </a:pPr>
            <a:r>
              <a:rPr b="1" i="0" lang="en-US" sz="1600" u="none" cap="none" strike="noStrike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Inboxed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5"/>
          <p:cNvSpPr/>
          <p:nvPr/>
        </p:nvSpPr>
        <p:spPr>
          <a:xfrm>
            <a:off x="2606040" y="1993392"/>
            <a:ext cx="1773936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200"/>
              <a:buFont typeface="Calibri"/>
              <a:buNone/>
            </a:pPr>
            <a:r>
              <a:rPr lang="en-US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It landed where people are most likely to see it.</a:t>
            </a:r>
            <a:endParaRPr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200"/>
              <a:buFont typeface="Calibri"/>
              <a:buNone/>
            </a:pPr>
            <a:r>
              <a:t/>
            </a:r>
            <a:endParaRPr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200"/>
              <a:buFont typeface="Calibri"/>
              <a:buNone/>
            </a:pPr>
            <a:r>
              <a:rPr i="1" lang="en-US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This is the goal.</a:t>
            </a:r>
            <a:endParaRPr i="1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5"/>
          <p:cNvSpPr/>
          <p:nvPr/>
        </p:nvSpPr>
        <p:spPr>
          <a:xfrm>
            <a:off x="4663440" y="1371600"/>
            <a:ext cx="2011680" cy="73152"/>
          </a:xfrm>
          <a:prstGeom prst="rect">
            <a:avLst/>
          </a:prstGeom>
          <a:solidFill>
            <a:srgbClr val="C9783A"/>
          </a:solidFill>
          <a:ln cap="flat" cmpd="sng" w="12700">
            <a:solidFill>
              <a:srgbClr val="C978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5"/>
          <p:cNvSpPr/>
          <p:nvPr/>
        </p:nvSpPr>
        <p:spPr>
          <a:xfrm>
            <a:off x="4663450" y="1444749"/>
            <a:ext cx="2011800" cy="1881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D2C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5"/>
          <p:cNvSpPr/>
          <p:nvPr/>
        </p:nvSpPr>
        <p:spPr>
          <a:xfrm>
            <a:off x="4754880" y="1554480"/>
            <a:ext cx="1828800" cy="4023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1600"/>
              <a:buFont typeface="Georgia"/>
              <a:buNone/>
            </a:pPr>
            <a:r>
              <a:rPr b="1" i="0" lang="en-US" sz="1600" u="none" cap="none" strike="noStrike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Spam / Promo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5"/>
          <p:cNvSpPr/>
          <p:nvPr/>
        </p:nvSpPr>
        <p:spPr>
          <a:xfrm>
            <a:off x="4754938" y="2012800"/>
            <a:ext cx="1828800" cy="13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200"/>
              <a:buFont typeface="Calibri"/>
              <a:buNone/>
            </a:pPr>
            <a:r>
              <a:rPr lang="en-US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It was delivered, but buried.</a:t>
            </a:r>
            <a:endParaRPr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200"/>
              <a:buFont typeface="Calibri"/>
              <a:buNone/>
            </a:pPr>
            <a:r>
              <a:t/>
            </a:r>
            <a:endParaRPr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Most people may never notice it.</a:t>
            </a:r>
            <a:endParaRPr i="1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5"/>
          <p:cNvSpPr/>
          <p:nvPr/>
        </p:nvSpPr>
        <p:spPr>
          <a:xfrm>
            <a:off x="6858000" y="1371600"/>
            <a:ext cx="2011680" cy="73152"/>
          </a:xfrm>
          <a:prstGeom prst="rect">
            <a:avLst/>
          </a:prstGeom>
          <a:solidFill>
            <a:srgbClr val="B04020"/>
          </a:solidFill>
          <a:ln cap="flat" cmpd="sng" w="12700">
            <a:solidFill>
              <a:srgbClr val="B0402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5"/>
          <p:cNvSpPr/>
          <p:nvPr/>
        </p:nvSpPr>
        <p:spPr>
          <a:xfrm>
            <a:off x="6858000" y="1444749"/>
            <a:ext cx="2011800" cy="1881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D2C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5"/>
          <p:cNvSpPr/>
          <p:nvPr/>
        </p:nvSpPr>
        <p:spPr>
          <a:xfrm>
            <a:off x="6949440" y="1554480"/>
            <a:ext cx="1828800" cy="4023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1600"/>
              <a:buFont typeface="Georgia"/>
              <a:buNone/>
            </a:pPr>
            <a:r>
              <a:rPr b="1" i="0" lang="en-US" sz="1600" u="none" cap="none" strike="noStrike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Bounced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5"/>
          <p:cNvSpPr/>
          <p:nvPr/>
        </p:nvSpPr>
        <p:spPr>
          <a:xfrm>
            <a:off x="6958725" y="1993425"/>
            <a:ext cx="18288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It never arrived.</a:t>
            </a:r>
            <a:endParaRPr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The address failed or could not receive it.</a:t>
            </a:r>
            <a:endParaRPr i="1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5"/>
          <p:cNvSpPr/>
          <p:nvPr/>
        </p:nvSpPr>
        <p:spPr>
          <a:xfrm>
            <a:off x="274320" y="3886148"/>
            <a:ext cx="8595300" cy="822900"/>
          </a:xfrm>
          <a:prstGeom prst="rect">
            <a:avLst/>
          </a:prstGeom>
          <a:solidFill>
            <a:srgbClr val="EDE8E0"/>
          </a:solidFill>
          <a:ln cap="flat" cmpd="sng" w="9525">
            <a:solidFill>
              <a:srgbClr val="D9D2C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5"/>
          <p:cNvSpPr/>
          <p:nvPr/>
        </p:nvSpPr>
        <p:spPr>
          <a:xfrm>
            <a:off x="457200" y="3931930"/>
            <a:ext cx="8229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400"/>
              <a:buFont typeface="Calibri"/>
              <a:buNone/>
            </a:pPr>
            <a:r>
              <a:rPr lang="en-US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Inbox providers are constantly asking: Does this sender look trustworthy, consistent, and wanted?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0EA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6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C87941"/>
          </a:solidFill>
          <a:ln cap="flat" cmpd="sng" w="12700">
            <a:solidFill>
              <a:srgbClr val="C879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6"/>
          <p:cNvSpPr/>
          <p:nvPr/>
        </p:nvSpPr>
        <p:spPr>
          <a:xfrm>
            <a:off x="0" y="36576"/>
            <a:ext cx="36576" cy="5106924"/>
          </a:xfrm>
          <a:prstGeom prst="rect">
            <a:avLst/>
          </a:prstGeom>
          <a:solidFill>
            <a:srgbClr val="1C2D4F"/>
          </a:solidFill>
          <a:ln cap="flat" cmpd="sng" w="12700">
            <a:solidFill>
              <a:srgbClr val="1C2D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6"/>
          <p:cNvSpPr/>
          <p:nvPr/>
        </p:nvSpPr>
        <p:spPr>
          <a:xfrm>
            <a:off x="274320" y="182880"/>
            <a:ext cx="86868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3000"/>
              <a:buFont typeface="Georgia"/>
              <a:buNone/>
            </a:pPr>
            <a:r>
              <a:rPr b="1" i="0" lang="en-US" sz="3000" u="none" cap="none" strike="noStrike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Authentication Basics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8" name="Google Shape;108;p6"/>
          <p:cNvCxnSpPr/>
          <p:nvPr/>
        </p:nvCxnSpPr>
        <p:spPr>
          <a:xfrm>
            <a:off x="274320" y="804672"/>
            <a:ext cx="2743200" cy="0"/>
          </a:xfrm>
          <a:prstGeom prst="straightConnector1">
            <a:avLst/>
          </a:prstGeom>
          <a:noFill/>
          <a:ln cap="flat" cmpd="sng" w="15875">
            <a:solidFill>
              <a:srgbClr val="C978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9" name="Google Shape;109;p6"/>
          <p:cNvSpPr/>
          <p:nvPr/>
        </p:nvSpPr>
        <p:spPr>
          <a:xfrm>
            <a:off x="274320" y="868680"/>
            <a:ext cx="8686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400"/>
              <a:buFont typeface="Calibri"/>
              <a:buNone/>
            </a:pPr>
            <a:r>
              <a:rPr i="1" lang="en-US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These records help inbox providers confirm your emails are really coming from you.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6"/>
          <p:cNvSpPr/>
          <p:nvPr/>
        </p:nvSpPr>
        <p:spPr>
          <a:xfrm>
            <a:off x="274325" y="1325874"/>
            <a:ext cx="2697600" cy="27303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D2C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6"/>
          <p:cNvSpPr/>
          <p:nvPr/>
        </p:nvSpPr>
        <p:spPr>
          <a:xfrm>
            <a:off x="274320" y="1325880"/>
            <a:ext cx="2697480" cy="73152"/>
          </a:xfrm>
          <a:prstGeom prst="rect">
            <a:avLst/>
          </a:prstGeom>
          <a:solidFill>
            <a:srgbClr val="C87941"/>
          </a:solidFill>
          <a:ln cap="flat" cmpd="sng" w="12700">
            <a:solidFill>
              <a:srgbClr val="C879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6"/>
          <p:cNvSpPr/>
          <p:nvPr/>
        </p:nvSpPr>
        <p:spPr>
          <a:xfrm>
            <a:off x="274320" y="1463040"/>
            <a:ext cx="26974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3200"/>
              <a:buFont typeface="Georgia"/>
              <a:buNone/>
            </a:pPr>
            <a:r>
              <a:rPr b="1" i="0" lang="en-US" sz="3200" u="none" cap="none" strike="noStrike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SPF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6"/>
          <p:cNvSpPr/>
          <p:nvPr/>
        </p:nvSpPr>
        <p:spPr>
          <a:xfrm>
            <a:off x="822960" y="2194560"/>
            <a:ext cx="1600200" cy="274320"/>
          </a:xfrm>
          <a:prstGeom prst="rect">
            <a:avLst/>
          </a:prstGeom>
          <a:solidFill>
            <a:srgbClr val="C87941">
              <a:alpha val="25098"/>
            </a:srgbClr>
          </a:solidFill>
          <a:ln cap="flat" cmpd="sng" w="12700">
            <a:solidFill>
              <a:srgbClr val="C87941">
                <a:alpha val="6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6"/>
          <p:cNvSpPr/>
          <p:nvPr/>
        </p:nvSpPr>
        <p:spPr>
          <a:xfrm>
            <a:off x="822960" y="2194560"/>
            <a:ext cx="1600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1100"/>
              <a:buFont typeface="Calibri"/>
              <a:buNone/>
            </a:pPr>
            <a:r>
              <a:rPr b="1" i="0" lang="en-US" u="none" cap="none" strike="noStrike">
                <a:solidFill>
                  <a:srgbClr val="1C2D4F"/>
                </a:solidFill>
                <a:latin typeface="Calibri"/>
                <a:ea typeface="Calibri"/>
                <a:cs typeface="Calibri"/>
                <a:sym typeface="Calibri"/>
              </a:rPr>
              <a:t>Permission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6"/>
          <p:cNvSpPr/>
          <p:nvPr/>
        </p:nvSpPr>
        <p:spPr>
          <a:xfrm>
            <a:off x="359875" y="2578600"/>
            <a:ext cx="2501100" cy="13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250"/>
              <a:buFont typeface="Calibri"/>
              <a:buNone/>
            </a:pPr>
            <a:r>
              <a:rPr lang="en-US" sz="1300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Shows which services are allowed to send email for your domain.</a:t>
            </a:r>
            <a:endParaRPr sz="1300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250"/>
              <a:buFont typeface="Calibri"/>
              <a:buNone/>
            </a:pPr>
            <a:r>
              <a:t/>
            </a:r>
            <a:endParaRPr sz="1250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250"/>
              <a:buFont typeface="Calibri"/>
              <a:buNone/>
            </a:pPr>
            <a:r>
              <a:t/>
            </a:r>
            <a:endParaRPr sz="1250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250"/>
              <a:buFont typeface="Calibri"/>
              <a:buNone/>
            </a:pPr>
            <a:r>
              <a:rPr b="1" i="1" lang="en-US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“Simplero is allowed </a:t>
            </a:r>
            <a:endParaRPr b="1" i="1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250"/>
              <a:buFont typeface="Calibri"/>
              <a:buNone/>
            </a:pPr>
            <a:r>
              <a:rPr b="1" i="1" lang="en-US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to send for me.”</a:t>
            </a:r>
            <a:endParaRPr b="1" i="1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6"/>
          <p:cNvSpPr/>
          <p:nvPr/>
        </p:nvSpPr>
        <p:spPr>
          <a:xfrm>
            <a:off x="3154675" y="1325875"/>
            <a:ext cx="2697600" cy="27303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D2C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"/>
          <p:cNvSpPr/>
          <p:nvPr/>
        </p:nvSpPr>
        <p:spPr>
          <a:xfrm>
            <a:off x="3154680" y="1325880"/>
            <a:ext cx="2697480" cy="73152"/>
          </a:xfrm>
          <a:prstGeom prst="rect">
            <a:avLst/>
          </a:prstGeom>
          <a:solidFill>
            <a:srgbClr val="C9783A"/>
          </a:solidFill>
          <a:ln cap="flat" cmpd="sng" w="12700">
            <a:solidFill>
              <a:srgbClr val="C978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"/>
          <p:cNvSpPr/>
          <p:nvPr/>
        </p:nvSpPr>
        <p:spPr>
          <a:xfrm>
            <a:off x="3154680" y="1463040"/>
            <a:ext cx="26974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3200"/>
              <a:buFont typeface="Georgia"/>
              <a:buNone/>
            </a:pPr>
            <a:r>
              <a:rPr b="1" i="0" lang="en-US" sz="3200" u="none" cap="none" strike="noStrike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DKIM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6"/>
          <p:cNvSpPr/>
          <p:nvPr/>
        </p:nvSpPr>
        <p:spPr>
          <a:xfrm>
            <a:off x="3703320" y="2194560"/>
            <a:ext cx="1600200" cy="274320"/>
          </a:xfrm>
          <a:prstGeom prst="rect">
            <a:avLst/>
          </a:prstGeom>
          <a:solidFill>
            <a:srgbClr val="C9783A">
              <a:alpha val="25098"/>
            </a:srgbClr>
          </a:solidFill>
          <a:ln cap="flat" cmpd="sng" w="12700">
            <a:solidFill>
              <a:srgbClr val="C9783A">
                <a:alpha val="6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6"/>
          <p:cNvSpPr/>
          <p:nvPr/>
        </p:nvSpPr>
        <p:spPr>
          <a:xfrm>
            <a:off x="3703320" y="2194560"/>
            <a:ext cx="1600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1100"/>
              <a:buFont typeface="Calibri"/>
              <a:buNone/>
            </a:pPr>
            <a:r>
              <a:rPr b="1" i="0" lang="en-US" u="none" cap="none" strike="noStrike">
                <a:solidFill>
                  <a:srgbClr val="1C2D4F"/>
                </a:solidFill>
                <a:latin typeface="Calibri"/>
                <a:ea typeface="Calibri"/>
                <a:cs typeface="Calibri"/>
                <a:sym typeface="Calibri"/>
              </a:rPr>
              <a:t>Authenticity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6"/>
          <p:cNvSpPr/>
          <p:nvPr/>
        </p:nvSpPr>
        <p:spPr>
          <a:xfrm>
            <a:off x="3195675" y="2578600"/>
            <a:ext cx="2592000" cy="13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250"/>
              <a:buFont typeface="Calibri"/>
              <a:buNone/>
            </a:pPr>
            <a:r>
              <a:rPr lang="en-US" sz="1300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Adds a digital signature that proves the email was not changed along the way.</a:t>
            </a:r>
            <a:endParaRPr sz="1300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250"/>
              <a:buFont typeface="Calibri"/>
              <a:buNone/>
            </a:pPr>
            <a:r>
              <a:t/>
            </a:r>
            <a:endParaRPr sz="1300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250"/>
              <a:buFont typeface="Calibri"/>
              <a:buNone/>
            </a:pPr>
            <a:r>
              <a:rPr b="1" i="1" lang="en-US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“This message is really from the approved sender.”</a:t>
            </a:r>
            <a:endParaRPr b="1" i="1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6"/>
          <p:cNvSpPr/>
          <p:nvPr/>
        </p:nvSpPr>
        <p:spPr>
          <a:xfrm>
            <a:off x="6035050" y="1325875"/>
            <a:ext cx="2697600" cy="27303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D2C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6"/>
          <p:cNvSpPr/>
          <p:nvPr/>
        </p:nvSpPr>
        <p:spPr>
          <a:xfrm>
            <a:off x="6035040" y="1325880"/>
            <a:ext cx="2697480" cy="73152"/>
          </a:xfrm>
          <a:prstGeom prst="rect">
            <a:avLst/>
          </a:prstGeom>
          <a:solidFill>
            <a:srgbClr val="1C2D4F"/>
          </a:solidFill>
          <a:ln cap="flat" cmpd="sng" w="12700">
            <a:solidFill>
              <a:srgbClr val="1C2D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6"/>
          <p:cNvSpPr/>
          <p:nvPr/>
        </p:nvSpPr>
        <p:spPr>
          <a:xfrm>
            <a:off x="6035040" y="1463040"/>
            <a:ext cx="26974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3200"/>
              <a:buFont typeface="Georgia"/>
              <a:buNone/>
            </a:pPr>
            <a:r>
              <a:rPr b="1" i="0" lang="en-US" sz="3200" u="none" cap="none" strike="noStrike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DMARC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6"/>
          <p:cNvSpPr/>
          <p:nvPr/>
        </p:nvSpPr>
        <p:spPr>
          <a:xfrm>
            <a:off x="6583680" y="2194560"/>
            <a:ext cx="1600200" cy="274320"/>
          </a:xfrm>
          <a:prstGeom prst="rect">
            <a:avLst/>
          </a:prstGeom>
          <a:solidFill>
            <a:srgbClr val="1C2D4F">
              <a:alpha val="25098"/>
            </a:srgbClr>
          </a:solidFill>
          <a:ln cap="flat" cmpd="sng" w="12700">
            <a:solidFill>
              <a:srgbClr val="1C2D4F">
                <a:alpha val="6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6"/>
          <p:cNvSpPr/>
          <p:nvPr/>
        </p:nvSpPr>
        <p:spPr>
          <a:xfrm>
            <a:off x="6583680" y="2194560"/>
            <a:ext cx="1600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1100"/>
              <a:buFont typeface="Calibri"/>
              <a:buNone/>
            </a:pPr>
            <a:r>
              <a:rPr b="1" i="0" lang="en-US" u="none" cap="none" strike="noStrike">
                <a:solidFill>
                  <a:srgbClr val="1C2D4F"/>
                </a:solidFill>
                <a:latin typeface="Calibri"/>
                <a:ea typeface="Calibri"/>
                <a:cs typeface="Calibri"/>
                <a:sym typeface="Calibri"/>
              </a:rPr>
              <a:t>Instructions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6"/>
          <p:cNvSpPr/>
          <p:nvPr/>
        </p:nvSpPr>
        <p:spPr>
          <a:xfrm>
            <a:off x="6199632" y="2578608"/>
            <a:ext cx="237744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Tells inbox providers what to do if an email fails authentication.</a:t>
            </a:r>
            <a:endParaRPr sz="1300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b="1" i="1" lang="en-US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1" lang="en-US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If something looks wrong, here’s how to handle it.</a:t>
            </a:r>
            <a:endParaRPr b="1" i="1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6"/>
          <p:cNvSpPr/>
          <p:nvPr/>
        </p:nvSpPr>
        <p:spPr>
          <a:xfrm>
            <a:off x="274320" y="4315945"/>
            <a:ext cx="8595300" cy="502800"/>
          </a:xfrm>
          <a:prstGeom prst="rect">
            <a:avLst/>
          </a:prstGeom>
          <a:solidFill>
            <a:srgbClr val="EDE8E0"/>
          </a:solidFill>
          <a:ln cap="flat" cmpd="sng" w="9525">
            <a:solidFill>
              <a:srgbClr val="D9D2C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6"/>
          <p:cNvSpPr/>
          <p:nvPr/>
        </p:nvSpPr>
        <p:spPr>
          <a:xfrm>
            <a:off x="457200" y="4334233"/>
            <a:ext cx="8321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85D28"/>
              </a:buClr>
              <a:buSzPts val="1300"/>
              <a:buFont typeface="Calibri"/>
              <a:buNone/>
            </a:pPr>
            <a:r>
              <a:rPr b="0" i="1" lang="en-US" sz="1300" u="none" cap="none" strike="noStrike">
                <a:solidFill>
                  <a:srgbClr val="A85D28"/>
                </a:solidFill>
                <a:latin typeface="Calibri"/>
                <a:ea typeface="Calibri"/>
                <a:cs typeface="Calibri"/>
                <a:sym typeface="Calibri"/>
              </a:rPr>
              <a:t>✦  </a:t>
            </a:r>
            <a:r>
              <a:rPr i="1" lang="en-US" sz="1300">
                <a:solidFill>
                  <a:srgbClr val="A85D28"/>
                </a:solidFill>
                <a:latin typeface="Calibri"/>
                <a:ea typeface="Calibri"/>
                <a:cs typeface="Calibri"/>
                <a:sym typeface="Calibri"/>
              </a:rPr>
              <a:t>SPF, DKIM, and DMARC work together to help your emails look trustworthy. 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0EA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C87941"/>
          </a:solidFill>
          <a:ln cap="flat" cmpd="sng" w="12700">
            <a:solidFill>
              <a:srgbClr val="C879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7"/>
          <p:cNvSpPr/>
          <p:nvPr/>
        </p:nvSpPr>
        <p:spPr>
          <a:xfrm>
            <a:off x="0" y="36576"/>
            <a:ext cx="36576" cy="5106924"/>
          </a:xfrm>
          <a:prstGeom prst="rect">
            <a:avLst/>
          </a:prstGeom>
          <a:solidFill>
            <a:srgbClr val="1C2D4F"/>
          </a:solidFill>
          <a:ln cap="flat" cmpd="sng" w="12700">
            <a:solidFill>
              <a:srgbClr val="1C2D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7"/>
          <p:cNvSpPr/>
          <p:nvPr/>
        </p:nvSpPr>
        <p:spPr>
          <a:xfrm>
            <a:off x="274320" y="182880"/>
            <a:ext cx="86868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3000"/>
              <a:buFont typeface="Georgia"/>
              <a:buNone/>
            </a:pPr>
            <a:r>
              <a:rPr b="1" lang="en-US" sz="3000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DNS Setup: Where Your Records Go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8" name="Google Shape;138;p7"/>
          <p:cNvCxnSpPr/>
          <p:nvPr/>
        </p:nvCxnSpPr>
        <p:spPr>
          <a:xfrm>
            <a:off x="274320" y="804672"/>
            <a:ext cx="2743200" cy="0"/>
          </a:xfrm>
          <a:prstGeom prst="straightConnector1">
            <a:avLst/>
          </a:prstGeom>
          <a:noFill/>
          <a:ln cap="flat" cmpd="sng" w="15875">
            <a:solidFill>
              <a:srgbClr val="C978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9" name="Google Shape;139;p7"/>
          <p:cNvSpPr/>
          <p:nvPr/>
        </p:nvSpPr>
        <p:spPr>
          <a:xfrm>
            <a:off x="274320" y="868680"/>
            <a:ext cx="8686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350"/>
              <a:buFont typeface="Calibri"/>
              <a:buNone/>
            </a:pPr>
            <a:r>
              <a:rPr i="1" lang="en-US" sz="1350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Simplero shows you the records your domain needs. Where you add them depends on where your DNS is managed.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7"/>
          <p:cNvSpPr/>
          <p:nvPr/>
        </p:nvSpPr>
        <p:spPr>
          <a:xfrm>
            <a:off x="260600" y="2231875"/>
            <a:ext cx="4206300" cy="16485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D2C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7"/>
          <p:cNvSpPr/>
          <p:nvPr/>
        </p:nvSpPr>
        <p:spPr>
          <a:xfrm>
            <a:off x="320038" y="2340341"/>
            <a:ext cx="25602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85D28"/>
              </a:buClr>
              <a:buSzPts val="1100"/>
              <a:buFont typeface="Calibri"/>
              <a:buNone/>
            </a:pPr>
            <a:r>
              <a:rPr b="1" lang="en-US" sz="1200">
                <a:solidFill>
                  <a:srgbClr val="A85D28"/>
                </a:solidFill>
                <a:latin typeface="Calibri"/>
                <a:ea typeface="Calibri"/>
                <a:cs typeface="Calibri"/>
                <a:sym typeface="Calibri"/>
              </a:rPr>
              <a:t>Path 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7"/>
          <p:cNvSpPr/>
          <p:nvPr/>
        </p:nvSpPr>
        <p:spPr>
          <a:xfrm>
            <a:off x="443438" y="2619267"/>
            <a:ext cx="3840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1600"/>
              <a:buFont typeface="Georgia"/>
              <a:buNone/>
            </a:pPr>
            <a:r>
              <a:rPr b="1" lang="en-US" sz="1600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Keep DNS Where It Is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7"/>
          <p:cNvSpPr/>
          <p:nvPr/>
        </p:nvSpPr>
        <p:spPr>
          <a:xfrm>
            <a:off x="443450" y="3069150"/>
            <a:ext cx="3452400" cy="6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300"/>
              <a:buFont typeface="Calibri"/>
              <a:buNone/>
            </a:pPr>
            <a:r>
              <a:rPr lang="en-US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Copy the Simplero-provided records to your current DNS provider.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7"/>
          <p:cNvSpPr/>
          <p:nvPr/>
        </p:nvSpPr>
        <p:spPr>
          <a:xfrm>
            <a:off x="4690925" y="2231875"/>
            <a:ext cx="4206300" cy="16485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9D2C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7"/>
          <p:cNvSpPr/>
          <p:nvPr/>
        </p:nvSpPr>
        <p:spPr>
          <a:xfrm>
            <a:off x="4766277" y="2340341"/>
            <a:ext cx="25602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85D28"/>
              </a:buClr>
              <a:buSzPts val="1100"/>
              <a:buFont typeface="Calibri"/>
              <a:buNone/>
            </a:pPr>
            <a:r>
              <a:rPr b="1" lang="en-US" sz="1200">
                <a:solidFill>
                  <a:srgbClr val="A85D28"/>
                </a:solidFill>
                <a:latin typeface="Calibri"/>
                <a:ea typeface="Calibri"/>
                <a:cs typeface="Calibri"/>
                <a:sym typeface="Calibri"/>
              </a:rPr>
              <a:t>Path 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7"/>
          <p:cNvSpPr/>
          <p:nvPr/>
        </p:nvSpPr>
        <p:spPr>
          <a:xfrm>
            <a:off x="4832325" y="2599701"/>
            <a:ext cx="3840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1600"/>
              <a:buFont typeface="Georgia"/>
              <a:buNone/>
            </a:pPr>
            <a:r>
              <a:rPr b="1" lang="en-US" sz="1600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Manage DNS in Simplero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4873775" y="3069150"/>
            <a:ext cx="3840600" cy="6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300"/>
              <a:buFont typeface="Calibri"/>
              <a:buNone/>
            </a:pPr>
            <a:r>
              <a:rPr lang="en-US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Update your nameservers so DNS records can be managed directly inside your Simplero account.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7"/>
          <p:cNvSpPr/>
          <p:nvPr/>
        </p:nvSpPr>
        <p:spPr>
          <a:xfrm>
            <a:off x="320050" y="4330851"/>
            <a:ext cx="8595300" cy="640200"/>
          </a:xfrm>
          <a:prstGeom prst="rect">
            <a:avLst/>
          </a:prstGeom>
          <a:solidFill>
            <a:srgbClr val="FDF3E4"/>
          </a:solidFill>
          <a:ln cap="flat" cmpd="sng" w="12700">
            <a:solidFill>
              <a:srgbClr val="E8C4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7"/>
          <p:cNvSpPr/>
          <p:nvPr/>
        </p:nvSpPr>
        <p:spPr>
          <a:xfrm>
            <a:off x="502925" y="4415600"/>
            <a:ext cx="8229600" cy="47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85D28"/>
              </a:buClr>
              <a:buSzPts val="1350"/>
              <a:buFont typeface="Calibri"/>
              <a:buNone/>
            </a:pPr>
            <a:r>
              <a:rPr b="1" lang="en-US" sz="1800">
                <a:solidFill>
                  <a:srgbClr val="A85D28"/>
                </a:solidFill>
                <a:latin typeface="Calibri"/>
                <a:ea typeface="Calibri"/>
                <a:cs typeface="Calibri"/>
                <a:sym typeface="Calibri"/>
              </a:rPr>
              <a:t>Key reminder: </a:t>
            </a:r>
            <a:r>
              <a:rPr lang="en-US" sz="1800">
                <a:solidFill>
                  <a:srgbClr val="A85D28"/>
                </a:solidFill>
                <a:latin typeface="Calibri"/>
                <a:ea typeface="Calibri"/>
                <a:cs typeface="Calibri"/>
                <a:sym typeface="Calibri"/>
              </a:rPr>
              <a:t>If records are added in the wrong place, they may not verify.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1299749" y="1366713"/>
            <a:ext cx="65445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350"/>
              <a:buFont typeface="Calibri"/>
              <a:buNone/>
            </a:pPr>
            <a:r>
              <a:rPr b="1" lang="en-US" sz="2000">
                <a:solidFill>
                  <a:srgbClr val="1C2D4F"/>
                </a:solidFill>
                <a:latin typeface="Calibri"/>
                <a:ea typeface="Calibri"/>
                <a:cs typeface="Calibri"/>
                <a:sym typeface="Calibri"/>
              </a:rPr>
              <a:t>Domain → Nameservers → DNS Records → Email Trust</a:t>
            </a:r>
            <a:endParaRPr b="1" sz="2000" u="none" cap="none" strike="noStrike">
              <a:solidFill>
                <a:srgbClr val="1C2D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0EA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8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C87941"/>
          </a:solidFill>
          <a:ln cap="flat" cmpd="sng" w="12700">
            <a:solidFill>
              <a:srgbClr val="C879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8"/>
          <p:cNvSpPr/>
          <p:nvPr/>
        </p:nvSpPr>
        <p:spPr>
          <a:xfrm>
            <a:off x="0" y="36576"/>
            <a:ext cx="36576" cy="5106924"/>
          </a:xfrm>
          <a:prstGeom prst="rect">
            <a:avLst/>
          </a:prstGeom>
          <a:solidFill>
            <a:srgbClr val="1C2D4F"/>
          </a:solidFill>
          <a:ln cap="flat" cmpd="sng" w="12700">
            <a:solidFill>
              <a:srgbClr val="1C2D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8"/>
          <p:cNvSpPr/>
          <p:nvPr/>
        </p:nvSpPr>
        <p:spPr>
          <a:xfrm>
            <a:off x="274320" y="182880"/>
            <a:ext cx="86868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3000"/>
              <a:buFont typeface="Georgia"/>
              <a:buNone/>
            </a:pPr>
            <a:r>
              <a:rPr b="1" lang="en-US" sz="3000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List Health: Why It Matters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9" name="Google Shape;159;p8"/>
          <p:cNvCxnSpPr/>
          <p:nvPr/>
        </p:nvCxnSpPr>
        <p:spPr>
          <a:xfrm>
            <a:off x="369570" y="733247"/>
            <a:ext cx="2743200" cy="0"/>
          </a:xfrm>
          <a:prstGeom prst="straightConnector1">
            <a:avLst/>
          </a:prstGeom>
          <a:noFill/>
          <a:ln cap="flat" cmpd="sng" w="15875">
            <a:solidFill>
              <a:srgbClr val="C978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0" name="Google Shape;160;p8"/>
          <p:cNvSpPr/>
          <p:nvPr/>
        </p:nvSpPr>
        <p:spPr>
          <a:xfrm>
            <a:off x="872375" y="1216238"/>
            <a:ext cx="2861100" cy="292500"/>
          </a:xfrm>
          <a:prstGeom prst="rect">
            <a:avLst/>
          </a:prstGeom>
          <a:solidFill>
            <a:srgbClr val="C87941">
              <a:alpha val="60000"/>
            </a:srgbClr>
          </a:solidFill>
          <a:ln cap="flat" cmpd="sng" w="19050">
            <a:solidFill>
              <a:srgbClr val="C978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WATCH FOR</a:t>
            </a:r>
            <a:endParaRPr b="1">
              <a:solidFill>
                <a:srgbClr val="1C2D4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1" name="Google Shape;161;p8"/>
          <p:cNvSpPr/>
          <p:nvPr/>
        </p:nvSpPr>
        <p:spPr>
          <a:xfrm>
            <a:off x="304475" y="1728475"/>
            <a:ext cx="329400" cy="332700"/>
          </a:xfrm>
          <a:prstGeom prst="rect">
            <a:avLst/>
          </a:prstGeom>
          <a:solidFill>
            <a:srgbClr val="C9783A"/>
          </a:solidFill>
          <a:ln cap="flat" cmpd="sng" w="12700">
            <a:solidFill>
              <a:srgbClr val="C978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FDF3E4"/>
                </a:solidFill>
              </a:rPr>
              <a:t>🔍</a:t>
            </a:r>
            <a:endParaRPr b="1" sz="1200">
              <a:solidFill>
                <a:srgbClr val="FDF3E4"/>
              </a:solidFill>
            </a:endParaRPr>
          </a:p>
        </p:txBody>
      </p:sp>
      <p:sp>
        <p:nvSpPr>
          <p:cNvPr id="162" name="Google Shape;162;p8"/>
          <p:cNvSpPr/>
          <p:nvPr/>
        </p:nvSpPr>
        <p:spPr>
          <a:xfrm>
            <a:off x="872373" y="1605975"/>
            <a:ext cx="2033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200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Bounces</a:t>
            </a:r>
            <a:endParaRPr b="1" sz="1200">
              <a:solidFill>
                <a:srgbClr val="1C2D4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3" name="Google Shape;163;p8"/>
          <p:cNvSpPr/>
          <p:nvPr/>
        </p:nvSpPr>
        <p:spPr>
          <a:xfrm>
            <a:off x="1779000" y="4671275"/>
            <a:ext cx="5586000" cy="332700"/>
          </a:xfrm>
          <a:prstGeom prst="rect">
            <a:avLst/>
          </a:prstGeom>
          <a:solidFill>
            <a:srgbClr val="C9783A">
              <a:alpha val="25099"/>
            </a:srgbClr>
          </a:solidFill>
          <a:ln cap="flat" cmpd="sng" w="19050">
            <a:solidFill>
              <a:srgbClr val="1C2D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1C2D4F"/>
                </a:solidFill>
                <a:latin typeface="Calibri"/>
                <a:ea typeface="Calibri"/>
                <a:cs typeface="Calibri"/>
                <a:sym typeface="Calibri"/>
              </a:rPr>
              <a:t>A smaller, engaged list is often stronger than a large cold one.</a:t>
            </a:r>
            <a:endParaRPr b="1">
              <a:solidFill>
                <a:srgbClr val="1C2D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8"/>
          <p:cNvSpPr/>
          <p:nvPr/>
        </p:nvSpPr>
        <p:spPr>
          <a:xfrm>
            <a:off x="274320" y="790942"/>
            <a:ext cx="86868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1350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Authentication helps prove who you are. List health helps show that your emails are wanted.</a:t>
            </a:r>
            <a:endParaRPr i="1" sz="1350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8"/>
          <p:cNvSpPr/>
          <p:nvPr/>
        </p:nvSpPr>
        <p:spPr>
          <a:xfrm>
            <a:off x="872375" y="1853075"/>
            <a:ext cx="2697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1100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Invalid or unreachable addresses can make your list look less trustworthy.</a:t>
            </a:r>
            <a:endParaRPr i="1" sz="1100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8"/>
          <p:cNvSpPr/>
          <p:nvPr/>
        </p:nvSpPr>
        <p:spPr>
          <a:xfrm>
            <a:off x="5490600" y="1228600"/>
            <a:ext cx="2861100" cy="292500"/>
          </a:xfrm>
          <a:prstGeom prst="rect">
            <a:avLst/>
          </a:prstGeom>
          <a:solidFill>
            <a:srgbClr val="1C2D4F"/>
          </a:solidFill>
          <a:ln cap="flat" cmpd="sng" w="19050">
            <a:solidFill>
              <a:srgbClr val="1C2D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DF3E4"/>
                </a:solidFill>
                <a:latin typeface="Georgia"/>
                <a:ea typeface="Georgia"/>
                <a:cs typeface="Georgia"/>
                <a:sym typeface="Georgia"/>
              </a:rPr>
              <a:t>HELPFUL NEXT STEPS</a:t>
            </a:r>
            <a:endParaRPr b="1">
              <a:solidFill>
                <a:srgbClr val="FDF3E4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7" name="Google Shape;167;p8"/>
          <p:cNvSpPr/>
          <p:nvPr/>
        </p:nvSpPr>
        <p:spPr>
          <a:xfrm>
            <a:off x="872373" y="2351125"/>
            <a:ext cx="2033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200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Stale contacts</a:t>
            </a:r>
            <a:endParaRPr b="1" sz="1200">
              <a:solidFill>
                <a:srgbClr val="1C2D4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8" name="Google Shape;168;p8"/>
          <p:cNvSpPr/>
          <p:nvPr/>
        </p:nvSpPr>
        <p:spPr>
          <a:xfrm>
            <a:off x="872375" y="2598225"/>
            <a:ext cx="2697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1100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People who haven’t heard from you in a while may be less likely to engage.</a:t>
            </a:r>
            <a:endParaRPr i="1" sz="1100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8"/>
          <p:cNvSpPr/>
          <p:nvPr/>
        </p:nvSpPr>
        <p:spPr>
          <a:xfrm>
            <a:off x="872376" y="3101513"/>
            <a:ext cx="26082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200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Unengaged subscribers</a:t>
            </a:r>
            <a:endParaRPr b="1" sz="1200">
              <a:solidFill>
                <a:srgbClr val="1C2D4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0" name="Google Shape;170;p8"/>
          <p:cNvSpPr/>
          <p:nvPr/>
        </p:nvSpPr>
        <p:spPr>
          <a:xfrm>
            <a:off x="872375" y="3348613"/>
            <a:ext cx="2697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1100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Low opens, clicks, and replies can weaken positive engagement signals over time.</a:t>
            </a:r>
            <a:endParaRPr i="1" sz="1100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8"/>
          <p:cNvSpPr/>
          <p:nvPr/>
        </p:nvSpPr>
        <p:spPr>
          <a:xfrm>
            <a:off x="872376" y="3852238"/>
            <a:ext cx="28611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200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Large sends to cold contacts</a:t>
            </a:r>
            <a:endParaRPr b="1" sz="1200">
              <a:solidFill>
                <a:srgbClr val="1C2D4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2" name="Google Shape;172;p8"/>
          <p:cNvSpPr/>
          <p:nvPr/>
        </p:nvSpPr>
        <p:spPr>
          <a:xfrm>
            <a:off x="872375" y="4099338"/>
            <a:ext cx="2697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1100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Sudden sends to quiet audiences can raise red flags with inbox providers.</a:t>
            </a:r>
            <a:endParaRPr i="1" sz="1100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8"/>
          <p:cNvSpPr/>
          <p:nvPr/>
        </p:nvSpPr>
        <p:spPr>
          <a:xfrm>
            <a:off x="5493651" y="1652738"/>
            <a:ext cx="30102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200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Review bounced contacts</a:t>
            </a:r>
            <a:endParaRPr b="1" sz="1200">
              <a:solidFill>
                <a:srgbClr val="1C2D4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4" name="Google Shape;174;p8"/>
          <p:cNvSpPr/>
          <p:nvPr/>
        </p:nvSpPr>
        <p:spPr>
          <a:xfrm>
            <a:off x="5493650" y="1899838"/>
            <a:ext cx="30102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1100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Review hard and soft bounces before deciding what to archive or delete.</a:t>
            </a:r>
            <a:endParaRPr i="1" sz="1100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8"/>
          <p:cNvSpPr/>
          <p:nvPr/>
        </p:nvSpPr>
        <p:spPr>
          <a:xfrm>
            <a:off x="5493648" y="2352238"/>
            <a:ext cx="2033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200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Use list settings</a:t>
            </a:r>
            <a:endParaRPr b="1" sz="1200">
              <a:solidFill>
                <a:srgbClr val="1C2D4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6" name="Google Shape;176;p8"/>
          <p:cNvSpPr/>
          <p:nvPr/>
        </p:nvSpPr>
        <p:spPr>
          <a:xfrm>
            <a:off x="5493650" y="2599350"/>
            <a:ext cx="31218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1100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Help block spam signups and low-quality contacts.</a:t>
            </a:r>
            <a:endParaRPr i="1" sz="1100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8"/>
          <p:cNvSpPr/>
          <p:nvPr/>
        </p:nvSpPr>
        <p:spPr>
          <a:xfrm>
            <a:off x="5486751" y="3117600"/>
            <a:ext cx="30102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200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Re-engage before archiving</a:t>
            </a:r>
            <a:endParaRPr b="1" sz="1200">
              <a:solidFill>
                <a:srgbClr val="1C2D4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8" name="Google Shape;178;p8"/>
          <p:cNvSpPr/>
          <p:nvPr/>
        </p:nvSpPr>
        <p:spPr>
          <a:xfrm>
            <a:off x="5486750" y="3364700"/>
            <a:ext cx="3279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1100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Use engagement filters or a re-engagement automation before removing quiet subscribers.</a:t>
            </a:r>
            <a:endParaRPr i="1" sz="1100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8"/>
          <p:cNvSpPr/>
          <p:nvPr/>
        </p:nvSpPr>
        <p:spPr>
          <a:xfrm>
            <a:off x="5493651" y="3848338"/>
            <a:ext cx="30102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200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Start small when needed</a:t>
            </a:r>
            <a:endParaRPr b="1" sz="1200">
              <a:solidFill>
                <a:srgbClr val="1C2D4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80" name="Google Shape;180;p8"/>
          <p:cNvSpPr/>
          <p:nvPr/>
        </p:nvSpPr>
        <p:spPr>
          <a:xfrm>
            <a:off x="5493650" y="4095438"/>
            <a:ext cx="31218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1100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After a break or platform switch, begin with warmer segments first.</a:t>
            </a:r>
            <a:endParaRPr i="1" sz="1100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8"/>
          <p:cNvSpPr/>
          <p:nvPr/>
        </p:nvSpPr>
        <p:spPr>
          <a:xfrm>
            <a:off x="289775" y="2459162"/>
            <a:ext cx="329400" cy="332700"/>
          </a:xfrm>
          <a:prstGeom prst="rect">
            <a:avLst/>
          </a:prstGeom>
          <a:solidFill>
            <a:srgbClr val="C9783A"/>
          </a:solidFill>
          <a:ln cap="flat" cmpd="sng" w="12700">
            <a:solidFill>
              <a:srgbClr val="C978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FDF3E4"/>
                </a:solidFill>
              </a:rPr>
              <a:t>🔍</a:t>
            </a:r>
            <a:endParaRPr b="1" sz="1200">
              <a:solidFill>
                <a:srgbClr val="FDF3E4"/>
              </a:solidFill>
            </a:endParaRPr>
          </a:p>
        </p:txBody>
      </p:sp>
      <p:sp>
        <p:nvSpPr>
          <p:cNvPr id="182" name="Google Shape;182;p8"/>
          <p:cNvSpPr/>
          <p:nvPr/>
        </p:nvSpPr>
        <p:spPr>
          <a:xfrm>
            <a:off x="304475" y="3240100"/>
            <a:ext cx="329400" cy="332700"/>
          </a:xfrm>
          <a:prstGeom prst="rect">
            <a:avLst/>
          </a:prstGeom>
          <a:solidFill>
            <a:srgbClr val="C9783A"/>
          </a:solidFill>
          <a:ln cap="flat" cmpd="sng" w="12700">
            <a:solidFill>
              <a:srgbClr val="C978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FDF3E4"/>
                </a:solidFill>
              </a:rPr>
              <a:t>🔍</a:t>
            </a:r>
            <a:endParaRPr b="1" sz="1200">
              <a:solidFill>
                <a:srgbClr val="FDF3E4"/>
              </a:solidFill>
            </a:endParaRPr>
          </a:p>
        </p:txBody>
      </p:sp>
      <p:sp>
        <p:nvSpPr>
          <p:cNvPr id="183" name="Google Shape;183;p8"/>
          <p:cNvSpPr/>
          <p:nvPr/>
        </p:nvSpPr>
        <p:spPr>
          <a:xfrm>
            <a:off x="304475" y="3955687"/>
            <a:ext cx="329400" cy="332700"/>
          </a:xfrm>
          <a:prstGeom prst="rect">
            <a:avLst/>
          </a:prstGeom>
          <a:solidFill>
            <a:srgbClr val="C9783A"/>
          </a:solidFill>
          <a:ln cap="flat" cmpd="sng" w="12700">
            <a:solidFill>
              <a:srgbClr val="C978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FDF3E4"/>
                </a:solidFill>
              </a:rPr>
              <a:t>🔍</a:t>
            </a:r>
            <a:endParaRPr b="1" sz="1200">
              <a:solidFill>
                <a:srgbClr val="FDF3E4"/>
              </a:solidFill>
            </a:endParaRPr>
          </a:p>
        </p:txBody>
      </p:sp>
      <p:sp>
        <p:nvSpPr>
          <p:cNvPr id="184" name="Google Shape;184;p8"/>
          <p:cNvSpPr/>
          <p:nvPr/>
        </p:nvSpPr>
        <p:spPr>
          <a:xfrm>
            <a:off x="4904150" y="3970850"/>
            <a:ext cx="329400" cy="332700"/>
          </a:xfrm>
          <a:prstGeom prst="rect">
            <a:avLst/>
          </a:prstGeom>
          <a:solidFill>
            <a:srgbClr val="1C2D4F"/>
          </a:solidFill>
          <a:ln cap="flat" cmpd="sng" w="12700">
            <a:solidFill>
              <a:srgbClr val="1C2D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600">
                <a:solidFill>
                  <a:srgbClr val="FDF3E4"/>
                </a:solidFill>
              </a:rPr>
              <a:t>✓</a:t>
            </a:r>
            <a:endParaRPr b="1" sz="1200">
              <a:solidFill>
                <a:srgbClr val="FDF3E4"/>
              </a:solidFill>
            </a:endParaRPr>
          </a:p>
        </p:txBody>
      </p:sp>
      <p:sp>
        <p:nvSpPr>
          <p:cNvPr id="185" name="Google Shape;185;p8"/>
          <p:cNvSpPr/>
          <p:nvPr/>
        </p:nvSpPr>
        <p:spPr>
          <a:xfrm>
            <a:off x="4904150" y="1728487"/>
            <a:ext cx="329400" cy="332700"/>
          </a:xfrm>
          <a:prstGeom prst="rect">
            <a:avLst/>
          </a:prstGeom>
          <a:solidFill>
            <a:srgbClr val="1C2D4F"/>
          </a:solidFill>
          <a:ln cap="flat" cmpd="sng" w="12700">
            <a:solidFill>
              <a:srgbClr val="1C2D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FDF3E4"/>
                </a:solidFill>
              </a:rPr>
              <a:t>✓</a:t>
            </a:r>
            <a:endParaRPr b="1" sz="1200">
              <a:solidFill>
                <a:srgbClr val="FDF3E4"/>
              </a:solidFill>
            </a:endParaRPr>
          </a:p>
        </p:txBody>
      </p:sp>
      <p:sp>
        <p:nvSpPr>
          <p:cNvPr id="186" name="Google Shape;186;p8"/>
          <p:cNvSpPr/>
          <p:nvPr/>
        </p:nvSpPr>
        <p:spPr>
          <a:xfrm>
            <a:off x="4904150" y="2459162"/>
            <a:ext cx="329400" cy="332700"/>
          </a:xfrm>
          <a:prstGeom prst="rect">
            <a:avLst/>
          </a:prstGeom>
          <a:solidFill>
            <a:srgbClr val="1C2D4F"/>
          </a:solidFill>
          <a:ln cap="flat" cmpd="sng" w="12700">
            <a:solidFill>
              <a:srgbClr val="1C2D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FDF3E4"/>
                </a:solidFill>
              </a:rPr>
              <a:t>✓</a:t>
            </a:r>
            <a:endParaRPr b="1" sz="1200">
              <a:solidFill>
                <a:srgbClr val="FDF3E4"/>
              </a:solidFill>
            </a:endParaRPr>
          </a:p>
        </p:txBody>
      </p:sp>
      <p:sp>
        <p:nvSpPr>
          <p:cNvPr id="187" name="Google Shape;187;p8"/>
          <p:cNvSpPr/>
          <p:nvPr/>
        </p:nvSpPr>
        <p:spPr>
          <a:xfrm>
            <a:off x="4904150" y="3232312"/>
            <a:ext cx="329400" cy="332700"/>
          </a:xfrm>
          <a:prstGeom prst="rect">
            <a:avLst/>
          </a:prstGeom>
          <a:solidFill>
            <a:srgbClr val="1C2D4F"/>
          </a:solidFill>
          <a:ln cap="flat" cmpd="sng" w="12700">
            <a:solidFill>
              <a:srgbClr val="1C2D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FDF3E4"/>
                </a:solidFill>
              </a:rPr>
              <a:t>✓</a:t>
            </a:r>
            <a:endParaRPr b="1" sz="1200">
              <a:solidFill>
                <a:srgbClr val="FDF3E4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0EA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9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C87941"/>
          </a:solidFill>
          <a:ln cap="flat" cmpd="sng" w="12700">
            <a:solidFill>
              <a:srgbClr val="C879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9"/>
          <p:cNvSpPr/>
          <p:nvPr/>
        </p:nvSpPr>
        <p:spPr>
          <a:xfrm>
            <a:off x="0" y="36576"/>
            <a:ext cx="36576" cy="5106924"/>
          </a:xfrm>
          <a:prstGeom prst="rect">
            <a:avLst/>
          </a:prstGeom>
          <a:solidFill>
            <a:srgbClr val="1C2D4F"/>
          </a:solidFill>
          <a:ln cap="flat" cmpd="sng" w="12700">
            <a:solidFill>
              <a:srgbClr val="1C2D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9"/>
          <p:cNvSpPr/>
          <p:nvPr/>
        </p:nvSpPr>
        <p:spPr>
          <a:xfrm>
            <a:off x="274320" y="182880"/>
            <a:ext cx="86868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3000"/>
              <a:buFont typeface="Georgia"/>
              <a:buNone/>
            </a:pPr>
            <a:r>
              <a:rPr b="1" lang="en-US" sz="3000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Sending Habits That Support Trust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6" name="Google Shape;196;p9"/>
          <p:cNvCxnSpPr/>
          <p:nvPr/>
        </p:nvCxnSpPr>
        <p:spPr>
          <a:xfrm>
            <a:off x="274320" y="804672"/>
            <a:ext cx="2743200" cy="0"/>
          </a:xfrm>
          <a:prstGeom prst="straightConnector1">
            <a:avLst/>
          </a:prstGeom>
          <a:noFill/>
          <a:ln cap="flat" cmpd="sng" w="15875">
            <a:solidFill>
              <a:srgbClr val="C978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7" name="Google Shape;197;p9"/>
          <p:cNvSpPr/>
          <p:nvPr/>
        </p:nvSpPr>
        <p:spPr>
          <a:xfrm>
            <a:off x="263225" y="1727575"/>
            <a:ext cx="2649000" cy="1987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D2C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9"/>
          <p:cNvSpPr/>
          <p:nvPr/>
        </p:nvSpPr>
        <p:spPr>
          <a:xfrm flipH="1" rot="5400000">
            <a:off x="1561775" y="383950"/>
            <a:ext cx="63000" cy="2660100"/>
          </a:xfrm>
          <a:prstGeom prst="rect">
            <a:avLst/>
          </a:prstGeom>
          <a:solidFill>
            <a:srgbClr val="C87941"/>
          </a:solidFill>
          <a:ln cap="flat" cmpd="sng" w="12700">
            <a:solidFill>
              <a:srgbClr val="C879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9"/>
          <p:cNvSpPr/>
          <p:nvPr/>
        </p:nvSpPr>
        <p:spPr>
          <a:xfrm>
            <a:off x="350575" y="1819250"/>
            <a:ext cx="23058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1500"/>
              <a:buFont typeface="Georgia"/>
              <a:buNone/>
            </a:pPr>
            <a:r>
              <a:rPr b="1" i="0" lang="en-US" sz="1500" u="none" cap="none" strike="noStrike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✦  </a:t>
            </a:r>
            <a:r>
              <a:rPr b="1" lang="en-US" sz="1500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EXPECTED</a:t>
            </a:r>
            <a:endParaRPr b="1" sz="1500">
              <a:solidFill>
                <a:srgbClr val="1C2D4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00" name="Google Shape;200;p9"/>
          <p:cNvSpPr/>
          <p:nvPr/>
        </p:nvSpPr>
        <p:spPr>
          <a:xfrm>
            <a:off x="350575" y="2222125"/>
            <a:ext cx="2561700" cy="136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250"/>
              <a:buFont typeface="Calibri"/>
              <a:buNone/>
            </a:pPr>
            <a:r>
              <a:rPr lang="en-US" sz="1300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Send in a rhythm people recognize</a:t>
            </a:r>
            <a:endParaRPr sz="1300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250"/>
              <a:buFont typeface="Calibri"/>
              <a:buNone/>
            </a:pPr>
            <a:r>
              <a:t/>
            </a:r>
            <a:endParaRPr sz="1300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250"/>
              <a:buFont typeface="Calibri"/>
              <a:buNone/>
            </a:pPr>
            <a:r>
              <a:t/>
            </a:r>
            <a:endParaRPr sz="1300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Avoid long gaps followed by sudden big sends.</a:t>
            </a:r>
            <a:endParaRPr sz="1250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9"/>
          <p:cNvSpPr/>
          <p:nvPr/>
        </p:nvSpPr>
        <p:spPr>
          <a:xfrm>
            <a:off x="274320" y="878867"/>
            <a:ext cx="86868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1350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Inbox providers look at more than your setup. They also look at how people respond to your emails over time.</a:t>
            </a:r>
            <a:endParaRPr i="1" sz="1350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9"/>
          <p:cNvSpPr txBox="1"/>
          <p:nvPr/>
        </p:nvSpPr>
        <p:spPr>
          <a:xfrm>
            <a:off x="630900" y="4133625"/>
            <a:ext cx="7933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-US" sz="1600">
                <a:latin typeface="Calibri"/>
                <a:ea typeface="Calibri"/>
                <a:cs typeface="Calibri"/>
                <a:sym typeface="Calibri"/>
              </a:rPr>
              <a:t>Trust builds over time when your emails feel familiar, helpful, and worth opening.</a:t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9"/>
          <p:cNvSpPr/>
          <p:nvPr/>
        </p:nvSpPr>
        <p:spPr>
          <a:xfrm>
            <a:off x="3287675" y="1727575"/>
            <a:ext cx="2649000" cy="1987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D2C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25400">
              <a:srgbClr val="000000">
                <a:alpha val="784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9"/>
          <p:cNvSpPr/>
          <p:nvPr/>
        </p:nvSpPr>
        <p:spPr>
          <a:xfrm>
            <a:off x="6312125" y="1709300"/>
            <a:ext cx="2649000" cy="2005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D2C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25400">
              <a:srgbClr val="000000">
                <a:alpha val="784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9"/>
          <p:cNvSpPr/>
          <p:nvPr/>
        </p:nvSpPr>
        <p:spPr>
          <a:xfrm flipH="1" rot="5400000">
            <a:off x="4586225" y="383950"/>
            <a:ext cx="63000" cy="2660100"/>
          </a:xfrm>
          <a:prstGeom prst="rect">
            <a:avLst/>
          </a:prstGeom>
          <a:solidFill>
            <a:srgbClr val="C87941"/>
          </a:solidFill>
          <a:ln cap="flat" cmpd="sng" w="12700">
            <a:solidFill>
              <a:srgbClr val="C879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9"/>
          <p:cNvSpPr/>
          <p:nvPr/>
        </p:nvSpPr>
        <p:spPr>
          <a:xfrm flipH="1" rot="5400000">
            <a:off x="7610675" y="365663"/>
            <a:ext cx="63000" cy="2660100"/>
          </a:xfrm>
          <a:prstGeom prst="rect">
            <a:avLst/>
          </a:prstGeom>
          <a:solidFill>
            <a:srgbClr val="C87941"/>
          </a:solidFill>
          <a:ln cap="flat" cmpd="sng" w="12700">
            <a:solidFill>
              <a:srgbClr val="C879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9"/>
          <p:cNvSpPr/>
          <p:nvPr/>
        </p:nvSpPr>
        <p:spPr>
          <a:xfrm>
            <a:off x="3360450" y="1819250"/>
            <a:ext cx="23058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1500"/>
              <a:buFont typeface="Georgia"/>
              <a:buNone/>
            </a:pPr>
            <a:r>
              <a:rPr b="1" i="0" lang="en-US" sz="1500" u="none" cap="none" strike="noStrike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✦  </a:t>
            </a:r>
            <a:r>
              <a:rPr b="1" lang="en-US" sz="1500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USEFUL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9"/>
          <p:cNvSpPr/>
          <p:nvPr/>
        </p:nvSpPr>
        <p:spPr>
          <a:xfrm>
            <a:off x="6370325" y="1800963"/>
            <a:ext cx="17313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1500"/>
              <a:buFont typeface="Georgia"/>
              <a:buNone/>
            </a:pPr>
            <a:r>
              <a:rPr b="1" i="0" lang="en-US" sz="1500" u="none" cap="none" strike="noStrike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✦  </a:t>
            </a:r>
            <a:r>
              <a:rPr b="1" lang="en-US" sz="1500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RELEVANT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9"/>
          <p:cNvSpPr/>
          <p:nvPr/>
        </p:nvSpPr>
        <p:spPr>
          <a:xfrm>
            <a:off x="3273150" y="2240400"/>
            <a:ext cx="2649000" cy="136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250"/>
              <a:buFont typeface="Calibri"/>
              <a:buNone/>
            </a:pPr>
            <a:r>
              <a:rPr lang="en-US" sz="1300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Make the message worth their time</a:t>
            </a:r>
            <a:endParaRPr sz="1300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250"/>
              <a:buFont typeface="Calibri"/>
              <a:buNone/>
            </a:pPr>
            <a:r>
              <a:t/>
            </a:r>
            <a:endParaRPr sz="1300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250"/>
              <a:buFont typeface="Calibri"/>
              <a:buNone/>
            </a:pPr>
            <a:r>
              <a:t/>
            </a:r>
            <a:endParaRPr sz="1300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Keep the email clear, focused, and easy for someone to act on.</a:t>
            </a:r>
            <a:endParaRPr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9"/>
          <p:cNvSpPr/>
          <p:nvPr/>
        </p:nvSpPr>
        <p:spPr>
          <a:xfrm>
            <a:off x="6312125" y="2222125"/>
            <a:ext cx="2649000" cy="136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Send with the reader in mind</a:t>
            </a:r>
            <a:endParaRPr sz="1300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Clr>
                <a:srgbClr val="7A756E"/>
              </a:buClr>
              <a:buSzPts val="1250"/>
              <a:buFont typeface="Calibri"/>
              <a:buNone/>
            </a:pPr>
            <a:r>
              <a:t/>
            </a:r>
            <a:endParaRPr sz="1250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1300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Think about who is receiving it, what they need, and why it matters now.</a:t>
            </a:r>
            <a:endParaRPr sz="1300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0EA"/>
        </a:solid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C87941"/>
          </a:solidFill>
          <a:ln cap="flat" cmpd="sng" w="12700">
            <a:solidFill>
              <a:srgbClr val="C879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0"/>
          <p:cNvSpPr/>
          <p:nvPr/>
        </p:nvSpPr>
        <p:spPr>
          <a:xfrm>
            <a:off x="0" y="36576"/>
            <a:ext cx="36576" cy="5106924"/>
          </a:xfrm>
          <a:prstGeom prst="rect">
            <a:avLst/>
          </a:prstGeom>
          <a:solidFill>
            <a:srgbClr val="1C2D4F"/>
          </a:solidFill>
          <a:ln cap="flat" cmpd="sng" w="12700">
            <a:solidFill>
              <a:srgbClr val="1C2D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0"/>
          <p:cNvSpPr/>
          <p:nvPr/>
        </p:nvSpPr>
        <p:spPr>
          <a:xfrm>
            <a:off x="274320" y="182880"/>
            <a:ext cx="86868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3000"/>
              <a:buFont typeface="Georgia"/>
              <a:buNone/>
            </a:pPr>
            <a:r>
              <a:rPr b="1" i="0" lang="en-US" sz="3000" u="none" cap="none" strike="noStrike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Warming Up Your Domain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9" name="Google Shape;219;p10"/>
          <p:cNvCxnSpPr/>
          <p:nvPr/>
        </p:nvCxnSpPr>
        <p:spPr>
          <a:xfrm>
            <a:off x="274320" y="804672"/>
            <a:ext cx="2743200" cy="0"/>
          </a:xfrm>
          <a:prstGeom prst="straightConnector1">
            <a:avLst/>
          </a:prstGeom>
          <a:noFill/>
          <a:ln cap="flat" cmpd="sng" w="15875">
            <a:solidFill>
              <a:srgbClr val="C978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0" name="Google Shape;220;p10"/>
          <p:cNvSpPr/>
          <p:nvPr/>
        </p:nvSpPr>
        <p:spPr>
          <a:xfrm>
            <a:off x="274320" y="868680"/>
            <a:ext cx="8686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350"/>
              <a:buFont typeface="Calibri"/>
              <a:buNone/>
            </a:pPr>
            <a:r>
              <a:rPr i="1" lang="en-US" sz="1350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When your sending history is new or quiet, start small and build gradually.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0"/>
          <p:cNvSpPr/>
          <p:nvPr/>
        </p:nvSpPr>
        <p:spPr>
          <a:xfrm>
            <a:off x="320070" y="2261635"/>
            <a:ext cx="85953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1100"/>
              <a:buFont typeface="Calibri"/>
              <a:buNone/>
            </a:pPr>
            <a:r>
              <a:rPr b="1" i="0" lang="en-US" sz="1500" u="none" cap="none" strike="noStrike">
                <a:solidFill>
                  <a:srgbClr val="1C2D4F"/>
                </a:solidFill>
                <a:latin typeface="Calibri"/>
                <a:ea typeface="Calibri"/>
                <a:cs typeface="Calibri"/>
                <a:sym typeface="Calibri"/>
              </a:rPr>
              <a:t>A SIMPLE WARM-UP TIMELINE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0"/>
          <p:cNvSpPr/>
          <p:nvPr/>
        </p:nvSpPr>
        <p:spPr>
          <a:xfrm>
            <a:off x="320075" y="2627400"/>
            <a:ext cx="2103000" cy="1007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D2C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0"/>
          <p:cNvSpPr/>
          <p:nvPr/>
        </p:nvSpPr>
        <p:spPr>
          <a:xfrm>
            <a:off x="320074" y="2627403"/>
            <a:ext cx="2103000" cy="63900"/>
          </a:xfrm>
          <a:prstGeom prst="rect">
            <a:avLst/>
          </a:prstGeom>
          <a:solidFill>
            <a:srgbClr val="C87941"/>
          </a:solidFill>
          <a:ln cap="flat" cmpd="sng" w="12700">
            <a:solidFill>
              <a:srgbClr val="C879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0"/>
          <p:cNvSpPr/>
          <p:nvPr/>
        </p:nvSpPr>
        <p:spPr>
          <a:xfrm>
            <a:off x="431437" y="2767943"/>
            <a:ext cx="12801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1300"/>
              <a:buFont typeface="Georgia"/>
              <a:buNone/>
            </a:pPr>
            <a:r>
              <a:rPr b="1" i="0" lang="en-US" sz="1300" u="none" cap="none" strike="noStrike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Week 1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0"/>
          <p:cNvSpPr/>
          <p:nvPr/>
        </p:nvSpPr>
        <p:spPr>
          <a:xfrm>
            <a:off x="431425" y="3038750"/>
            <a:ext cx="1892400" cy="4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Start with your most engaged subscribers.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0"/>
          <p:cNvSpPr/>
          <p:nvPr/>
        </p:nvSpPr>
        <p:spPr>
          <a:xfrm>
            <a:off x="3082150" y="2638825"/>
            <a:ext cx="2103000" cy="995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D2C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0"/>
          <p:cNvSpPr/>
          <p:nvPr/>
        </p:nvSpPr>
        <p:spPr>
          <a:xfrm>
            <a:off x="3082162" y="2619998"/>
            <a:ext cx="2103000" cy="63900"/>
          </a:xfrm>
          <a:prstGeom prst="rect">
            <a:avLst/>
          </a:prstGeom>
          <a:solidFill>
            <a:srgbClr val="C87941"/>
          </a:solidFill>
          <a:ln cap="flat" cmpd="sng" w="12700">
            <a:solidFill>
              <a:srgbClr val="C879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0"/>
          <p:cNvSpPr/>
          <p:nvPr/>
        </p:nvSpPr>
        <p:spPr>
          <a:xfrm>
            <a:off x="3165341" y="2767955"/>
            <a:ext cx="12801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1300"/>
              <a:buFont typeface="Georgia"/>
              <a:buNone/>
            </a:pPr>
            <a:r>
              <a:rPr b="1" i="0" lang="en-US" sz="1300" u="none" cap="none" strike="noStrike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Week 2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0"/>
          <p:cNvSpPr/>
          <p:nvPr/>
        </p:nvSpPr>
        <p:spPr>
          <a:xfrm>
            <a:off x="3187450" y="3038750"/>
            <a:ext cx="1997700" cy="4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Expand slowly while watching bounces, opens, and replies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0"/>
          <p:cNvSpPr/>
          <p:nvPr/>
        </p:nvSpPr>
        <p:spPr>
          <a:xfrm>
            <a:off x="5948350" y="2636525"/>
            <a:ext cx="2103000" cy="995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D2C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0"/>
          <p:cNvSpPr/>
          <p:nvPr/>
        </p:nvSpPr>
        <p:spPr>
          <a:xfrm>
            <a:off x="5948373" y="2618252"/>
            <a:ext cx="2103000" cy="63900"/>
          </a:xfrm>
          <a:prstGeom prst="rect">
            <a:avLst/>
          </a:prstGeom>
          <a:solidFill>
            <a:srgbClr val="C87941"/>
          </a:solidFill>
          <a:ln cap="flat" cmpd="sng" w="12700">
            <a:solidFill>
              <a:srgbClr val="C879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0"/>
          <p:cNvSpPr/>
          <p:nvPr/>
        </p:nvSpPr>
        <p:spPr>
          <a:xfrm>
            <a:off x="5988620" y="2723355"/>
            <a:ext cx="12801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1300"/>
              <a:buFont typeface="Georgia"/>
              <a:buNone/>
            </a:pPr>
            <a:r>
              <a:rPr b="1" i="0" lang="en-US" sz="1300" u="none" cap="none" strike="noStrike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Week 3+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0"/>
          <p:cNvSpPr/>
          <p:nvPr/>
        </p:nvSpPr>
        <p:spPr>
          <a:xfrm>
            <a:off x="6021725" y="3038750"/>
            <a:ext cx="1722900" cy="4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Continue increasing if things look healthy.</a:t>
            </a:r>
            <a:endParaRPr sz="1100">
              <a:solidFill>
                <a:srgbClr val="7A756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0"/>
          <p:cNvSpPr/>
          <p:nvPr/>
        </p:nvSpPr>
        <p:spPr>
          <a:xfrm>
            <a:off x="1669200" y="4158400"/>
            <a:ext cx="5805600" cy="525300"/>
          </a:xfrm>
          <a:prstGeom prst="rect">
            <a:avLst/>
          </a:prstGeom>
          <a:solidFill>
            <a:srgbClr val="FDEAE4"/>
          </a:solidFill>
          <a:ln cap="flat" cmpd="sng" w="12700">
            <a:solidFill>
              <a:srgbClr val="C978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0"/>
          <p:cNvSpPr/>
          <p:nvPr/>
        </p:nvSpPr>
        <p:spPr>
          <a:xfrm>
            <a:off x="1667825" y="4238200"/>
            <a:ext cx="58998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85D28"/>
              </a:buClr>
              <a:buSzPts val="1250"/>
              <a:buFont typeface="Calibri"/>
              <a:buNone/>
            </a:pPr>
            <a:r>
              <a:rPr lang="en-US" sz="1600">
                <a:solidFill>
                  <a:srgbClr val="A85D28"/>
                </a:solidFill>
                <a:latin typeface="Calibri"/>
                <a:ea typeface="Calibri"/>
                <a:cs typeface="Calibri"/>
                <a:sym typeface="Calibri"/>
              </a:rPr>
              <a:t>Start with the people most likely to engage, then expand gradually.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0"/>
          <p:cNvSpPr/>
          <p:nvPr/>
        </p:nvSpPr>
        <p:spPr>
          <a:xfrm>
            <a:off x="2512438" y="2947375"/>
            <a:ext cx="376200" cy="208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1C2D4F"/>
          </a:solidFill>
          <a:ln cap="flat" cmpd="sng" w="9525">
            <a:solidFill>
              <a:srgbClr val="1C2D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C2D4F"/>
              </a:solidFill>
            </a:endParaRPr>
          </a:p>
        </p:txBody>
      </p:sp>
      <p:sp>
        <p:nvSpPr>
          <p:cNvPr id="237" name="Google Shape;237;p10"/>
          <p:cNvSpPr/>
          <p:nvPr/>
        </p:nvSpPr>
        <p:spPr>
          <a:xfrm>
            <a:off x="5378638" y="2947375"/>
            <a:ext cx="376200" cy="208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1C2D4F"/>
          </a:solidFill>
          <a:ln cap="flat" cmpd="sng" w="9525">
            <a:solidFill>
              <a:srgbClr val="1C2D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C2D4F"/>
              </a:solidFill>
            </a:endParaRPr>
          </a:p>
        </p:txBody>
      </p:sp>
      <p:sp>
        <p:nvSpPr>
          <p:cNvPr id="238" name="Google Shape;238;p10"/>
          <p:cNvSpPr/>
          <p:nvPr/>
        </p:nvSpPr>
        <p:spPr>
          <a:xfrm>
            <a:off x="320075" y="1381146"/>
            <a:ext cx="8595300" cy="7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600">
                <a:solidFill>
                  <a:srgbClr val="1C2D4F"/>
                </a:solidFill>
                <a:latin typeface="Calibri"/>
                <a:ea typeface="Calibri"/>
                <a:cs typeface="Calibri"/>
                <a:sym typeface="Calibri"/>
              </a:rPr>
              <a:t>Warming up is helpful when you’re:</a:t>
            </a:r>
            <a:endParaRPr b="1" sz="1600">
              <a:solidFill>
                <a:srgbClr val="1C2D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rgbClr val="1C2D4F"/>
                </a:solidFill>
                <a:latin typeface="Calibri"/>
                <a:ea typeface="Calibri"/>
                <a:cs typeface="Calibri"/>
                <a:sym typeface="Calibri"/>
              </a:rPr>
              <a:t>Starting with a new domain · Switching platforms · Sending again after a long break</a:t>
            </a:r>
            <a:endParaRPr sz="1500">
              <a:solidFill>
                <a:srgbClr val="1C2D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1100"/>
              <a:buFont typeface="Calibri"/>
              <a:buNone/>
            </a:pPr>
            <a:r>
              <a:t/>
            </a:r>
            <a:endParaRPr b="1" sz="1100">
              <a:solidFill>
                <a:srgbClr val="1C2D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0EA"/>
        </a:solid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C87941"/>
          </a:solidFill>
          <a:ln cap="flat" cmpd="sng" w="12700">
            <a:solidFill>
              <a:srgbClr val="C879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1"/>
          <p:cNvSpPr/>
          <p:nvPr/>
        </p:nvSpPr>
        <p:spPr>
          <a:xfrm>
            <a:off x="0" y="36576"/>
            <a:ext cx="36576" cy="5106924"/>
          </a:xfrm>
          <a:prstGeom prst="rect">
            <a:avLst/>
          </a:prstGeom>
          <a:solidFill>
            <a:srgbClr val="1C2D4F"/>
          </a:solidFill>
          <a:ln cap="flat" cmpd="sng" w="12700">
            <a:solidFill>
              <a:srgbClr val="1C2D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11"/>
          <p:cNvSpPr/>
          <p:nvPr/>
        </p:nvSpPr>
        <p:spPr>
          <a:xfrm>
            <a:off x="36575" y="155475"/>
            <a:ext cx="85746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3000"/>
              <a:buFont typeface="Georgia"/>
              <a:buNone/>
            </a:pPr>
            <a:r>
              <a:rPr b="1" lang="en-US" sz="2800">
                <a:solidFill>
                  <a:srgbClr val="1C2D4F"/>
                </a:solidFill>
                <a:latin typeface="Georgia"/>
                <a:ea typeface="Georgia"/>
                <a:cs typeface="Georgia"/>
                <a:sym typeface="Georgia"/>
              </a:rPr>
              <a:t>    Quick Wins That Support Better Placement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7" name="Google Shape;247;p11"/>
          <p:cNvCxnSpPr/>
          <p:nvPr/>
        </p:nvCxnSpPr>
        <p:spPr>
          <a:xfrm>
            <a:off x="550870" y="749797"/>
            <a:ext cx="2743200" cy="0"/>
          </a:xfrm>
          <a:prstGeom prst="straightConnector1">
            <a:avLst/>
          </a:prstGeom>
          <a:noFill/>
          <a:ln cap="flat" cmpd="sng" w="15875">
            <a:solidFill>
              <a:srgbClr val="C978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8" name="Google Shape;248;p11"/>
          <p:cNvSpPr/>
          <p:nvPr/>
        </p:nvSpPr>
        <p:spPr>
          <a:xfrm>
            <a:off x="457195" y="902730"/>
            <a:ext cx="86868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756E"/>
              </a:buClr>
              <a:buSzPts val="1350"/>
              <a:buFont typeface="Calibri"/>
              <a:buNone/>
            </a:pPr>
            <a:r>
              <a:rPr i="1" lang="en-US" sz="1600">
                <a:solidFill>
                  <a:srgbClr val="7A756E"/>
                </a:solidFill>
                <a:latin typeface="Calibri"/>
                <a:ea typeface="Calibri"/>
                <a:cs typeface="Calibri"/>
                <a:sym typeface="Calibri"/>
              </a:rPr>
              <a:t>Small habits can help your emails feel recognizable, useful, and worth opening over time.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1436850" y="1421350"/>
            <a:ext cx="6270300" cy="342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9D2C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25400">
              <a:srgbClr val="000000">
                <a:alpha val="784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C2D4F"/>
              </a:buClr>
              <a:buSzPts val="1800"/>
              <a:buFont typeface="Calibri"/>
              <a:buChar char="●"/>
            </a:pPr>
            <a:r>
              <a:rPr b="1" lang="en-US" sz="1700">
                <a:solidFill>
                  <a:srgbClr val="1C2D4F"/>
                </a:solidFill>
                <a:latin typeface="Calibri"/>
                <a:ea typeface="Calibri"/>
                <a:cs typeface="Calibri"/>
                <a:sym typeface="Calibri"/>
              </a:rPr>
              <a:t>Ask to be added to contacts</a:t>
            </a:r>
            <a:br>
              <a:rPr b="1" lang="en-US" sz="1700">
                <a:solidFill>
                  <a:srgbClr val="1C2D4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1" lang="en-US" sz="1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Invite subscribers to save your sending address.</a:t>
            </a:r>
            <a:endParaRPr i="1" sz="16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C2D4F"/>
              </a:buClr>
              <a:buSzPts val="1800"/>
              <a:buFont typeface="Calibri"/>
              <a:buChar char="●"/>
            </a:pPr>
            <a:r>
              <a:rPr b="1" lang="en-US" sz="1700">
                <a:solidFill>
                  <a:srgbClr val="1C2D4F"/>
                </a:solidFill>
                <a:latin typeface="Calibri"/>
                <a:ea typeface="Calibri"/>
                <a:cs typeface="Calibri"/>
                <a:sym typeface="Calibri"/>
              </a:rPr>
              <a:t>Encourage replies</a:t>
            </a:r>
            <a:br>
              <a:rPr b="1" lang="en-US" sz="1700">
                <a:solidFill>
                  <a:srgbClr val="1C2D4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1" lang="en-US" sz="1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Ask a real question and reply when people write back.</a:t>
            </a:r>
            <a:endParaRPr i="1" sz="16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C2D4F"/>
              </a:buClr>
              <a:buSzPts val="1800"/>
              <a:buFont typeface="Calibri"/>
              <a:buChar char="●"/>
            </a:pPr>
            <a:r>
              <a:rPr b="1" lang="en-US" sz="1700">
                <a:solidFill>
                  <a:srgbClr val="1C2D4F"/>
                </a:solidFill>
                <a:latin typeface="Calibri"/>
                <a:ea typeface="Calibri"/>
                <a:cs typeface="Calibri"/>
                <a:sym typeface="Calibri"/>
              </a:rPr>
              <a:t>Keep one clear next step</a:t>
            </a:r>
            <a:br>
              <a:rPr b="1" lang="en-US" sz="1700">
                <a:solidFill>
                  <a:srgbClr val="1C2D4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1" lang="en-US" sz="1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Make the email easy to read and act on.</a:t>
            </a:r>
            <a:endParaRPr i="1" sz="16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C2D4F"/>
              </a:buClr>
              <a:buSzPts val="1800"/>
              <a:buFont typeface="Calibri"/>
              <a:buChar char="●"/>
            </a:pPr>
            <a:r>
              <a:rPr b="1" lang="en-US" sz="1700">
                <a:solidFill>
                  <a:srgbClr val="1C2D4F"/>
                </a:solidFill>
                <a:latin typeface="Calibri"/>
                <a:ea typeface="Calibri"/>
                <a:cs typeface="Calibri"/>
                <a:sym typeface="Calibri"/>
              </a:rPr>
              <a:t>Guide misplaced emails</a:t>
            </a:r>
            <a:br>
              <a:rPr b="1" lang="en-US" sz="1700">
                <a:solidFill>
                  <a:srgbClr val="1C2D4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1" lang="en-US" sz="1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Ask subscribers to mark you “not spam” if needed.</a:t>
            </a:r>
            <a:endParaRPr i="1" sz="16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buClr>
                <a:srgbClr val="1C2D4F"/>
              </a:buClr>
              <a:buSzPts val="1800"/>
              <a:buFont typeface="Calibri"/>
              <a:buChar char="●"/>
            </a:pPr>
            <a:r>
              <a:rPr b="1" lang="en-US" sz="1700">
                <a:solidFill>
                  <a:srgbClr val="1C2D4F"/>
                </a:solidFill>
                <a:latin typeface="Calibri"/>
                <a:ea typeface="Calibri"/>
                <a:cs typeface="Calibri"/>
                <a:sym typeface="Calibri"/>
              </a:rPr>
              <a:t>Review before big sends</a:t>
            </a:r>
            <a:br>
              <a:rPr b="1" lang="en-US" sz="1700">
                <a:solidFill>
                  <a:srgbClr val="1C2D4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1" lang="en-US" sz="1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Check your domain, list health, and sending plan before launches.</a:t>
            </a:r>
            <a:endParaRPr i="1" sz="16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C2D4F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2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C87941"/>
          </a:solidFill>
          <a:ln cap="flat" cmpd="sng" w="12700">
            <a:solidFill>
              <a:srgbClr val="C879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12"/>
          <p:cNvSpPr/>
          <p:nvPr/>
        </p:nvSpPr>
        <p:spPr>
          <a:xfrm>
            <a:off x="0" y="5102352"/>
            <a:ext cx="9144000" cy="36576"/>
          </a:xfrm>
          <a:prstGeom prst="rect">
            <a:avLst/>
          </a:prstGeom>
          <a:solidFill>
            <a:srgbClr val="C87941"/>
          </a:solidFill>
          <a:ln cap="flat" cmpd="sng" w="12700">
            <a:solidFill>
              <a:srgbClr val="C879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12"/>
          <p:cNvSpPr/>
          <p:nvPr/>
        </p:nvSpPr>
        <p:spPr>
          <a:xfrm>
            <a:off x="6858000" y="-1371600"/>
            <a:ext cx="4572000" cy="4572000"/>
          </a:xfrm>
          <a:prstGeom prst="ellipse">
            <a:avLst/>
          </a:prstGeom>
          <a:solidFill>
            <a:srgbClr val="C87941">
              <a:alpha val="5098"/>
            </a:srgbClr>
          </a:solidFill>
          <a:ln cap="flat" cmpd="sng" w="12700">
            <a:solidFill>
              <a:srgbClr val="C87941">
                <a:alpha val="5098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2"/>
          <p:cNvSpPr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8F4EE"/>
              </a:buClr>
              <a:buSzPts val="3600"/>
              <a:buFont typeface="Georgia"/>
              <a:buNone/>
            </a:pPr>
            <a:r>
              <a:rPr b="1" i="1" lang="en-US" sz="3600">
                <a:solidFill>
                  <a:srgbClr val="F8F4EE"/>
                </a:solidFill>
                <a:latin typeface="Georgia"/>
                <a:ea typeface="Georgia"/>
                <a:cs typeface="Georgia"/>
                <a:sym typeface="Georgia"/>
              </a:rPr>
              <a:t>Quick Recap</a:t>
            </a:r>
            <a:endParaRPr b="0" i="1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9" name="Google Shape;259;p12"/>
          <p:cNvCxnSpPr/>
          <p:nvPr/>
        </p:nvCxnSpPr>
        <p:spPr>
          <a:xfrm>
            <a:off x="2743200" y="1024128"/>
            <a:ext cx="3657600" cy="0"/>
          </a:xfrm>
          <a:prstGeom prst="straightConnector1">
            <a:avLst/>
          </a:prstGeom>
          <a:noFill/>
          <a:ln cap="flat" cmpd="sng" w="15875">
            <a:solidFill>
              <a:srgbClr val="C8794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0" name="Google Shape;260;p12"/>
          <p:cNvSpPr/>
          <p:nvPr/>
        </p:nvSpPr>
        <p:spPr>
          <a:xfrm>
            <a:off x="1097280" y="1207008"/>
            <a:ext cx="502920" cy="502920"/>
          </a:xfrm>
          <a:prstGeom prst="rect">
            <a:avLst/>
          </a:prstGeom>
          <a:solidFill>
            <a:srgbClr val="C87941"/>
          </a:solidFill>
          <a:ln cap="flat" cmpd="sng" w="12700">
            <a:solidFill>
              <a:srgbClr val="C879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2"/>
          <p:cNvSpPr/>
          <p:nvPr/>
        </p:nvSpPr>
        <p:spPr>
          <a:xfrm>
            <a:off x="1097280" y="1207008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1400"/>
              <a:buFont typeface="Georgia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1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2"/>
          <p:cNvSpPr/>
          <p:nvPr/>
        </p:nvSpPr>
        <p:spPr>
          <a:xfrm>
            <a:off x="1737360" y="1097284"/>
            <a:ext cx="64923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8F4EE"/>
              </a:buClr>
              <a:buSzPts val="1500"/>
              <a:buFont typeface="Calibri"/>
              <a:buNone/>
            </a:pPr>
            <a:r>
              <a:rPr b="1" lang="en-US" sz="1500">
                <a:solidFill>
                  <a:srgbClr val="F8F4EE"/>
                </a:solidFill>
                <a:latin typeface="Calibri"/>
                <a:ea typeface="Calibri"/>
                <a:cs typeface="Calibri"/>
                <a:sym typeface="Calibri"/>
              </a:rPr>
              <a:t>Verify your domain</a:t>
            </a:r>
            <a:endParaRPr b="1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2"/>
          <p:cNvSpPr/>
          <p:nvPr/>
        </p:nvSpPr>
        <p:spPr>
          <a:xfrm>
            <a:off x="1097280" y="1883664"/>
            <a:ext cx="502920" cy="502920"/>
          </a:xfrm>
          <a:prstGeom prst="rect">
            <a:avLst/>
          </a:prstGeom>
          <a:solidFill>
            <a:srgbClr val="C87941"/>
          </a:solidFill>
          <a:ln cap="flat" cmpd="sng" w="12700">
            <a:solidFill>
              <a:srgbClr val="C879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12"/>
          <p:cNvSpPr/>
          <p:nvPr/>
        </p:nvSpPr>
        <p:spPr>
          <a:xfrm>
            <a:off x="1097280" y="1883664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1400"/>
              <a:buFont typeface="Georgia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02</a:t>
            </a:r>
            <a:endParaRPr b="1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2"/>
          <p:cNvSpPr/>
          <p:nvPr/>
        </p:nvSpPr>
        <p:spPr>
          <a:xfrm>
            <a:off x="1737360" y="1773940"/>
            <a:ext cx="64923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8F4EE"/>
              </a:buClr>
              <a:buSzPts val="1500"/>
              <a:buFont typeface="Calibri"/>
              <a:buNone/>
            </a:pPr>
            <a:r>
              <a:rPr b="1" lang="en-US" sz="1500">
                <a:solidFill>
                  <a:srgbClr val="F8F4EE"/>
                </a:solidFill>
                <a:latin typeface="Calibri"/>
                <a:ea typeface="Calibri"/>
                <a:cs typeface="Calibri"/>
                <a:sym typeface="Calibri"/>
              </a:rPr>
              <a:t>Know where DNS is managed</a:t>
            </a:r>
            <a:endParaRPr b="1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2"/>
          <p:cNvSpPr/>
          <p:nvPr/>
        </p:nvSpPr>
        <p:spPr>
          <a:xfrm>
            <a:off x="1097280" y="2560320"/>
            <a:ext cx="502920" cy="502920"/>
          </a:xfrm>
          <a:prstGeom prst="rect">
            <a:avLst/>
          </a:prstGeom>
          <a:solidFill>
            <a:srgbClr val="C87941"/>
          </a:solidFill>
          <a:ln cap="flat" cmpd="sng" w="12700">
            <a:solidFill>
              <a:srgbClr val="C879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12"/>
          <p:cNvSpPr/>
          <p:nvPr/>
        </p:nvSpPr>
        <p:spPr>
          <a:xfrm>
            <a:off x="1097280" y="25603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1400"/>
              <a:buFont typeface="Georgia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03</a:t>
            </a:r>
            <a:endParaRPr b="1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2"/>
          <p:cNvSpPr/>
          <p:nvPr/>
        </p:nvSpPr>
        <p:spPr>
          <a:xfrm>
            <a:off x="1737385" y="2450596"/>
            <a:ext cx="64923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8F4EE"/>
              </a:buClr>
              <a:buSzPts val="1500"/>
              <a:buFont typeface="Calibri"/>
              <a:buNone/>
            </a:pPr>
            <a:r>
              <a:rPr b="1" lang="en-US" sz="1500">
                <a:solidFill>
                  <a:srgbClr val="F8F4EE"/>
                </a:solidFill>
                <a:latin typeface="Calibri"/>
                <a:ea typeface="Calibri"/>
                <a:cs typeface="Calibri"/>
                <a:sym typeface="Calibri"/>
              </a:rPr>
              <a:t>Keep your list healthy</a:t>
            </a:r>
            <a:endParaRPr b="1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2"/>
          <p:cNvSpPr/>
          <p:nvPr/>
        </p:nvSpPr>
        <p:spPr>
          <a:xfrm>
            <a:off x="1097280" y="3236976"/>
            <a:ext cx="502920" cy="502920"/>
          </a:xfrm>
          <a:prstGeom prst="rect">
            <a:avLst/>
          </a:prstGeom>
          <a:solidFill>
            <a:srgbClr val="C87941"/>
          </a:solidFill>
          <a:ln cap="flat" cmpd="sng" w="12700">
            <a:solidFill>
              <a:srgbClr val="C879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12"/>
          <p:cNvSpPr/>
          <p:nvPr/>
        </p:nvSpPr>
        <p:spPr>
          <a:xfrm>
            <a:off x="1097280" y="3236976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1400"/>
              <a:buFont typeface="Georgia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04</a:t>
            </a:r>
            <a:endParaRPr b="1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2"/>
          <p:cNvSpPr/>
          <p:nvPr/>
        </p:nvSpPr>
        <p:spPr>
          <a:xfrm>
            <a:off x="1737360" y="3090677"/>
            <a:ext cx="64923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8F4EE"/>
              </a:buClr>
              <a:buSzPts val="1500"/>
              <a:buFont typeface="Calibri"/>
              <a:buNone/>
            </a:pPr>
            <a:r>
              <a:rPr b="1" lang="en-US" sz="1500">
                <a:solidFill>
                  <a:srgbClr val="F8F4EE"/>
                </a:solidFill>
                <a:latin typeface="Calibri"/>
                <a:ea typeface="Calibri"/>
                <a:cs typeface="Calibri"/>
                <a:sym typeface="Calibri"/>
              </a:rPr>
              <a:t>Send in a steady, thoughtful way</a:t>
            </a:r>
            <a:endParaRPr b="1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2"/>
          <p:cNvSpPr/>
          <p:nvPr/>
        </p:nvSpPr>
        <p:spPr>
          <a:xfrm>
            <a:off x="1097280" y="3913632"/>
            <a:ext cx="502920" cy="502920"/>
          </a:xfrm>
          <a:prstGeom prst="rect">
            <a:avLst/>
          </a:prstGeom>
          <a:solidFill>
            <a:srgbClr val="C87941"/>
          </a:solidFill>
          <a:ln cap="flat" cmpd="sng" w="12700">
            <a:solidFill>
              <a:srgbClr val="C879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2"/>
          <p:cNvSpPr/>
          <p:nvPr/>
        </p:nvSpPr>
        <p:spPr>
          <a:xfrm>
            <a:off x="1097280" y="3913632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2D4F"/>
              </a:buClr>
              <a:buSzPts val="1400"/>
              <a:buFont typeface="Georgia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05</a:t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2"/>
          <p:cNvSpPr/>
          <p:nvPr/>
        </p:nvSpPr>
        <p:spPr>
          <a:xfrm>
            <a:off x="1737385" y="3776471"/>
            <a:ext cx="64923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8F4EE"/>
              </a:buClr>
              <a:buSzPts val="1500"/>
              <a:buFont typeface="Calibri"/>
              <a:buNone/>
            </a:pPr>
            <a:r>
              <a:rPr lang="en-US" sz="1500">
                <a:solidFill>
                  <a:srgbClr val="F8F4EE"/>
                </a:solidFill>
                <a:latin typeface="Calibri"/>
                <a:ea typeface="Calibri"/>
                <a:cs typeface="Calibri"/>
                <a:sym typeface="Calibri"/>
              </a:rPr>
              <a:t>Start small when needed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2"/>
          <p:cNvSpPr/>
          <p:nvPr/>
        </p:nvSpPr>
        <p:spPr>
          <a:xfrm>
            <a:off x="457200" y="4736592"/>
            <a:ext cx="82296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87941"/>
              </a:buClr>
              <a:buSzPts val="1400"/>
              <a:buFont typeface="Georgia"/>
              <a:buNone/>
            </a:pPr>
            <a:r>
              <a:rPr i="1" lang="en-US">
                <a:solidFill>
                  <a:srgbClr val="FDF3E4"/>
                </a:solidFill>
                <a:latin typeface="Georgia"/>
                <a:ea typeface="Georgia"/>
                <a:cs typeface="Georgia"/>
                <a:sym typeface="Georgia"/>
              </a:rPr>
              <a:t>Questions? Let’s walk through them together.</a:t>
            </a:r>
            <a:r>
              <a:rPr b="0" i="1" lang="en-US" sz="1400" u="none" cap="none" strike="noStrike">
                <a:solidFill>
                  <a:srgbClr val="C87941"/>
                </a:solidFill>
                <a:latin typeface="Georgia"/>
                <a:ea typeface="Georgia"/>
                <a:cs typeface="Georgia"/>
                <a:sym typeface="Georgia"/>
              </a:rPr>
              <a:t>✦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2"/>
          <p:cNvSpPr/>
          <p:nvPr/>
        </p:nvSpPr>
        <p:spPr>
          <a:xfrm>
            <a:off x="7498080" y="914400"/>
            <a:ext cx="54864" cy="54864"/>
          </a:xfrm>
          <a:prstGeom prst="ellipse">
            <a:avLst/>
          </a:prstGeom>
          <a:solidFill>
            <a:srgbClr val="C87941">
              <a:alpha val="54901"/>
            </a:srgbClr>
          </a:solidFill>
          <a:ln cap="flat" cmpd="sng" w="12700">
            <a:solidFill>
              <a:srgbClr val="C87941">
                <a:alpha val="5490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2"/>
          <p:cNvSpPr/>
          <p:nvPr/>
        </p:nvSpPr>
        <p:spPr>
          <a:xfrm>
            <a:off x="8046720" y="548640"/>
            <a:ext cx="54864" cy="54864"/>
          </a:xfrm>
          <a:prstGeom prst="ellipse">
            <a:avLst/>
          </a:prstGeom>
          <a:solidFill>
            <a:srgbClr val="C87941">
              <a:alpha val="54901"/>
            </a:srgbClr>
          </a:solidFill>
          <a:ln cap="flat" cmpd="sng" w="12700">
            <a:solidFill>
              <a:srgbClr val="C87941">
                <a:alpha val="5490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12"/>
          <p:cNvSpPr/>
          <p:nvPr/>
        </p:nvSpPr>
        <p:spPr>
          <a:xfrm>
            <a:off x="8321040" y="1371600"/>
            <a:ext cx="54864" cy="54864"/>
          </a:xfrm>
          <a:prstGeom prst="ellipse">
            <a:avLst/>
          </a:prstGeom>
          <a:solidFill>
            <a:srgbClr val="C87941">
              <a:alpha val="54901"/>
            </a:srgbClr>
          </a:solidFill>
          <a:ln cap="flat" cmpd="sng" w="12700">
            <a:solidFill>
              <a:srgbClr val="C87941">
                <a:alpha val="5490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12"/>
          <p:cNvSpPr/>
          <p:nvPr/>
        </p:nvSpPr>
        <p:spPr>
          <a:xfrm>
            <a:off x="7223760" y="1828800"/>
            <a:ext cx="54864" cy="54864"/>
          </a:xfrm>
          <a:prstGeom prst="ellipse">
            <a:avLst/>
          </a:prstGeom>
          <a:solidFill>
            <a:srgbClr val="C87941">
              <a:alpha val="54901"/>
            </a:srgbClr>
          </a:solidFill>
          <a:ln cap="flat" cmpd="sng" w="12700">
            <a:solidFill>
              <a:srgbClr val="C87941">
                <a:alpha val="5490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2"/>
          <p:cNvSpPr/>
          <p:nvPr/>
        </p:nvSpPr>
        <p:spPr>
          <a:xfrm>
            <a:off x="8503920" y="2103120"/>
            <a:ext cx="54864" cy="54864"/>
          </a:xfrm>
          <a:prstGeom prst="ellipse">
            <a:avLst/>
          </a:prstGeom>
          <a:solidFill>
            <a:srgbClr val="C87941">
              <a:alpha val="54901"/>
            </a:srgbClr>
          </a:solidFill>
          <a:ln cap="flat" cmpd="sng" w="12700">
            <a:solidFill>
              <a:srgbClr val="C87941">
                <a:alpha val="5490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12"/>
          <p:cNvSpPr/>
          <p:nvPr/>
        </p:nvSpPr>
        <p:spPr>
          <a:xfrm>
            <a:off x="1828799" y="1344175"/>
            <a:ext cx="68580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8F4EE"/>
              </a:buClr>
              <a:buSzPts val="1500"/>
              <a:buFont typeface="Calibri"/>
              <a:buNone/>
            </a:pPr>
            <a:r>
              <a:rPr i="1" lang="en-US" sz="1500">
                <a:solidFill>
                  <a:srgbClr val="F8F4EE"/>
                </a:solidFill>
                <a:latin typeface="Calibri"/>
                <a:ea typeface="Calibri"/>
                <a:cs typeface="Calibri"/>
                <a:sym typeface="Calibri"/>
              </a:rPr>
              <a:t>SPF, DKIM, and DMARC help inbox providers trust that your emails are really from you.</a:t>
            </a:r>
            <a:endParaRPr b="0" i="1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2"/>
          <p:cNvSpPr/>
          <p:nvPr/>
        </p:nvSpPr>
        <p:spPr>
          <a:xfrm>
            <a:off x="1805910" y="2020840"/>
            <a:ext cx="64923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8F4EE"/>
              </a:buClr>
              <a:buSzPts val="1500"/>
              <a:buFont typeface="Calibri"/>
              <a:buNone/>
            </a:pPr>
            <a:r>
              <a:rPr i="1" lang="en-US" sz="1500">
                <a:solidFill>
                  <a:srgbClr val="F8F4EE"/>
                </a:solidFill>
                <a:latin typeface="Calibri"/>
                <a:ea typeface="Calibri"/>
                <a:cs typeface="Calibri"/>
                <a:sym typeface="Calibri"/>
              </a:rPr>
              <a:t>Records need to be added where your nameservers point.</a:t>
            </a:r>
            <a:endParaRPr i="1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2"/>
          <p:cNvSpPr/>
          <p:nvPr/>
        </p:nvSpPr>
        <p:spPr>
          <a:xfrm>
            <a:off x="1828810" y="2697484"/>
            <a:ext cx="64923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8F4EE"/>
              </a:buClr>
              <a:buSzPts val="1500"/>
              <a:buFont typeface="Calibri"/>
              <a:buNone/>
            </a:pPr>
            <a:r>
              <a:rPr i="1" lang="en-US" sz="1500">
                <a:solidFill>
                  <a:srgbClr val="F8F4EE"/>
                </a:solidFill>
                <a:latin typeface="Calibri"/>
                <a:ea typeface="Calibri"/>
                <a:cs typeface="Calibri"/>
                <a:sym typeface="Calibri"/>
              </a:rPr>
              <a:t>Bounces, stale contacts, and low engagement can affect trust over time.</a:t>
            </a:r>
            <a:endParaRPr b="0" i="1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2"/>
          <p:cNvSpPr/>
          <p:nvPr/>
        </p:nvSpPr>
        <p:spPr>
          <a:xfrm>
            <a:off x="1828810" y="3355852"/>
            <a:ext cx="64923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8F4EE"/>
              </a:buClr>
              <a:buSzPts val="1500"/>
              <a:buFont typeface="Calibri"/>
              <a:buNone/>
            </a:pPr>
            <a:r>
              <a:rPr i="1" lang="en-US" sz="1500">
                <a:solidFill>
                  <a:srgbClr val="F8F4EE"/>
                </a:solidFill>
                <a:latin typeface="Calibri"/>
                <a:ea typeface="Calibri"/>
                <a:cs typeface="Calibri"/>
                <a:sym typeface="Calibri"/>
              </a:rPr>
              <a:t>Consistency, clarity, and relevance help your emails feel expected and useful.</a:t>
            </a:r>
            <a:endParaRPr i="1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2"/>
          <p:cNvSpPr/>
          <p:nvPr/>
        </p:nvSpPr>
        <p:spPr>
          <a:xfrm>
            <a:off x="1828800" y="4046213"/>
            <a:ext cx="71892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1500">
                <a:solidFill>
                  <a:srgbClr val="F8F4EE"/>
                </a:solidFill>
                <a:latin typeface="Calibri"/>
                <a:ea typeface="Calibri"/>
                <a:cs typeface="Calibri"/>
                <a:sym typeface="Calibri"/>
              </a:rPr>
              <a:t>If your sending history is new or quiet, begin with your most engaged subscribers.</a:t>
            </a:r>
            <a:endParaRPr i="1" sz="1500">
              <a:solidFill>
                <a:srgbClr val="F8F4E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