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6" r:id="rId6"/>
    <p:sldId id="260" r:id="rId7"/>
    <p:sldId id="261" r:id="rId8"/>
    <p:sldId id="262" r:id="rId9"/>
    <p:sldId id="263" r:id="rId10"/>
    <p:sldId id="264" r:id="rId11"/>
    <p:sldId id="265" r:id="rId12"/>
    <p:sldId id="267" r:id="rId13"/>
    <p:sldId id="268" r:id="rId14"/>
    <p:sldId id="269" r:id="rId15"/>
    <p:sldId id="270" r:id="rId16"/>
    <p:sldId id="271" r:id="rId17"/>
    <p:sldId id="272" r:id="rId1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7" d="100"/>
          <a:sy n="67" d="100"/>
        </p:scale>
        <p:origin x="57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EF47F-E300-FB96-C49B-0601E372E1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a-DK"/>
          </a:p>
        </p:txBody>
      </p:sp>
      <p:sp>
        <p:nvSpPr>
          <p:cNvPr id="3" name="Subtitle 2">
            <a:extLst>
              <a:ext uri="{FF2B5EF4-FFF2-40B4-BE49-F238E27FC236}">
                <a16:creationId xmlns:a16="http://schemas.microsoft.com/office/drawing/2014/main" id="{01B6B1BB-8FF1-2D65-781B-8ED8339C5D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4" name="Date Placeholder 3">
            <a:extLst>
              <a:ext uri="{FF2B5EF4-FFF2-40B4-BE49-F238E27FC236}">
                <a16:creationId xmlns:a16="http://schemas.microsoft.com/office/drawing/2014/main" id="{D01F935F-9495-BB61-34A4-3428F6D87CE0}"/>
              </a:ext>
            </a:extLst>
          </p:cNvPr>
          <p:cNvSpPr>
            <a:spLocks noGrp="1"/>
          </p:cNvSpPr>
          <p:nvPr>
            <p:ph type="dt" sz="half" idx="10"/>
          </p:nvPr>
        </p:nvSpPr>
        <p:spPr/>
        <p:txBody>
          <a:bodyPr/>
          <a:lstStyle/>
          <a:p>
            <a:fld id="{80E25641-AF0C-46BC-B25D-D338B1CC6493}" type="datetimeFigureOut">
              <a:rPr lang="da-DK" smtClean="0"/>
              <a:t>07-06-2026</a:t>
            </a:fld>
            <a:endParaRPr lang="da-DK"/>
          </a:p>
        </p:txBody>
      </p:sp>
      <p:sp>
        <p:nvSpPr>
          <p:cNvPr id="5" name="Footer Placeholder 4">
            <a:extLst>
              <a:ext uri="{FF2B5EF4-FFF2-40B4-BE49-F238E27FC236}">
                <a16:creationId xmlns:a16="http://schemas.microsoft.com/office/drawing/2014/main" id="{3FF9E034-08A7-C083-78C7-060BAF51AEE7}"/>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18F3F8D7-D7EE-E461-DC35-1A13CF300844}"/>
              </a:ext>
            </a:extLst>
          </p:cNvPr>
          <p:cNvSpPr>
            <a:spLocks noGrp="1"/>
          </p:cNvSpPr>
          <p:nvPr>
            <p:ph type="sldNum" sz="quarter" idx="12"/>
          </p:nvPr>
        </p:nvSpPr>
        <p:spPr/>
        <p:txBody>
          <a:bodyPr/>
          <a:lstStyle/>
          <a:p>
            <a:fld id="{73CC508A-7045-4483-BC1D-36A48B7944D3}" type="slidenum">
              <a:rPr lang="da-DK" smtClean="0"/>
              <a:t>‹#›</a:t>
            </a:fld>
            <a:endParaRPr lang="da-DK"/>
          </a:p>
        </p:txBody>
      </p:sp>
    </p:spTree>
    <p:extLst>
      <p:ext uri="{BB962C8B-B14F-4D97-AF65-F5344CB8AC3E}">
        <p14:creationId xmlns:p14="http://schemas.microsoft.com/office/powerpoint/2010/main" val="1454120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83E70-3C8A-17B9-BBB4-3C86417C8938}"/>
              </a:ext>
            </a:extLst>
          </p:cNvPr>
          <p:cNvSpPr>
            <a:spLocks noGrp="1"/>
          </p:cNvSpPr>
          <p:nvPr>
            <p:ph type="title"/>
          </p:nvPr>
        </p:nvSpPr>
        <p:spPr/>
        <p:txBody>
          <a:bodyPr/>
          <a:lstStyle/>
          <a:p>
            <a:r>
              <a:rPr lang="en-US"/>
              <a:t>Click to edit Master title style</a:t>
            </a:r>
            <a:endParaRPr lang="da-DK"/>
          </a:p>
        </p:txBody>
      </p:sp>
      <p:sp>
        <p:nvSpPr>
          <p:cNvPr id="3" name="Content Placeholder 2">
            <a:extLst>
              <a:ext uri="{FF2B5EF4-FFF2-40B4-BE49-F238E27FC236}">
                <a16:creationId xmlns:a16="http://schemas.microsoft.com/office/drawing/2014/main" id="{96F0C1C7-CAA0-6ECA-46F3-78F6828BD5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1CEA4ABE-A539-46FE-C8EA-8E9386A5E40A}"/>
              </a:ext>
            </a:extLst>
          </p:cNvPr>
          <p:cNvSpPr>
            <a:spLocks noGrp="1"/>
          </p:cNvSpPr>
          <p:nvPr>
            <p:ph type="dt" sz="half" idx="10"/>
          </p:nvPr>
        </p:nvSpPr>
        <p:spPr/>
        <p:txBody>
          <a:bodyPr/>
          <a:lstStyle/>
          <a:p>
            <a:fld id="{80E25641-AF0C-46BC-B25D-D338B1CC6493}" type="datetimeFigureOut">
              <a:rPr lang="da-DK" smtClean="0"/>
              <a:t>07-06-2026</a:t>
            </a:fld>
            <a:endParaRPr lang="da-DK"/>
          </a:p>
        </p:txBody>
      </p:sp>
      <p:sp>
        <p:nvSpPr>
          <p:cNvPr id="5" name="Footer Placeholder 4">
            <a:extLst>
              <a:ext uri="{FF2B5EF4-FFF2-40B4-BE49-F238E27FC236}">
                <a16:creationId xmlns:a16="http://schemas.microsoft.com/office/drawing/2014/main" id="{0B532167-A3B6-1095-C5B2-23EEC5535AB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4286DCF2-90A8-5964-1F47-655F8F8DD0DF}"/>
              </a:ext>
            </a:extLst>
          </p:cNvPr>
          <p:cNvSpPr>
            <a:spLocks noGrp="1"/>
          </p:cNvSpPr>
          <p:nvPr>
            <p:ph type="sldNum" sz="quarter" idx="12"/>
          </p:nvPr>
        </p:nvSpPr>
        <p:spPr/>
        <p:txBody>
          <a:bodyPr/>
          <a:lstStyle/>
          <a:p>
            <a:fld id="{73CC508A-7045-4483-BC1D-36A48B7944D3}" type="slidenum">
              <a:rPr lang="da-DK" smtClean="0"/>
              <a:t>‹#›</a:t>
            </a:fld>
            <a:endParaRPr lang="da-DK"/>
          </a:p>
        </p:txBody>
      </p:sp>
    </p:spTree>
    <p:extLst>
      <p:ext uri="{BB962C8B-B14F-4D97-AF65-F5344CB8AC3E}">
        <p14:creationId xmlns:p14="http://schemas.microsoft.com/office/powerpoint/2010/main" val="3860906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4D778-224E-D6A4-8DD3-D2BF745F62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a-DK"/>
          </a:p>
        </p:txBody>
      </p:sp>
      <p:sp>
        <p:nvSpPr>
          <p:cNvPr id="3" name="Text Placeholder 2">
            <a:extLst>
              <a:ext uri="{FF2B5EF4-FFF2-40B4-BE49-F238E27FC236}">
                <a16:creationId xmlns:a16="http://schemas.microsoft.com/office/drawing/2014/main" id="{5358DD48-7708-8973-B314-0C96217C58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F8D3C6-B0F4-5E58-EC2A-FAB1ED8B0AB0}"/>
              </a:ext>
            </a:extLst>
          </p:cNvPr>
          <p:cNvSpPr>
            <a:spLocks noGrp="1"/>
          </p:cNvSpPr>
          <p:nvPr>
            <p:ph type="dt" sz="half" idx="10"/>
          </p:nvPr>
        </p:nvSpPr>
        <p:spPr/>
        <p:txBody>
          <a:bodyPr/>
          <a:lstStyle/>
          <a:p>
            <a:fld id="{80E25641-AF0C-46BC-B25D-D338B1CC6493}" type="datetimeFigureOut">
              <a:rPr lang="da-DK" smtClean="0"/>
              <a:t>07-06-2026</a:t>
            </a:fld>
            <a:endParaRPr lang="da-DK"/>
          </a:p>
        </p:txBody>
      </p:sp>
      <p:sp>
        <p:nvSpPr>
          <p:cNvPr id="5" name="Footer Placeholder 4">
            <a:extLst>
              <a:ext uri="{FF2B5EF4-FFF2-40B4-BE49-F238E27FC236}">
                <a16:creationId xmlns:a16="http://schemas.microsoft.com/office/drawing/2014/main" id="{7DF346B3-CB0B-58C7-487B-73C59E17153A}"/>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5AFC4CA0-B1DB-D571-05FF-4AD8FCE3C7D3}"/>
              </a:ext>
            </a:extLst>
          </p:cNvPr>
          <p:cNvSpPr>
            <a:spLocks noGrp="1"/>
          </p:cNvSpPr>
          <p:nvPr>
            <p:ph type="sldNum" sz="quarter" idx="12"/>
          </p:nvPr>
        </p:nvSpPr>
        <p:spPr/>
        <p:txBody>
          <a:bodyPr/>
          <a:lstStyle/>
          <a:p>
            <a:fld id="{73CC508A-7045-4483-BC1D-36A48B7944D3}" type="slidenum">
              <a:rPr lang="da-DK" smtClean="0"/>
              <a:t>‹#›</a:t>
            </a:fld>
            <a:endParaRPr lang="da-DK"/>
          </a:p>
        </p:txBody>
      </p:sp>
    </p:spTree>
    <p:extLst>
      <p:ext uri="{BB962C8B-B14F-4D97-AF65-F5344CB8AC3E}">
        <p14:creationId xmlns:p14="http://schemas.microsoft.com/office/powerpoint/2010/main" val="1252187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408A5-0E20-12E8-62BE-D04F7D8ECDBB}"/>
              </a:ext>
            </a:extLst>
          </p:cNvPr>
          <p:cNvSpPr>
            <a:spLocks noGrp="1"/>
          </p:cNvSpPr>
          <p:nvPr>
            <p:ph type="title"/>
          </p:nvPr>
        </p:nvSpPr>
        <p:spPr/>
        <p:txBody>
          <a:bodyPr/>
          <a:lstStyle/>
          <a:p>
            <a:r>
              <a:rPr lang="en-US"/>
              <a:t>Click to edit Master title style</a:t>
            </a:r>
            <a:endParaRPr lang="da-DK"/>
          </a:p>
        </p:txBody>
      </p:sp>
      <p:sp>
        <p:nvSpPr>
          <p:cNvPr id="3" name="Content Placeholder 2">
            <a:extLst>
              <a:ext uri="{FF2B5EF4-FFF2-40B4-BE49-F238E27FC236}">
                <a16:creationId xmlns:a16="http://schemas.microsoft.com/office/drawing/2014/main" id="{4BC353EE-AD8B-C508-4794-E708B05814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Content Placeholder 3">
            <a:extLst>
              <a:ext uri="{FF2B5EF4-FFF2-40B4-BE49-F238E27FC236}">
                <a16:creationId xmlns:a16="http://schemas.microsoft.com/office/drawing/2014/main" id="{73971F34-1084-BD60-340C-A12AD026AE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Date Placeholder 4">
            <a:extLst>
              <a:ext uri="{FF2B5EF4-FFF2-40B4-BE49-F238E27FC236}">
                <a16:creationId xmlns:a16="http://schemas.microsoft.com/office/drawing/2014/main" id="{515AEEEE-9A55-53B1-03B6-C6A373F72098}"/>
              </a:ext>
            </a:extLst>
          </p:cNvPr>
          <p:cNvSpPr>
            <a:spLocks noGrp="1"/>
          </p:cNvSpPr>
          <p:nvPr>
            <p:ph type="dt" sz="half" idx="10"/>
          </p:nvPr>
        </p:nvSpPr>
        <p:spPr/>
        <p:txBody>
          <a:bodyPr/>
          <a:lstStyle/>
          <a:p>
            <a:fld id="{80E25641-AF0C-46BC-B25D-D338B1CC6493}" type="datetimeFigureOut">
              <a:rPr lang="da-DK" smtClean="0"/>
              <a:t>07-06-2026</a:t>
            </a:fld>
            <a:endParaRPr lang="da-DK"/>
          </a:p>
        </p:txBody>
      </p:sp>
      <p:sp>
        <p:nvSpPr>
          <p:cNvPr id="6" name="Footer Placeholder 5">
            <a:extLst>
              <a:ext uri="{FF2B5EF4-FFF2-40B4-BE49-F238E27FC236}">
                <a16:creationId xmlns:a16="http://schemas.microsoft.com/office/drawing/2014/main" id="{6F08E09F-4D68-B210-24CD-33BB477A91B6}"/>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40C668B0-3307-DF69-5858-7669D73E92F8}"/>
              </a:ext>
            </a:extLst>
          </p:cNvPr>
          <p:cNvSpPr>
            <a:spLocks noGrp="1"/>
          </p:cNvSpPr>
          <p:nvPr>
            <p:ph type="sldNum" sz="quarter" idx="12"/>
          </p:nvPr>
        </p:nvSpPr>
        <p:spPr/>
        <p:txBody>
          <a:bodyPr/>
          <a:lstStyle/>
          <a:p>
            <a:fld id="{73CC508A-7045-4483-BC1D-36A48B7944D3}" type="slidenum">
              <a:rPr lang="da-DK" smtClean="0"/>
              <a:t>‹#›</a:t>
            </a:fld>
            <a:endParaRPr lang="da-DK"/>
          </a:p>
        </p:txBody>
      </p:sp>
    </p:spTree>
    <p:extLst>
      <p:ext uri="{BB962C8B-B14F-4D97-AF65-F5344CB8AC3E}">
        <p14:creationId xmlns:p14="http://schemas.microsoft.com/office/powerpoint/2010/main" val="1834685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C867E-F172-27E8-C0EA-8F86C7821080}"/>
              </a:ext>
            </a:extLst>
          </p:cNvPr>
          <p:cNvSpPr>
            <a:spLocks noGrp="1"/>
          </p:cNvSpPr>
          <p:nvPr>
            <p:ph type="title"/>
          </p:nvPr>
        </p:nvSpPr>
        <p:spPr>
          <a:xfrm>
            <a:off x="839788" y="365125"/>
            <a:ext cx="10515600" cy="1325563"/>
          </a:xfrm>
        </p:spPr>
        <p:txBody>
          <a:bodyPr/>
          <a:lstStyle/>
          <a:p>
            <a:r>
              <a:rPr lang="en-US"/>
              <a:t>Click to edit Master title style</a:t>
            </a:r>
            <a:endParaRPr lang="da-DK"/>
          </a:p>
        </p:txBody>
      </p:sp>
      <p:sp>
        <p:nvSpPr>
          <p:cNvPr id="3" name="Text Placeholder 2">
            <a:extLst>
              <a:ext uri="{FF2B5EF4-FFF2-40B4-BE49-F238E27FC236}">
                <a16:creationId xmlns:a16="http://schemas.microsoft.com/office/drawing/2014/main" id="{239F61C4-D749-9998-C806-8E06429679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078FB3-EB74-A87C-DFBD-80AB65AA0E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Text Placeholder 4">
            <a:extLst>
              <a:ext uri="{FF2B5EF4-FFF2-40B4-BE49-F238E27FC236}">
                <a16:creationId xmlns:a16="http://schemas.microsoft.com/office/drawing/2014/main" id="{1B580DDB-ACCF-A9D5-D7FB-48441DE3DE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AFD260-2AA7-E57C-02E6-C4FEA703D4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7" name="Date Placeholder 6">
            <a:extLst>
              <a:ext uri="{FF2B5EF4-FFF2-40B4-BE49-F238E27FC236}">
                <a16:creationId xmlns:a16="http://schemas.microsoft.com/office/drawing/2014/main" id="{BF749C10-A7BF-C3AF-851A-675B3260A555}"/>
              </a:ext>
            </a:extLst>
          </p:cNvPr>
          <p:cNvSpPr>
            <a:spLocks noGrp="1"/>
          </p:cNvSpPr>
          <p:nvPr>
            <p:ph type="dt" sz="half" idx="10"/>
          </p:nvPr>
        </p:nvSpPr>
        <p:spPr/>
        <p:txBody>
          <a:bodyPr/>
          <a:lstStyle/>
          <a:p>
            <a:fld id="{80E25641-AF0C-46BC-B25D-D338B1CC6493}" type="datetimeFigureOut">
              <a:rPr lang="da-DK" smtClean="0"/>
              <a:t>07-06-2026</a:t>
            </a:fld>
            <a:endParaRPr lang="da-DK"/>
          </a:p>
        </p:txBody>
      </p:sp>
      <p:sp>
        <p:nvSpPr>
          <p:cNvPr id="8" name="Footer Placeholder 7">
            <a:extLst>
              <a:ext uri="{FF2B5EF4-FFF2-40B4-BE49-F238E27FC236}">
                <a16:creationId xmlns:a16="http://schemas.microsoft.com/office/drawing/2014/main" id="{25DFC01A-8BA1-ED31-84AF-012E18D7AF91}"/>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60A9BE45-40B6-47B0-2524-771A246B3D8D}"/>
              </a:ext>
            </a:extLst>
          </p:cNvPr>
          <p:cNvSpPr>
            <a:spLocks noGrp="1"/>
          </p:cNvSpPr>
          <p:nvPr>
            <p:ph type="sldNum" sz="quarter" idx="12"/>
          </p:nvPr>
        </p:nvSpPr>
        <p:spPr/>
        <p:txBody>
          <a:bodyPr/>
          <a:lstStyle/>
          <a:p>
            <a:fld id="{73CC508A-7045-4483-BC1D-36A48B7944D3}" type="slidenum">
              <a:rPr lang="da-DK" smtClean="0"/>
              <a:t>‹#›</a:t>
            </a:fld>
            <a:endParaRPr lang="da-DK"/>
          </a:p>
        </p:txBody>
      </p:sp>
    </p:spTree>
    <p:extLst>
      <p:ext uri="{BB962C8B-B14F-4D97-AF65-F5344CB8AC3E}">
        <p14:creationId xmlns:p14="http://schemas.microsoft.com/office/powerpoint/2010/main" val="2741800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A6AD2-B979-9F7A-0108-65A6ABD9281F}"/>
              </a:ext>
            </a:extLst>
          </p:cNvPr>
          <p:cNvSpPr>
            <a:spLocks noGrp="1"/>
          </p:cNvSpPr>
          <p:nvPr>
            <p:ph type="title"/>
          </p:nvPr>
        </p:nvSpPr>
        <p:spPr/>
        <p:txBody>
          <a:bodyPr/>
          <a:lstStyle/>
          <a:p>
            <a:r>
              <a:rPr lang="en-US"/>
              <a:t>Click to edit Master title style</a:t>
            </a:r>
            <a:endParaRPr lang="da-DK"/>
          </a:p>
        </p:txBody>
      </p:sp>
      <p:sp>
        <p:nvSpPr>
          <p:cNvPr id="3" name="Date Placeholder 2">
            <a:extLst>
              <a:ext uri="{FF2B5EF4-FFF2-40B4-BE49-F238E27FC236}">
                <a16:creationId xmlns:a16="http://schemas.microsoft.com/office/drawing/2014/main" id="{626C6054-EF24-1443-4571-348C7920B01F}"/>
              </a:ext>
            </a:extLst>
          </p:cNvPr>
          <p:cNvSpPr>
            <a:spLocks noGrp="1"/>
          </p:cNvSpPr>
          <p:nvPr>
            <p:ph type="dt" sz="half" idx="10"/>
          </p:nvPr>
        </p:nvSpPr>
        <p:spPr/>
        <p:txBody>
          <a:bodyPr/>
          <a:lstStyle/>
          <a:p>
            <a:fld id="{80E25641-AF0C-46BC-B25D-D338B1CC6493}" type="datetimeFigureOut">
              <a:rPr lang="da-DK" smtClean="0"/>
              <a:t>07-06-2026</a:t>
            </a:fld>
            <a:endParaRPr lang="da-DK"/>
          </a:p>
        </p:txBody>
      </p:sp>
      <p:sp>
        <p:nvSpPr>
          <p:cNvPr id="4" name="Footer Placeholder 3">
            <a:extLst>
              <a:ext uri="{FF2B5EF4-FFF2-40B4-BE49-F238E27FC236}">
                <a16:creationId xmlns:a16="http://schemas.microsoft.com/office/drawing/2014/main" id="{5D1B08D8-3467-2A0C-8905-CC16FC9E014F}"/>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A5E12E2C-C8FC-6A58-CA45-AD900A05B892}"/>
              </a:ext>
            </a:extLst>
          </p:cNvPr>
          <p:cNvSpPr>
            <a:spLocks noGrp="1"/>
          </p:cNvSpPr>
          <p:nvPr>
            <p:ph type="sldNum" sz="quarter" idx="12"/>
          </p:nvPr>
        </p:nvSpPr>
        <p:spPr/>
        <p:txBody>
          <a:bodyPr/>
          <a:lstStyle/>
          <a:p>
            <a:fld id="{73CC508A-7045-4483-BC1D-36A48B7944D3}" type="slidenum">
              <a:rPr lang="da-DK" smtClean="0"/>
              <a:t>‹#›</a:t>
            </a:fld>
            <a:endParaRPr lang="da-DK"/>
          </a:p>
        </p:txBody>
      </p:sp>
    </p:spTree>
    <p:extLst>
      <p:ext uri="{BB962C8B-B14F-4D97-AF65-F5344CB8AC3E}">
        <p14:creationId xmlns:p14="http://schemas.microsoft.com/office/powerpoint/2010/main" val="3367037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75F3-C38C-6B76-95F0-E38F8631E5B3}"/>
              </a:ext>
            </a:extLst>
          </p:cNvPr>
          <p:cNvSpPr>
            <a:spLocks noGrp="1"/>
          </p:cNvSpPr>
          <p:nvPr>
            <p:ph type="dt" sz="half" idx="10"/>
          </p:nvPr>
        </p:nvSpPr>
        <p:spPr/>
        <p:txBody>
          <a:bodyPr/>
          <a:lstStyle/>
          <a:p>
            <a:fld id="{80E25641-AF0C-46BC-B25D-D338B1CC6493}" type="datetimeFigureOut">
              <a:rPr lang="da-DK" smtClean="0"/>
              <a:t>07-06-2026</a:t>
            </a:fld>
            <a:endParaRPr lang="da-DK"/>
          </a:p>
        </p:txBody>
      </p:sp>
      <p:sp>
        <p:nvSpPr>
          <p:cNvPr id="3" name="Footer Placeholder 2">
            <a:extLst>
              <a:ext uri="{FF2B5EF4-FFF2-40B4-BE49-F238E27FC236}">
                <a16:creationId xmlns:a16="http://schemas.microsoft.com/office/drawing/2014/main" id="{71383139-2A28-EE03-4211-D1AA79C122E8}"/>
              </a:ext>
            </a:extLst>
          </p:cNvPr>
          <p:cNvSpPr>
            <a:spLocks noGrp="1"/>
          </p:cNvSpPr>
          <p:nvPr>
            <p:ph type="ftr" sz="quarter" idx="11"/>
          </p:nvPr>
        </p:nvSpPr>
        <p:spPr/>
        <p:txBody>
          <a:bodyPr/>
          <a:lstStyle/>
          <a:p>
            <a:endParaRPr lang="da-DK"/>
          </a:p>
        </p:txBody>
      </p:sp>
      <p:sp>
        <p:nvSpPr>
          <p:cNvPr id="4" name="Slide Number Placeholder 3">
            <a:extLst>
              <a:ext uri="{FF2B5EF4-FFF2-40B4-BE49-F238E27FC236}">
                <a16:creationId xmlns:a16="http://schemas.microsoft.com/office/drawing/2014/main" id="{E6D0C306-E0A2-24AF-7475-387A8596E422}"/>
              </a:ext>
            </a:extLst>
          </p:cNvPr>
          <p:cNvSpPr>
            <a:spLocks noGrp="1"/>
          </p:cNvSpPr>
          <p:nvPr>
            <p:ph type="sldNum" sz="quarter" idx="12"/>
          </p:nvPr>
        </p:nvSpPr>
        <p:spPr/>
        <p:txBody>
          <a:bodyPr/>
          <a:lstStyle/>
          <a:p>
            <a:fld id="{73CC508A-7045-4483-BC1D-36A48B7944D3}" type="slidenum">
              <a:rPr lang="da-DK" smtClean="0"/>
              <a:t>‹#›</a:t>
            </a:fld>
            <a:endParaRPr lang="da-DK"/>
          </a:p>
        </p:txBody>
      </p:sp>
    </p:spTree>
    <p:extLst>
      <p:ext uri="{BB962C8B-B14F-4D97-AF65-F5344CB8AC3E}">
        <p14:creationId xmlns:p14="http://schemas.microsoft.com/office/powerpoint/2010/main" val="214634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B7EC8-FC0F-E0B9-0356-37CDBC71C9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a-DK"/>
          </a:p>
        </p:txBody>
      </p:sp>
      <p:sp>
        <p:nvSpPr>
          <p:cNvPr id="3" name="Content Placeholder 2">
            <a:extLst>
              <a:ext uri="{FF2B5EF4-FFF2-40B4-BE49-F238E27FC236}">
                <a16:creationId xmlns:a16="http://schemas.microsoft.com/office/drawing/2014/main" id="{AC78654C-39B2-3A1C-8F7E-A07BE6E87B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Text Placeholder 3">
            <a:extLst>
              <a:ext uri="{FF2B5EF4-FFF2-40B4-BE49-F238E27FC236}">
                <a16:creationId xmlns:a16="http://schemas.microsoft.com/office/drawing/2014/main" id="{6DB33DCD-D3D4-A649-4E5A-3D145B6E4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150C49-FB85-EAC2-BF21-5A4BE050E889}"/>
              </a:ext>
            </a:extLst>
          </p:cNvPr>
          <p:cNvSpPr>
            <a:spLocks noGrp="1"/>
          </p:cNvSpPr>
          <p:nvPr>
            <p:ph type="dt" sz="half" idx="10"/>
          </p:nvPr>
        </p:nvSpPr>
        <p:spPr/>
        <p:txBody>
          <a:bodyPr/>
          <a:lstStyle/>
          <a:p>
            <a:fld id="{80E25641-AF0C-46BC-B25D-D338B1CC6493}" type="datetimeFigureOut">
              <a:rPr lang="da-DK" smtClean="0"/>
              <a:t>07-06-2026</a:t>
            </a:fld>
            <a:endParaRPr lang="da-DK"/>
          </a:p>
        </p:txBody>
      </p:sp>
      <p:sp>
        <p:nvSpPr>
          <p:cNvPr id="6" name="Footer Placeholder 5">
            <a:extLst>
              <a:ext uri="{FF2B5EF4-FFF2-40B4-BE49-F238E27FC236}">
                <a16:creationId xmlns:a16="http://schemas.microsoft.com/office/drawing/2014/main" id="{D3B28FE8-7FD1-313B-2195-1E5F7668FD51}"/>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718D48E7-56B1-E85F-8B0A-AC2FAE192318}"/>
              </a:ext>
            </a:extLst>
          </p:cNvPr>
          <p:cNvSpPr>
            <a:spLocks noGrp="1"/>
          </p:cNvSpPr>
          <p:nvPr>
            <p:ph type="sldNum" sz="quarter" idx="12"/>
          </p:nvPr>
        </p:nvSpPr>
        <p:spPr/>
        <p:txBody>
          <a:bodyPr/>
          <a:lstStyle/>
          <a:p>
            <a:fld id="{73CC508A-7045-4483-BC1D-36A48B7944D3}" type="slidenum">
              <a:rPr lang="da-DK" smtClean="0"/>
              <a:t>‹#›</a:t>
            </a:fld>
            <a:endParaRPr lang="da-DK"/>
          </a:p>
        </p:txBody>
      </p:sp>
    </p:spTree>
    <p:extLst>
      <p:ext uri="{BB962C8B-B14F-4D97-AF65-F5344CB8AC3E}">
        <p14:creationId xmlns:p14="http://schemas.microsoft.com/office/powerpoint/2010/main" val="598146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9A29A-C3B9-D900-1E72-EDA8852910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a-DK"/>
          </a:p>
        </p:txBody>
      </p:sp>
      <p:sp>
        <p:nvSpPr>
          <p:cNvPr id="3" name="Picture Placeholder 2">
            <a:extLst>
              <a:ext uri="{FF2B5EF4-FFF2-40B4-BE49-F238E27FC236}">
                <a16:creationId xmlns:a16="http://schemas.microsoft.com/office/drawing/2014/main" id="{9EAF21AF-EDFC-012B-572C-F6176F5D14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Text Placeholder 3">
            <a:extLst>
              <a:ext uri="{FF2B5EF4-FFF2-40B4-BE49-F238E27FC236}">
                <a16:creationId xmlns:a16="http://schemas.microsoft.com/office/drawing/2014/main" id="{D2B9E708-9788-7065-2161-9BD9BA32E0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E026C8-8D69-B22E-2059-731FE658F084}"/>
              </a:ext>
            </a:extLst>
          </p:cNvPr>
          <p:cNvSpPr>
            <a:spLocks noGrp="1"/>
          </p:cNvSpPr>
          <p:nvPr>
            <p:ph type="dt" sz="half" idx="10"/>
          </p:nvPr>
        </p:nvSpPr>
        <p:spPr/>
        <p:txBody>
          <a:bodyPr/>
          <a:lstStyle/>
          <a:p>
            <a:fld id="{80E25641-AF0C-46BC-B25D-D338B1CC6493}" type="datetimeFigureOut">
              <a:rPr lang="da-DK" smtClean="0"/>
              <a:t>07-06-2026</a:t>
            </a:fld>
            <a:endParaRPr lang="da-DK"/>
          </a:p>
        </p:txBody>
      </p:sp>
      <p:sp>
        <p:nvSpPr>
          <p:cNvPr id="6" name="Footer Placeholder 5">
            <a:extLst>
              <a:ext uri="{FF2B5EF4-FFF2-40B4-BE49-F238E27FC236}">
                <a16:creationId xmlns:a16="http://schemas.microsoft.com/office/drawing/2014/main" id="{02BAA4CD-A332-5E11-B94F-D66314CDB579}"/>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73DE0305-93C5-3608-72A6-99C4DF07E62A}"/>
              </a:ext>
            </a:extLst>
          </p:cNvPr>
          <p:cNvSpPr>
            <a:spLocks noGrp="1"/>
          </p:cNvSpPr>
          <p:nvPr>
            <p:ph type="sldNum" sz="quarter" idx="12"/>
          </p:nvPr>
        </p:nvSpPr>
        <p:spPr/>
        <p:txBody>
          <a:bodyPr/>
          <a:lstStyle/>
          <a:p>
            <a:fld id="{73CC508A-7045-4483-BC1D-36A48B7944D3}" type="slidenum">
              <a:rPr lang="da-DK" smtClean="0"/>
              <a:t>‹#›</a:t>
            </a:fld>
            <a:endParaRPr lang="da-DK"/>
          </a:p>
        </p:txBody>
      </p:sp>
    </p:spTree>
    <p:extLst>
      <p:ext uri="{BB962C8B-B14F-4D97-AF65-F5344CB8AC3E}">
        <p14:creationId xmlns:p14="http://schemas.microsoft.com/office/powerpoint/2010/main" val="1411674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E6740-93F2-FEE3-B4DB-AC6B9AFA6920}"/>
              </a:ext>
            </a:extLst>
          </p:cNvPr>
          <p:cNvSpPr>
            <a:spLocks noGrp="1"/>
          </p:cNvSpPr>
          <p:nvPr>
            <p:ph type="title"/>
          </p:nvPr>
        </p:nvSpPr>
        <p:spPr/>
        <p:txBody>
          <a:bodyPr/>
          <a:lstStyle/>
          <a:p>
            <a:r>
              <a:rPr lang="en-US"/>
              <a:t>Click to edit Master title style</a:t>
            </a:r>
            <a:endParaRPr lang="da-DK"/>
          </a:p>
        </p:txBody>
      </p:sp>
      <p:sp>
        <p:nvSpPr>
          <p:cNvPr id="3" name="Vertical Text Placeholder 2">
            <a:extLst>
              <a:ext uri="{FF2B5EF4-FFF2-40B4-BE49-F238E27FC236}">
                <a16:creationId xmlns:a16="http://schemas.microsoft.com/office/drawing/2014/main" id="{D086183D-AAD5-6E1D-9378-07722A5904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D24C329E-E436-628F-141E-988643BF7A0E}"/>
              </a:ext>
            </a:extLst>
          </p:cNvPr>
          <p:cNvSpPr>
            <a:spLocks noGrp="1"/>
          </p:cNvSpPr>
          <p:nvPr>
            <p:ph type="dt" sz="half" idx="10"/>
          </p:nvPr>
        </p:nvSpPr>
        <p:spPr/>
        <p:txBody>
          <a:bodyPr/>
          <a:lstStyle/>
          <a:p>
            <a:fld id="{80E25641-AF0C-46BC-B25D-D338B1CC6493}" type="datetimeFigureOut">
              <a:rPr lang="da-DK" smtClean="0"/>
              <a:t>07-06-2026</a:t>
            </a:fld>
            <a:endParaRPr lang="da-DK"/>
          </a:p>
        </p:txBody>
      </p:sp>
      <p:sp>
        <p:nvSpPr>
          <p:cNvPr id="5" name="Footer Placeholder 4">
            <a:extLst>
              <a:ext uri="{FF2B5EF4-FFF2-40B4-BE49-F238E27FC236}">
                <a16:creationId xmlns:a16="http://schemas.microsoft.com/office/drawing/2014/main" id="{71CCA208-3F59-F782-1974-61355674DE16}"/>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F5BB141D-050B-93EE-95F5-464A95338E9B}"/>
              </a:ext>
            </a:extLst>
          </p:cNvPr>
          <p:cNvSpPr>
            <a:spLocks noGrp="1"/>
          </p:cNvSpPr>
          <p:nvPr>
            <p:ph type="sldNum" sz="quarter" idx="12"/>
          </p:nvPr>
        </p:nvSpPr>
        <p:spPr/>
        <p:txBody>
          <a:bodyPr/>
          <a:lstStyle/>
          <a:p>
            <a:fld id="{73CC508A-7045-4483-BC1D-36A48B7944D3}" type="slidenum">
              <a:rPr lang="da-DK" smtClean="0"/>
              <a:t>‹#›</a:t>
            </a:fld>
            <a:endParaRPr lang="da-DK"/>
          </a:p>
        </p:txBody>
      </p:sp>
    </p:spTree>
    <p:extLst>
      <p:ext uri="{BB962C8B-B14F-4D97-AF65-F5344CB8AC3E}">
        <p14:creationId xmlns:p14="http://schemas.microsoft.com/office/powerpoint/2010/main" val="1650501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C88BEE-492C-4384-BF30-9E8774DDE81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da-DK"/>
          </a:p>
        </p:txBody>
      </p:sp>
      <p:sp>
        <p:nvSpPr>
          <p:cNvPr id="3" name="Vertical Text Placeholder 2">
            <a:extLst>
              <a:ext uri="{FF2B5EF4-FFF2-40B4-BE49-F238E27FC236}">
                <a16:creationId xmlns:a16="http://schemas.microsoft.com/office/drawing/2014/main" id="{64A75AA5-6C54-51D2-8AC4-54E4A8AD76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FFD0D403-EF64-E2E6-B9AB-FF9C29F265D5}"/>
              </a:ext>
            </a:extLst>
          </p:cNvPr>
          <p:cNvSpPr>
            <a:spLocks noGrp="1"/>
          </p:cNvSpPr>
          <p:nvPr>
            <p:ph type="dt" sz="half" idx="10"/>
          </p:nvPr>
        </p:nvSpPr>
        <p:spPr/>
        <p:txBody>
          <a:bodyPr/>
          <a:lstStyle/>
          <a:p>
            <a:fld id="{80E25641-AF0C-46BC-B25D-D338B1CC6493}" type="datetimeFigureOut">
              <a:rPr lang="da-DK" smtClean="0"/>
              <a:t>07-06-2026</a:t>
            </a:fld>
            <a:endParaRPr lang="da-DK"/>
          </a:p>
        </p:txBody>
      </p:sp>
      <p:sp>
        <p:nvSpPr>
          <p:cNvPr id="5" name="Footer Placeholder 4">
            <a:extLst>
              <a:ext uri="{FF2B5EF4-FFF2-40B4-BE49-F238E27FC236}">
                <a16:creationId xmlns:a16="http://schemas.microsoft.com/office/drawing/2014/main" id="{AC8478E0-17CB-51B6-610A-C1A998B372AF}"/>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7A9B3462-B598-54D0-C896-F191228D60E8}"/>
              </a:ext>
            </a:extLst>
          </p:cNvPr>
          <p:cNvSpPr>
            <a:spLocks noGrp="1"/>
          </p:cNvSpPr>
          <p:nvPr>
            <p:ph type="sldNum" sz="quarter" idx="12"/>
          </p:nvPr>
        </p:nvSpPr>
        <p:spPr/>
        <p:txBody>
          <a:bodyPr/>
          <a:lstStyle/>
          <a:p>
            <a:fld id="{73CC508A-7045-4483-BC1D-36A48B7944D3}" type="slidenum">
              <a:rPr lang="da-DK" smtClean="0"/>
              <a:t>‹#›</a:t>
            </a:fld>
            <a:endParaRPr lang="da-DK"/>
          </a:p>
        </p:txBody>
      </p:sp>
    </p:spTree>
    <p:extLst>
      <p:ext uri="{BB962C8B-B14F-4D97-AF65-F5344CB8AC3E}">
        <p14:creationId xmlns:p14="http://schemas.microsoft.com/office/powerpoint/2010/main" val="719449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529214-84A6-26DF-3FF2-7F283FA650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a-DK"/>
          </a:p>
        </p:txBody>
      </p:sp>
      <p:sp>
        <p:nvSpPr>
          <p:cNvPr id="3" name="Text Placeholder 2">
            <a:extLst>
              <a:ext uri="{FF2B5EF4-FFF2-40B4-BE49-F238E27FC236}">
                <a16:creationId xmlns:a16="http://schemas.microsoft.com/office/drawing/2014/main" id="{8B54B5CE-96FC-5980-65B1-EA24EE4E36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2731DBCA-9D4A-03C7-9C50-6C22365DCA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E25641-AF0C-46BC-B25D-D338B1CC6493}" type="datetimeFigureOut">
              <a:rPr lang="da-DK" smtClean="0"/>
              <a:t>07-06-2026</a:t>
            </a:fld>
            <a:endParaRPr lang="da-DK"/>
          </a:p>
        </p:txBody>
      </p:sp>
      <p:sp>
        <p:nvSpPr>
          <p:cNvPr id="5" name="Footer Placeholder 4">
            <a:extLst>
              <a:ext uri="{FF2B5EF4-FFF2-40B4-BE49-F238E27FC236}">
                <a16:creationId xmlns:a16="http://schemas.microsoft.com/office/drawing/2014/main" id="{38FB4C58-D276-4F1E-83D7-BD24424328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Slide Number Placeholder 5">
            <a:extLst>
              <a:ext uri="{FF2B5EF4-FFF2-40B4-BE49-F238E27FC236}">
                <a16:creationId xmlns:a16="http://schemas.microsoft.com/office/drawing/2014/main" id="{BDA3C3BE-3BFB-CF95-C2A8-94D6959274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3CC508A-7045-4483-BC1D-36A48B7944D3}" type="slidenum">
              <a:rPr lang="da-DK" smtClean="0"/>
              <a:t>‹#›</a:t>
            </a:fld>
            <a:endParaRPr lang="da-DK"/>
          </a:p>
        </p:txBody>
      </p:sp>
    </p:spTree>
    <p:extLst>
      <p:ext uri="{BB962C8B-B14F-4D97-AF65-F5344CB8AC3E}">
        <p14:creationId xmlns:p14="http://schemas.microsoft.com/office/powerpoint/2010/main" val="3539362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ref.ly/logosres/nicnt66ro?ref=Bible.Ro16.25&amp;off=1826&amp;ctx=+plan+and+purposes.+~This+hiddenness%2c+a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goodreads.com/work/quotes/234584"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gutenberg.ca/ebooks/sayers-strong/sayers-strong-00-h.html#ch02dogm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7B912-6B9E-9EB1-0B21-C0666351334B}"/>
              </a:ext>
            </a:extLst>
          </p:cNvPr>
          <p:cNvSpPr>
            <a:spLocks noGrp="1"/>
          </p:cNvSpPr>
          <p:nvPr>
            <p:ph type="ctrTitle"/>
          </p:nvPr>
        </p:nvSpPr>
        <p:spPr/>
        <p:txBody>
          <a:bodyPr/>
          <a:lstStyle/>
          <a:p>
            <a:r>
              <a:rPr lang="en-US" dirty="0" err="1"/>
              <a:t>Evangeliet</a:t>
            </a:r>
            <a:r>
              <a:rPr lang="en-US" dirty="0"/>
              <a:t> om </a:t>
            </a:r>
            <a:r>
              <a:rPr lang="en-US" dirty="0" err="1"/>
              <a:t>Guds</a:t>
            </a:r>
            <a:r>
              <a:rPr lang="en-US" dirty="0"/>
              <a:t> </a:t>
            </a:r>
            <a:r>
              <a:rPr lang="en-US" dirty="0" err="1"/>
              <a:t>nåde</a:t>
            </a:r>
            <a:r>
              <a:rPr lang="en-US" dirty="0"/>
              <a:t> </a:t>
            </a:r>
            <a:r>
              <a:rPr lang="en-US" dirty="0" err="1"/>
              <a:t>som</a:t>
            </a:r>
            <a:r>
              <a:rPr lang="en-US" dirty="0"/>
              <a:t> </a:t>
            </a:r>
            <a:r>
              <a:rPr lang="en-US" dirty="0" err="1"/>
              <a:t>Skriftens</a:t>
            </a:r>
            <a:r>
              <a:rPr lang="en-US" dirty="0"/>
              <a:t> plot</a:t>
            </a:r>
            <a:endParaRPr lang="da-DK" dirty="0"/>
          </a:p>
        </p:txBody>
      </p:sp>
      <p:sp>
        <p:nvSpPr>
          <p:cNvPr id="3" name="Subtitle 2">
            <a:extLst>
              <a:ext uri="{FF2B5EF4-FFF2-40B4-BE49-F238E27FC236}">
                <a16:creationId xmlns:a16="http://schemas.microsoft.com/office/drawing/2014/main" id="{6A1F2CDA-B7E6-71C2-1798-2AB3A6C793B9}"/>
              </a:ext>
            </a:extLst>
          </p:cNvPr>
          <p:cNvSpPr>
            <a:spLocks noGrp="1"/>
          </p:cNvSpPr>
          <p:nvPr>
            <p:ph type="subTitle" idx="1"/>
          </p:nvPr>
        </p:nvSpPr>
        <p:spPr/>
        <p:txBody>
          <a:bodyPr>
            <a:normAutofit/>
          </a:bodyPr>
          <a:lstStyle/>
          <a:p>
            <a:r>
              <a:rPr lang="en-US" dirty="0"/>
              <a:t>Del 2 </a:t>
            </a:r>
            <a:r>
              <a:rPr lang="en-US" dirty="0" err="1"/>
              <a:t>af</a:t>
            </a:r>
            <a:r>
              <a:rPr lang="en-US" dirty="0"/>
              <a:t> ‘</a:t>
            </a:r>
            <a:r>
              <a:rPr lang="en-US" dirty="0" err="1"/>
              <a:t>Bibelens</a:t>
            </a:r>
            <a:r>
              <a:rPr lang="en-US" dirty="0"/>
              <a:t> </a:t>
            </a:r>
            <a:r>
              <a:rPr lang="en-US" dirty="0" err="1"/>
              <a:t>røde</a:t>
            </a:r>
            <a:r>
              <a:rPr lang="en-US" dirty="0"/>
              <a:t> </a:t>
            </a:r>
            <a:r>
              <a:rPr lang="en-US" dirty="0" err="1"/>
              <a:t>tråd</a:t>
            </a:r>
            <a:r>
              <a:rPr lang="en-US" dirty="0"/>
              <a:t>’</a:t>
            </a:r>
          </a:p>
        </p:txBody>
      </p:sp>
    </p:spTree>
    <p:extLst>
      <p:ext uri="{BB962C8B-B14F-4D97-AF65-F5344CB8AC3E}">
        <p14:creationId xmlns:p14="http://schemas.microsoft.com/office/powerpoint/2010/main" val="2946955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164848-124C-615E-26AD-E7F794891BFD}"/>
              </a:ext>
            </a:extLst>
          </p:cNvPr>
          <p:cNvSpPr txBox="1"/>
          <p:nvPr/>
        </p:nvSpPr>
        <p:spPr>
          <a:xfrm>
            <a:off x="3276600" y="923218"/>
            <a:ext cx="6096000" cy="4318683"/>
          </a:xfrm>
          <a:prstGeom prst="rect">
            <a:avLst/>
          </a:prstGeom>
          <a:noFill/>
        </p:spPr>
        <p:txBody>
          <a:bodyPr wrap="square">
            <a:spAutoFit/>
          </a:bodyPr>
          <a:lstStyle/>
          <a:p>
            <a:pPr>
              <a:lnSpc>
                <a:spcPct val="115000"/>
              </a:lnSpc>
              <a:spcAft>
                <a:spcPts val="800"/>
              </a:spcAft>
              <a:buNone/>
            </a:pPr>
            <a:r>
              <a:rPr lang="da-DK" sz="2400" kern="100" dirty="0">
                <a:effectLst/>
                <a:latin typeface="Aptos" panose="020B0004020202020204" pitchFamily="34" charset="0"/>
                <a:ea typeface="Aptos" panose="020B0004020202020204" pitchFamily="34" charset="0"/>
                <a:cs typeface="Times New Roman" panose="02020603050405020304" pitchFamily="18" charset="0"/>
              </a:rPr>
              <a:t>Ham, som formår at styrke jer med </a:t>
            </a:r>
            <a:r>
              <a:rPr lang="da-DK" sz="2400" b="1" kern="100" dirty="0">
                <a:effectLst/>
                <a:latin typeface="Aptos" panose="020B0004020202020204" pitchFamily="34" charset="0"/>
                <a:ea typeface="Aptos" panose="020B0004020202020204" pitchFamily="34" charset="0"/>
                <a:cs typeface="Times New Roman" panose="02020603050405020304" pitchFamily="18" charset="0"/>
              </a:rPr>
              <a:t>mit evangelium </a:t>
            </a:r>
            <a:r>
              <a:rPr lang="da-DK" sz="2400" kern="100" dirty="0">
                <a:effectLst/>
                <a:latin typeface="Aptos" panose="020B0004020202020204" pitchFamily="34" charset="0"/>
                <a:ea typeface="Aptos" panose="020B0004020202020204" pitchFamily="34" charset="0"/>
                <a:cs typeface="Times New Roman" panose="02020603050405020304" pitchFamily="18" charset="0"/>
              </a:rPr>
              <a:t>og </a:t>
            </a:r>
            <a:r>
              <a:rPr lang="da-DK" sz="2400" b="1" kern="100" dirty="0">
                <a:effectLst/>
                <a:latin typeface="Aptos" panose="020B0004020202020204" pitchFamily="34" charset="0"/>
                <a:ea typeface="Aptos" panose="020B0004020202020204" pitchFamily="34" charset="0"/>
                <a:cs typeface="Times New Roman" panose="02020603050405020304" pitchFamily="18" charset="0"/>
              </a:rPr>
              <a:t>Jesu Kristi budskab</a:t>
            </a:r>
            <a:r>
              <a:rPr lang="da-DK" sz="2400" kern="100" dirty="0">
                <a:effectLst/>
                <a:latin typeface="Aptos" panose="020B0004020202020204" pitchFamily="34" charset="0"/>
                <a:ea typeface="Aptos" panose="020B0004020202020204" pitchFamily="34" charset="0"/>
                <a:cs typeface="Times New Roman" panose="02020603050405020304" pitchFamily="18" charset="0"/>
              </a:rPr>
              <a:t>, med </a:t>
            </a:r>
            <a:r>
              <a:rPr lang="da-DK" sz="2400" b="1" kern="100" dirty="0">
                <a:effectLst/>
                <a:latin typeface="Aptos" panose="020B0004020202020204" pitchFamily="34" charset="0"/>
                <a:ea typeface="Aptos" panose="020B0004020202020204" pitchFamily="34" charset="0"/>
                <a:cs typeface="Times New Roman" panose="02020603050405020304" pitchFamily="18" charset="0"/>
              </a:rPr>
              <a:t>åbenbaringen af den hemmelighed, der har været hyllet i tavshed i evige tider</a:t>
            </a:r>
            <a:r>
              <a:rPr lang="da-DK" sz="2400" kern="100" dirty="0">
                <a:effectLst/>
                <a:latin typeface="Aptos" panose="020B0004020202020204" pitchFamily="34" charset="0"/>
                <a:ea typeface="Aptos" panose="020B0004020202020204" pitchFamily="34" charset="0"/>
                <a:cs typeface="Times New Roman" panose="02020603050405020304" pitchFamily="18" charset="0"/>
              </a:rPr>
              <a:t>,* </a:t>
            </a:r>
            <a:r>
              <a:rPr lang="da-DK" sz="2400" kern="100" baseline="30000" dirty="0">
                <a:effectLst/>
                <a:latin typeface="Aptos" panose="020B0004020202020204" pitchFamily="34" charset="0"/>
                <a:ea typeface="Aptos" panose="020B0004020202020204" pitchFamily="34" charset="0"/>
                <a:cs typeface="Times New Roman" panose="02020603050405020304" pitchFamily="18" charset="0"/>
              </a:rPr>
              <a:t>26 </a:t>
            </a:r>
            <a:r>
              <a:rPr lang="da-DK" sz="2400" kern="100" dirty="0">
                <a:effectLst/>
                <a:latin typeface="Aptos" panose="020B0004020202020204" pitchFamily="34" charset="0"/>
                <a:ea typeface="Aptos" panose="020B0004020202020204" pitchFamily="34" charset="0"/>
                <a:cs typeface="Times New Roman" panose="02020603050405020304" pitchFamily="18" charset="0"/>
              </a:rPr>
              <a:t>men som nu er bragt for dagen og gennem profetiske skrifter på den evige Guds befaling gjort kendt for alle folkeslag for at føre dem til troslydighed –* </a:t>
            </a:r>
            <a:r>
              <a:rPr lang="da-DK" sz="2400" kern="100" baseline="30000" dirty="0">
                <a:effectLst/>
                <a:latin typeface="Aptos" panose="020B0004020202020204" pitchFamily="34" charset="0"/>
                <a:ea typeface="Aptos" panose="020B0004020202020204" pitchFamily="34" charset="0"/>
                <a:cs typeface="Times New Roman" panose="02020603050405020304" pitchFamily="18" charset="0"/>
              </a:rPr>
              <a:t>27 </a:t>
            </a:r>
            <a:r>
              <a:rPr lang="da-DK" sz="2400" kern="100" dirty="0">
                <a:effectLst/>
                <a:latin typeface="Aptos" panose="020B0004020202020204" pitchFamily="34" charset="0"/>
                <a:ea typeface="Aptos" panose="020B0004020202020204" pitchFamily="34" charset="0"/>
                <a:cs typeface="Times New Roman" panose="02020603050405020304" pitchFamily="18" charset="0"/>
              </a:rPr>
              <a:t>ham, den eneste, vise Gud være ære ved Jesus Kristus til evig tid! Amen. (Rom 16:26-27)</a:t>
            </a:r>
          </a:p>
        </p:txBody>
      </p:sp>
    </p:spTree>
    <p:extLst>
      <p:ext uri="{BB962C8B-B14F-4D97-AF65-F5344CB8AC3E}">
        <p14:creationId xmlns:p14="http://schemas.microsoft.com/office/powerpoint/2010/main" val="1785416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B996D3-9DCE-D155-E8DA-18D61FE49F4F}"/>
              </a:ext>
            </a:extLst>
          </p:cNvPr>
          <p:cNvSpPr txBox="1"/>
          <p:nvPr/>
        </p:nvSpPr>
        <p:spPr>
          <a:xfrm>
            <a:off x="3305175" y="1549217"/>
            <a:ext cx="6096000" cy="3469219"/>
          </a:xfrm>
          <a:prstGeom prst="rect">
            <a:avLst/>
          </a:prstGeom>
          <a:noFill/>
        </p:spPr>
        <p:txBody>
          <a:bodyPr wrap="square">
            <a:spAutoFit/>
          </a:bodyPr>
          <a:lstStyle/>
          <a:p>
            <a:pPr>
              <a:lnSpc>
                <a:spcPct val="115000"/>
              </a:lnSpc>
              <a:spcAft>
                <a:spcPts val="800"/>
              </a:spcAft>
              <a:buNone/>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This hiddenness, as Paul will make clear in v. 26, does not mean that one could have no knowledge of the content of the mystery. What it means, rather, is that one could not fully understand it nor—and this is the special emphasis—experience it. (Moo, D. J. (1996). </a:t>
            </a:r>
            <a:r>
              <a:rPr lang="en-US" sz="2400" i="1"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2"/>
              </a:rPr>
              <a:t>The Epistle to the Romans</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(p. 939). Wm. B. Eerdmans Publishing Co.)</a:t>
            </a:r>
            <a:endParaRPr lang="da-DK"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07644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C972C-7E0C-9690-A0B4-F00A716A9659}"/>
              </a:ext>
            </a:extLst>
          </p:cNvPr>
          <p:cNvSpPr>
            <a:spLocks noGrp="1"/>
          </p:cNvSpPr>
          <p:nvPr>
            <p:ph type="title"/>
          </p:nvPr>
        </p:nvSpPr>
        <p:spPr/>
        <p:txBody>
          <a:bodyPr/>
          <a:lstStyle/>
          <a:p>
            <a:r>
              <a:rPr lang="en-US" dirty="0"/>
              <a:t>Plot vs. </a:t>
            </a:r>
            <a:r>
              <a:rPr lang="en-US" dirty="0" err="1"/>
              <a:t>Historie</a:t>
            </a:r>
            <a:endParaRPr lang="da-DK" dirty="0"/>
          </a:p>
        </p:txBody>
      </p:sp>
      <p:sp>
        <p:nvSpPr>
          <p:cNvPr id="3" name="Content Placeholder 2">
            <a:extLst>
              <a:ext uri="{FF2B5EF4-FFF2-40B4-BE49-F238E27FC236}">
                <a16:creationId xmlns:a16="http://schemas.microsoft.com/office/drawing/2014/main" id="{04A124C2-9CA4-ED69-28FB-70272F198D4F}"/>
              </a:ext>
            </a:extLst>
          </p:cNvPr>
          <p:cNvSpPr>
            <a:spLocks noGrp="1"/>
          </p:cNvSpPr>
          <p:nvPr>
            <p:ph idx="1"/>
          </p:nvPr>
        </p:nvSpPr>
        <p:spPr/>
        <p:txBody>
          <a:bodyPr/>
          <a:lstStyle/>
          <a:p>
            <a:pPr marL="0" indent="0">
              <a:buNone/>
            </a:pPr>
            <a:r>
              <a:rPr lang="da-DK" dirty="0"/>
              <a:t>De to ord bruges ofte for det samme, men der er en forskel.</a:t>
            </a:r>
          </a:p>
          <a:p>
            <a:pPr lvl="0"/>
            <a:r>
              <a:rPr lang="da-DK" b="1" dirty="0"/>
              <a:t>Historien er det som sker i en film</a:t>
            </a:r>
            <a:r>
              <a:rPr lang="da-DK" dirty="0"/>
              <a:t>: Frodo overfaldes af Gollum, Gollum jubler, Frodo og Gollum slås om Ringen, Gollum vinder, Gollum flader ned i Mount </a:t>
            </a:r>
            <a:r>
              <a:rPr lang="da-DK" dirty="0" err="1"/>
              <a:t>Doom</a:t>
            </a:r>
            <a:r>
              <a:rPr lang="da-DK" dirty="0"/>
              <a:t>, Ringen smelter, </a:t>
            </a:r>
            <a:r>
              <a:rPr lang="da-DK" dirty="0" err="1"/>
              <a:t>Sauron</a:t>
            </a:r>
            <a:r>
              <a:rPr lang="da-DK" dirty="0"/>
              <a:t> dør.</a:t>
            </a:r>
          </a:p>
          <a:p>
            <a:pPr lvl="0"/>
            <a:r>
              <a:rPr lang="da-DK" b="1" dirty="0"/>
              <a:t>Plottet forklarer årsagssammenhængen med det som sker</a:t>
            </a:r>
            <a:r>
              <a:rPr lang="da-DK" dirty="0"/>
              <a:t>: Frodo går ind i Mount </a:t>
            </a:r>
            <a:r>
              <a:rPr lang="da-DK" dirty="0" err="1"/>
              <a:t>Doom</a:t>
            </a:r>
            <a:r>
              <a:rPr lang="da-DK" dirty="0"/>
              <a:t> for at ødelægge ringen, men lykkes kun med det fordi Gollum overfalder ham, vinder kampen om ringen, men falder ned i Mount </a:t>
            </a:r>
            <a:r>
              <a:rPr lang="da-DK" dirty="0" err="1"/>
              <a:t>Doom</a:t>
            </a:r>
            <a:r>
              <a:rPr lang="da-DK" dirty="0"/>
              <a:t> så ringen smelter og </a:t>
            </a:r>
            <a:r>
              <a:rPr lang="da-DK" dirty="0" err="1"/>
              <a:t>Sauron</a:t>
            </a:r>
            <a:r>
              <a:rPr lang="da-DK" dirty="0"/>
              <a:t> dør.</a:t>
            </a:r>
          </a:p>
          <a:p>
            <a:endParaRPr lang="da-DK" dirty="0"/>
          </a:p>
        </p:txBody>
      </p:sp>
    </p:spTree>
    <p:extLst>
      <p:ext uri="{BB962C8B-B14F-4D97-AF65-F5344CB8AC3E}">
        <p14:creationId xmlns:p14="http://schemas.microsoft.com/office/powerpoint/2010/main" val="3418846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4D56A-D205-4F92-0B8A-3B4EBFED661B}"/>
              </a:ext>
            </a:extLst>
          </p:cNvPr>
          <p:cNvSpPr>
            <a:spLocks noGrp="1"/>
          </p:cNvSpPr>
          <p:nvPr>
            <p:ph type="title"/>
          </p:nvPr>
        </p:nvSpPr>
        <p:spPr/>
        <p:txBody>
          <a:bodyPr/>
          <a:lstStyle/>
          <a:p>
            <a:r>
              <a:rPr lang="en-US" dirty="0"/>
              <a:t>C.S. Lewis</a:t>
            </a:r>
            <a:endParaRPr lang="da-DK" dirty="0"/>
          </a:p>
        </p:txBody>
      </p:sp>
      <p:sp>
        <p:nvSpPr>
          <p:cNvPr id="3" name="Content Placeholder 2">
            <a:extLst>
              <a:ext uri="{FF2B5EF4-FFF2-40B4-BE49-F238E27FC236}">
                <a16:creationId xmlns:a16="http://schemas.microsoft.com/office/drawing/2014/main" id="{C217C60C-FE57-9452-DC43-95636FBBCF96}"/>
              </a:ext>
            </a:extLst>
          </p:cNvPr>
          <p:cNvSpPr>
            <a:spLocks noGrp="1"/>
          </p:cNvSpPr>
          <p:nvPr>
            <p:ph idx="1"/>
          </p:nvPr>
        </p:nvSpPr>
        <p:spPr/>
        <p:txBody>
          <a:bodyPr/>
          <a:lstStyle/>
          <a:p>
            <a:pPr marL="0" indent="0">
              <a:buNone/>
            </a:pPr>
            <a:r>
              <a:rPr lang="en-US" dirty="0"/>
              <a:t>“To be stories at all they must be a series of events: but it must be understood that this series - the plot, as we call it - is only really a net whereby to catch something else.” </a:t>
            </a:r>
          </a:p>
          <a:p>
            <a:pPr marL="0" indent="0">
              <a:buNone/>
            </a:pPr>
            <a:r>
              <a:rPr lang="en-US" sz="2400" dirty="0"/>
              <a:t>( </a:t>
            </a:r>
            <a:r>
              <a:rPr lang="en-US" sz="2400" b="1" dirty="0"/>
              <a:t>C.S. Lewis, </a:t>
            </a:r>
            <a:r>
              <a:rPr lang="en-US" sz="2400" b="1" dirty="0">
                <a:hlinkClick r:id="rId2">
                  <a:extLst>
                    <a:ext uri="{A12FA001-AC4F-418D-AE19-62706E023703}">
                      <ahyp:hlinkClr xmlns:ahyp="http://schemas.microsoft.com/office/drawing/2018/hyperlinkcolor" val="tx"/>
                    </a:ext>
                  </a:extLst>
                </a:hlinkClick>
              </a:rPr>
              <a:t>On Stories: And Other Essays on Literature</a:t>
            </a:r>
            <a:r>
              <a:rPr lang="en-US" sz="2400" b="1" dirty="0"/>
              <a:t>)</a:t>
            </a:r>
            <a:endParaRPr lang="da-DK" sz="2400" dirty="0"/>
          </a:p>
          <a:p>
            <a:endParaRPr lang="da-DK" dirty="0"/>
          </a:p>
        </p:txBody>
      </p:sp>
    </p:spTree>
    <p:extLst>
      <p:ext uri="{BB962C8B-B14F-4D97-AF65-F5344CB8AC3E}">
        <p14:creationId xmlns:p14="http://schemas.microsoft.com/office/powerpoint/2010/main" val="1446824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822DE-3210-B027-1E94-DDFF83392DC0}"/>
              </a:ext>
            </a:extLst>
          </p:cNvPr>
          <p:cNvSpPr>
            <a:spLocks noGrp="1"/>
          </p:cNvSpPr>
          <p:nvPr>
            <p:ph type="title"/>
          </p:nvPr>
        </p:nvSpPr>
        <p:spPr/>
        <p:txBody>
          <a:bodyPr/>
          <a:lstStyle/>
          <a:p>
            <a:r>
              <a:rPr lang="en-US" dirty="0"/>
              <a:t>Tre </a:t>
            </a:r>
            <a:r>
              <a:rPr lang="en-US" dirty="0" err="1"/>
              <a:t>aspekter</a:t>
            </a:r>
            <a:r>
              <a:rPr lang="en-US" dirty="0"/>
              <a:t> </a:t>
            </a:r>
            <a:r>
              <a:rPr lang="en-US" dirty="0" err="1"/>
              <a:t>ved</a:t>
            </a:r>
            <a:r>
              <a:rPr lang="en-US" dirty="0"/>
              <a:t> </a:t>
            </a:r>
            <a:r>
              <a:rPr lang="en-US" dirty="0" err="1"/>
              <a:t>plottet</a:t>
            </a:r>
            <a:r>
              <a:rPr lang="en-US" dirty="0"/>
              <a:t> i </a:t>
            </a:r>
            <a:r>
              <a:rPr lang="en-US" dirty="0" err="1"/>
              <a:t>Romerbrevet</a:t>
            </a:r>
            <a:endParaRPr lang="da-DK" dirty="0"/>
          </a:p>
        </p:txBody>
      </p:sp>
      <p:sp>
        <p:nvSpPr>
          <p:cNvPr id="3" name="Content Placeholder 2">
            <a:extLst>
              <a:ext uri="{FF2B5EF4-FFF2-40B4-BE49-F238E27FC236}">
                <a16:creationId xmlns:a16="http://schemas.microsoft.com/office/drawing/2014/main" id="{2B01B49E-8F98-6AFF-C310-C12CC772A961}"/>
              </a:ext>
            </a:extLst>
          </p:cNvPr>
          <p:cNvSpPr>
            <a:spLocks noGrp="1"/>
          </p:cNvSpPr>
          <p:nvPr>
            <p:ph idx="1"/>
          </p:nvPr>
        </p:nvSpPr>
        <p:spPr/>
        <p:txBody>
          <a:bodyPr>
            <a:normAutofit/>
          </a:bodyPr>
          <a:lstStyle/>
          <a:p>
            <a:pPr marL="0" indent="0">
              <a:buNone/>
            </a:pPr>
            <a:r>
              <a:rPr lang="da-DK" b="1" dirty="0"/>
              <a:t>1) Plottet styrker os. </a:t>
            </a:r>
            <a:endParaRPr lang="da-DK" dirty="0"/>
          </a:p>
          <a:p>
            <a:r>
              <a:rPr lang="da-DK" dirty="0"/>
              <a:t>Rom 16:25 og Rom 1:11-12. </a:t>
            </a:r>
          </a:p>
          <a:p>
            <a:pPr marL="0" indent="0">
              <a:buNone/>
            </a:pPr>
            <a:r>
              <a:rPr lang="da-DK" b="1" dirty="0"/>
              <a:t>2) Plottet griber om historien og fortæller den i et nyt, det sande lys. </a:t>
            </a:r>
            <a:endParaRPr lang="da-DK" dirty="0"/>
          </a:p>
          <a:p>
            <a:r>
              <a:rPr lang="da-DK" dirty="0"/>
              <a:t>Plottet kaster lys over det som er gået forud.</a:t>
            </a:r>
          </a:p>
          <a:p>
            <a:pPr marL="0" indent="0">
              <a:buNone/>
            </a:pPr>
            <a:r>
              <a:rPr lang="da-DK" b="1" dirty="0"/>
              <a:t>3) Plottet rummer et </a:t>
            </a:r>
            <a:r>
              <a:rPr lang="da-DK" b="1" dirty="0" err="1"/>
              <a:t>teleos</a:t>
            </a:r>
            <a:r>
              <a:rPr lang="da-DK" b="1" dirty="0"/>
              <a:t> der peger ind i fremtiden.</a:t>
            </a:r>
            <a:r>
              <a:rPr lang="da-DK" dirty="0"/>
              <a:t> </a:t>
            </a:r>
          </a:p>
          <a:p>
            <a:r>
              <a:rPr lang="da-DK" dirty="0"/>
              <a:t>Evangeliet skal gøres kendt for alle folkeslagene for at føre dem til troslydighed</a:t>
            </a:r>
          </a:p>
        </p:txBody>
      </p:sp>
    </p:spTree>
    <p:extLst>
      <p:ext uri="{BB962C8B-B14F-4D97-AF65-F5344CB8AC3E}">
        <p14:creationId xmlns:p14="http://schemas.microsoft.com/office/powerpoint/2010/main" val="993746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FA547-73D1-299E-0E2E-22215A6A7195}"/>
              </a:ext>
            </a:extLst>
          </p:cNvPr>
          <p:cNvSpPr>
            <a:spLocks noGrp="1"/>
          </p:cNvSpPr>
          <p:nvPr>
            <p:ph type="title"/>
          </p:nvPr>
        </p:nvSpPr>
        <p:spPr/>
        <p:txBody>
          <a:bodyPr/>
          <a:lstStyle/>
          <a:p>
            <a:r>
              <a:rPr lang="da-DK" b="1" dirty="0"/>
              <a:t>At styrke menigheden</a:t>
            </a:r>
            <a:endParaRPr lang="da-DK" dirty="0"/>
          </a:p>
        </p:txBody>
      </p:sp>
      <p:sp>
        <p:nvSpPr>
          <p:cNvPr id="3" name="Content Placeholder 2">
            <a:extLst>
              <a:ext uri="{FF2B5EF4-FFF2-40B4-BE49-F238E27FC236}">
                <a16:creationId xmlns:a16="http://schemas.microsoft.com/office/drawing/2014/main" id="{F608489C-E6A5-FDCB-827D-C3AE08807116}"/>
              </a:ext>
            </a:extLst>
          </p:cNvPr>
          <p:cNvSpPr>
            <a:spLocks noGrp="1"/>
          </p:cNvSpPr>
          <p:nvPr>
            <p:ph idx="1"/>
          </p:nvPr>
        </p:nvSpPr>
        <p:spPr/>
        <p:txBody>
          <a:bodyPr/>
          <a:lstStyle/>
          <a:p>
            <a:pPr marL="0" indent="0">
              <a:buNone/>
            </a:pPr>
            <a:r>
              <a:rPr lang="da-DK" dirty="0"/>
              <a:t>Rom 1:11-12: Styrkes ved vores fælles tro. Bemærk her hvordan Paulus er en amatør i ordets egentlige forstand. Han gør det af kærlighed.</a:t>
            </a:r>
          </a:p>
          <a:p>
            <a:pPr marL="0" indent="0">
              <a:buNone/>
            </a:pPr>
            <a:r>
              <a:rPr lang="da-DK" dirty="0" err="1"/>
              <a:t>Heb</a:t>
            </a:r>
            <a:r>
              <a:rPr lang="da-DK" dirty="0"/>
              <a:t>. 13:9: ”For det er godt at hjertet styrkes af nåden.”</a:t>
            </a:r>
          </a:p>
          <a:p>
            <a:pPr marL="0" indent="0">
              <a:buNone/>
            </a:pPr>
            <a:r>
              <a:rPr lang="da-DK" dirty="0"/>
              <a:t>2. Tim 2:1: ”Hent kraft fra nåden i Kristus Jesus”</a:t>
            </a:r>
          </a:p>
          <a:p>
            <a:pPr marL="0" indent="0">
              <a:buNone/>
            </a:pPr>
            <a:endParaRPr lang="da-DK" dirty="0"/>
          </a:p>
          <a:p>
            <a:endParaRPr lang="da-DK" dirty="0"/>
          </a:p>
        </p:txBody>
      </p:sp>
    </p:spTree>
    <p:extLst>
      <p:ext uri="{BB962C8B-B14F-4D97-AF65-F5344CB8AC3E}">
        <p14:creationId xmlns:p14="http://schemas.microsoft.com/office/powerpoint/2010/main" val="3882228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8702A-D426-4B70-A878-C19EA3600653}"/>
              </a:ext>
            </a:extLst>
          </p:cNvPr>
          <p:cNvSpPr>
            <a:spLocks noGrp="1"/>
          </p:cNvSpPr>
          <p:nvPr>
            <p:ph type="title"/>
          </p:nvPr>
        </p:nvSpPr>
        <p:spPr/>
        <p:txBody>
          <a:bodyPr/>
          <a:lstStyle/>
          <a:p>
            <a:r>
              <a:rPr lang="da-DK" b="1" dirty="0"/>
              <a:t>Det kaster lys over det der er gået forud</a:t>
            </a:r>
            <a:endParaRPr lang="da-DK" dirty="0"/>
          </a:p>
        </p:txBody>
      </p:sp>
      <p:sp>
        <p:nvSpPr>
          <p:cNvPr id="3" name="Content Placeholder 2">
            <a:extLst>
              <a:ext uri="{FF2B5EF4-FFF2-40B4-BE49-F238E27FC236}">
                <a16:creationId xmlns:a16="http://schemas.microsoft.com/office/drawing/2014/main" id="{B918DDB4-2F1D-6E2C-FF95-EE802026FDE8}"/>
              </a:ext>
            </a:extLst>
          </p:cNvPr>
          <p:cNvSpPr>
            <a:spLocks noGrp="1"/>
          </p:cNvSpPr>
          <p:nvPr>
            <p:ph idx="1"/>
          </p:nvPr>
        </p:nvSpPr>
        <p:spPr/>
        <p:txBody>
          <a:bodyPr/>
          <a:lstStyle/>
          <a:p>
            <a:pPr lvl="0"/>
            <a:r>
              <a:rPr lang="da-DK" dirty="0"/>
              <a:t>Rom 1:18-3:20 Den sande forståelse af synden som et universelt forhold der indeslutter alle under sig. </a:t>
            </a:r>
          </a:p>
          <a:p>
            <a:pPr lvl="0"/>
            <a:r>
              <a:rPr lang="da-DK" dirty="0"/>
              <a:t>Rom 4. Abrahams tro, hvorfor troen på løftet går forud for hans omskærelse der blot er et tegn på den. </a:t>
            </a:r>
          </a:p>
          <a:p>
            <a:pPr lvl="0"/>
            <a:r>
              <a:rPr lang="da-DK" dirty="0"/>
              <a:t>Rom 2, 3 og 7: Hvad lovens virkelige formål er. </a:t>
            </a:r>
          </a:p>
          <a:p>
            <a:pPr lvl="0"/>
            <a:r>
              <a:rPr lang="da-DK" dirty="0"/>
              <a:t>Rom 9-11: Hvad Guds </a:t>
            </a:r>
            <a:r>
              <a:rPr lang="da-DK" dirty="0" err="1"/>
              <a:t>frelsesplan</a:t>
            </a:r>
            <a:r>
              <a:rPr lang="da-DK" dirty="0"/>
              <a:t> for Israel er. </a:t>
            </a:r>
          </a:p>
          <a:p>
            <a:endParaRPr lang="da-DK" dirty="0"/>
          </a:p>
        </p:txBody>
      </p:sp>
    </p:spTree>
    <p:extLst>
      <p:ext uri="{BB962C8B-B14F-4D97-AF65-F5344CB8AC3E}">
        <p14:creationId xmlns:p14="http://schemas.microsoft.com/office/powerpoint/2010/main" val="3488213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6AF65-AE79-E9CA-CAF2-6B02B7C31D62}"/>
              </a:ext>
            </a:extLst>
          </p:cNvPr>
          <p:cNvSpPr>
            <a:spLocks noGrp="1"/>
          </p:cNvSpPr>
          <p:nvPr>
            <p:ph type="title"/>
          </p:nvPr>
        </p:nvSpPr>
        <p:spPr/>
        <p:txBody>
          <a:bodyPr/>
          <a:lstStyle/>
          <a:p>
            <a:r>
              <a:rPr lang="da-DK" b="1" dirty="0"/>
              <a:t>Det kaster lys over det der nu udfolder sig</a:t>
            </a:r>
            <a:endParaRPr lang="da-DK" dirty="0"/>
          </a:p>
        </p:txBody>
      </p:sp>
      <p:sp>
        <p:nvSpPr>
          <p:cNvPr id="3" name="Content Placeholder 2">
            <a:extLst>
              <a:ext uri="{FF2B5EF4-FFF2-40B4-BE49-F238E27FC236}">
                <a16:creationId xmlns:a16="http://schemas.microsoft.com/office/drawing/2014/main" id="{AA4CCCE2-A02F-383D-0FEA-96731336868D}"/>
              </a:ext>
            </a:extLst>
          </p:cNvPr>
          <p:cNvSpPr>
            <a:spLocks noGrp="1"/>
          </p:cNvSpPr>
          <p:nvPr>
            <p:ph idx="1"/>
          </p:nvPr>
        </p:nvSpPr>
        <p:spPr/>
        <p:txBody>
          <a:bodyPr/>
          <a:lstStyle/>
          <a:p>
            <a:pPr lvl="0"/>
            <a:r>
              <a:rPr lang="da-DK" dirty="0"/>
              <a:t>Rom 5-8: Den kristnes håb i kampen mod synd, loven og prøvelser </a:t>
            </a:r>
          </a:p>
          <a:p>
            <a:pPr lvl="0"/>
            <a:r>
              <a:rPr lang="nb-NO" dirty="0"/>
              <a:t>Rom 12 og 14: Det praktiske liv i kirken. </a:t>
            </a:r>
            <a:endParaRPr lang="da-DK" dirty="0"/>
          </a:p>
          <a:p>
            <a:pPr lvl="0"/>
            <a:r>
              <a:rPr lang="da-DK" dirty="0"/>
              <a:t>Rom 13: Forholdet til myndigheder. </a:t>
            </a:r>
          </a:p>
          <a:p>
            <a:pPr lvl="0"/>
            <a:r>
              <a:rPr lang="da-DK" dirty="0"/>
              <a:t>Rom 15: Deltagelse i evangeliets mission, at føre folkeslagene til myndighed. (Rom 15:14-33).</a:t>
            </a:r>
          </a:p>
          <a:p>
            <a:endParaRPr lang="da-DK" dirty="0"/>
          </a:p>
        </p:txBody>
      </p:sp>
    </p:spTree>
    <p:extLst>
      <p:ext uri="{BB962C8B-B14F-4D97-AF65-F5344CB8AC3E}">
        <p14:creationId xmlns:p14="http://schemas.microsoft.com/office/powerpoint/2010/main" val="1078532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4DB82-2922-6464-6C67-34AAFD00C862}"/>
              </a:ext>
            </a:extLst>
          </p:cNvPr>
          <p:cNvSpPr>
            <a:spLocks noGrp="1"/>
          </p:cNvSpPr>
          <p:nvPr>
            <p:ph type="title"/>
          </p:nvPr>
        </p:nvSpPr>
        <p:spPr/>
        <p:txBody>
          <a:bodyPr/>
          <a:lstStyle/>
          <a:p>
            <a:r>
              <a:rPr lang="da-DK" b="1" dirty="0"/>
              <a:t>Dorothy Sayers (1893-1957) </a:t>
            </a:r>
            <a:endParaRPr lang="da-DK" dirty="0"/>
          </a:p>
        </p:txBody>
      </p:sp>
      <p:sp>
        <p:nvSpPr>
          <p:cNvPr id="3" name="Content Placeholder 2">
            <a:extLst>
              <a:ext uri="{FF2B5EF4-FFF2-40B4-BE49-F238E27FC236}">
                <a16:creationId xmlns:a16="http://schemas.microsoft.com/office/drawing/2014/main" id="{30CB9F0F-C45C-9E1E-4277-E637517F93A3}"/>
              </a:ext>
            </a:extLst>
          </p:cNvPr>
          <p:cNvSpPr>
            <a:spLocks noGrp="1"/>
          </p:cNvSpPr>
          <p:nvPr>
            <p:ph idx="1"/>
          </p:nvPr>
        </p:nvSpPr>
        <p:spPr/>
        <p:txBody>
          <a:bodyPr/>
          <a:lstStyle/>
          <a:p>
            <a:pPr marL="0" indent="0">
              <a:buNone/>
            </a:pPr>
            <a:r>
              <a:rPr lang="en-US" dirty="0"/>
              <a:t>It is the dogma that is the drama—not beautiful phrases, nor comforting sentiments, nor vague aspirations to loving-kindness and uplift, nor the promise of something nice after death—but the terrifying assertion that the same God Who made the world lived in the world and passed through the grave and gate of death. Show that to the heathen, and they may not believe it; but at least they may </a:t>
            </a:r>
            <a:r>
              <a:rPr lang="en-US" dirty="0" err="1"/>
              <a:t>realise</a:t>
            </a:r>
            <a:r>
              <a:rPr lang="en-US" dirty="0"/>
              <a:t> that here is something that a man might be glad to believe. (Sayers, Strong meat (1939)</a:t>
            </a:r>
            <a:r>
              <a:rPr lang="da-DK" dirty="0">
                <a:effectLst/>
              </a:rPr>
              <a:t> </a:t>
            </a:r>
          </a:p>
          <a:p>
            <a:r>
              <a:rPr lang="en-US" u="sng" dirty="0">
                <a:hlinkClick r:id="rId2"/>
              </a:rPr>
              <a:t>https://gutenberg.ca/ebooks/sayers-strong/sayers-strong-00-h.html#ch02dogma</a:t>
            </a:r>
            <a:r>
              <a:rPr lang="da-DK" dirty="0"/>
              <a:t> </a:t>
            </a:r>
          </a:p>
          <a:p>
            <a:endParaRPr lang="da-DK" dirty="0"/>
          </a:p>
        </p:txBody>
      </p:sp>
    </p:spTree>
    <p:extLst>
      <p:ext uri="{BB962C8B-B14F-4D97-AF65-F5344CB8AC3E}">
        <p14:creationId xmlns:p14="http://schemas.microsoft.com/office/powerpoint/2010/main" val="4166741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EBDD5-59A8-12CD-070D-0FCA49942F04}"/>
              </a:ext>
            </a:extLst>
          </p:cNvPr>
          <p:cNvSpPr>
            <a:spLocks noGrp="1"/>
          </p:cNvSpPr>
          <p:nvPr>
            <p:ph type="title"/>
          </p:nvPr>
        </p:nvSpPr>
        <p:spPr/>
        <p:txBody>
          <a:bodyPr/>
          <a:lstStyle/>
          <a:p>
            <a:r>
              <a:rPr lang="en-US" dirty="0"/>
              <a:t>C.S. Lewis (1898-1963)</a:t>
            </a:r>
            <a:endParaRPr lang="da-DK" dirty="0"/>
          </a:p>
        </p:txBody>
      </p:sp>
      <p:sp>
        <p:nvSpPr>
          <p:cNvPr id="3" name="Content Placeholder 2">
            <a:extLst>
              <a:ext uri="{FF2B5EF4-FFF2-40B4-BE49-F238E27FC236}">
                <a16:creationId xmlns:a16="http://schemas.microsoft.com/office/drawing/2014/main" id="{9DEBCD21-9AA8-1496-C578-905189CD8418}"/>
              </a:ext>
            </a:extLst>
          </p:cNvPr>
          <p:cNvSpPr>
            <a:spLocks noGrp="1"/>
          </p:cNvSpPr>
          <p:nvPr>
            <p:ph idx="1"/>
          </p:nvPr>
        </p:nvSpPr>
        <p:spPr/>
        <p:txBody>
          <a:bodyPr/>
          <a:lstStyle/>
          <a:p>
            <a:pPr marL="0" indent="0">
              <a:buNone/>
            </a:pPr>
            <a:r>
              <a:rPr lang="en-US" dirty="0"/>
              <a:t>“Now the story of Christ is simply a true myth: a myth working on us the same way as the others, but with this tremendous difference that it really happened: and one must be content to accept it in the same way, remembering that it is God’s myth where the others are men’s myths: i.e., the Pagan stories are God expressing Himself through the minds of poets, using such images as He found there, while Christianity is God expressing Himself through what we call 'real things’.” (CS Lewis in a letter to Arthur Greeves: from The Kilns (on his conversion to Christianity), 18 October 1931.)</a:t>
            </a:r>
            <a:endParaRPr lang="da-DK" dirty="0"/>
          </a:p>
          <a:p>
            <a:endParaRPr lang="da-DK" dirty="0"/>
          </a:p>
        </p:txBody>
      </p:sp>
    </p:spTree>
    <p:extLst>
      <p:ext uri="{BB962C8B-B14F-4D97-AF65-F5344CB8AC3E}">
        <p14:creationId xmlns:p14="http://schemas.microsoft.com/office/powerpoint/2010/main" val="1638118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BDD9E-6D77-0FC1-56CC-469CFBCB446F}"/>
              </a:ext>
            </a:extLst>
          </p:cNvPr>
          <p:cNvSpPr>
            <a:spLocks noGrp="1"/>
          </p:cNvSpPr>
          <p:nvPr>
            <p:ph type="title"/>
          </p:nvPr>
        </p:nvSpPr>
        <p:spPr/>
        <p:txBody>
          <a:bodyPr/>
          <a:lstStyle/>
          <a:p>
            <a:r>
              <a:rPr lang="en-US" dirty="0"/>
              <a:t>J.R. </a:t>
            </a:r>
            <a:r>
              <a:rPr lang="en-US" dirty="0" err="1"/>
              <a:t>Tolkiens</a:t>
            </a:r>
            <a:r>
              <a:rPr lang="en-US" dirty="0"/>
              <a:t> </a:t>
            </a:r>
            <a:r>
              <a:rPr lang="en-US" dirty="0" err="1"/>
              <a:t>indflydelse</a:t>
            </a:r>
            <a:endParaRPr lang="da-DK" dirty="0"/>
          </a:p>
        </p:txBody>
      </p:sp>
      <p:sp>
        <p:nvSpPr>
          <p:cNvPr id="3" name="Content Placeholder 2">
            <a:extLst>
              <a:ext uri="{FF2B5EF4-FFF2-40B4-BE49-F238E27FC236}">
                <a16:creationId xmlns:a16="http://schemas.microsoft.com/office/drawing/2014/main" id="{4077DB93-D709-7C13-824B-175893193E4F}"/>
              </a:ext>
            </a:extLst>
          </p:cNvPr>
          <p:cNvSpPr>
            <a:spLocks noGrp="1"/>
          </p:cNvSpPr>
          <p:nvPr>
            <p:ph idx="1"/>
          </p:nvPr>
        </p:nvSpPr>
        <p:spPr/>
        <p:txBody>
          <a:bodyPr>
            <a:normAutofit lnSpcReduction="10000"/>
          </a:bodyPr>
          <a:lstStyle/>
          <a:p>
            <a:pPr marL="0" indent="0">
              <a:buNone/>
            </a:pPr>
            <a:r>
              <a:rPr lang="en-US" dirty="0"/>
              <a:t>“Now what Dyson and Tolkien showed me was this: that if I met the idea of sacrifice in a Pagan story I didn’t mind it at all: again, that if I met the idea of a god sacrificing himself to himself . . . I liked it very much and was mysteriously moved by it: again, that the idea of the dying and reviving god (Balder, Adonis, Bacchus) similarly moved me provided I met it anywhere except in the Gospels. The reason was that in Pagan stories I was prepared to feel the myth as profound and suggestive of meanings beyond my grasp even </a:t>
            </a:r>
            <a:r>
              <a:rPr lang="en-US" dirty="0" err="1"/>
              <a:t>tho</a:t>
            </a:r>
            <a:r>
              <a:rPr lang="en-US" dirty="0"/>
              <a:t>’ I could not say in cold prose ‘what it meant’. Now the story of Christ is simply a true myth: a myth working on us in the same way as the others, but with this tremendous difference that it </a:t>
            </a:r>
            <a:r>
              <a:rPr lang="en-US" i="1" dirty="0"/>
              <a:t>really happened.” </a:t>
            </a:r>
            <a:r>
              <a:rPr lang="en-US" dirty="0"/>
              <a:t>(</a:t>
            </a:r>
            <a:r>
              <a:rPr lang="en-US" dirty="0" err="1"/>
              <a:t>Brev</a:t>
            </a:r>
            <a:r>
              <a:rPr lang="en-US" dirty="0"/>
              <a:t> </a:t>
            </a:r>
            <a:r>
              <a:rPr lang="en-US" dirty="0" err="1"/>
              <a:t>til</a:t>
            </a:r>
            <a:r>
              <a:rPr lang="en-US" dirty="0"/>
              <a:t> Lewis </a:t>
            </a:r>
            <a:r>
              <a:rPr lang="en-US" dirty="0" err="1"/>
              <a:t>ven</a:t>
            </a:r>
            <a:r>
              <a:rPr lang="en-US" dirty="0"/>
              <a:t> Arthur Greeves</a:t>
            </a:r>
            <a:endParaRPr lang="da-DK" dirty="0"/>
          </a:p>
        </p:txBody>
      </p:sp>
    </p:spTree>
    <p:extLst>
      <p:ext uri="{BB962C8B-B14F-4D97-AF65-F5344CB8AC3E}">
        <p14:creationId xmlns:p14="http://schemas.microsoft.com/office/powerpoint/2010/main" val="900276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1AE85-94A4-188B-267E-B1744DA68D96}"/>
              </a:ext>
            </a:extLst>
          </p:cNvPr>
          <p:cNvSpPr>
            <a:spLocks noGrp="1"/>
          </p:cNvSpPr>
          <p:nvPr>
            <p:ph type="title"/>
          </p:nvPr>
        </p:nvSpPr>
        <p:spPr/>
        <p:txBody>
          <a:bodyPr/>
          <a:lstStyle/>
          <a:p>
            <a:r>
              <a:rPr lang="en-US" dirty="0"/>
              <a:t>Kaj Munk (1898-1944)</a:t>
            </a:r>
            <a:endParaRPr lang="da-DK" dirty="0"/>
          </a:p>
        </p:txBody>
      </p:sp>
      <p:sp>
        <p:nvSpPr>
          <p:cNvPr id="3" name="Content Placeholder 2">
            <a:extLst>
              <a:ext uri="{FF2B5EF4-FFF2-40B4-BE49-F238E27FC236}">
                <a16:creationId xmlns:a16="http://schemas.microsoft.com/office/drawing/2014/main" id="{C2F141A9-5023-04AB-365D-993D22A8459C}"/>
              </a:ext>
            </a:extLst>
          </p:cNvPr>
          <p:cNvSpPr>
            <a:spLocks noGrp="1"/>
          </p:cNvSpPr>
          <p:nvPr>
            <p:ph idx="1"/>
          </p:nvPr>
        </p:nvSpPr>
        <p:spPr/>
        <p:txBody>
          <a:bodyPr>
            <a:normAutofit fontScale="62500" lnSpcReduction="20000"/>
          </a:bodyPr>
          <a:lstStyle/>
          <a:p>
            <a:pPr marL="0" indent="0">
              <a:lnSpc>
                <a:spcPct val="120000"/>
              </a:lnSpc>
              <a:buNone/>
            </a:pPr>
            <a:r>
              <a:rPr lang="da-DK" sz="3400" dirty="0"/>
              <a:t>En stor Del af den Tid, den kristne Kirke har levet som Folkekirker i de europæiske Nationer, har den forenet Skuespil og Gudstjeneste. I Middelalderen, denne </a:t>
            </a:r>
            <a:r>
              <a:rPr lang="da-DK" sz="3400" dirty="0" err="1"/>
              <a:t>straalende</a:t>
            </a:r>
            <a:r>
              <a:rPr lang="da-DK" sz="3400" dirty="0"/>
              <a:t> og denne bælgmørke Epoke, var Kirkelivet samtidig Teaterliv, den gamle Enhedskultur opstod dengang af Graven for at leve </a:t>
            </a:r>
            <a:r>
              <a:rPr lang="da-DK" sz="3400" dirty="0" err="1"/>
              <a:t>uspaltet</a:t>
            </a:r>
            <a:r>
              <a:rPr lang="da-DK" sz="3400" dirty="0"/>
              <a:t> i </a:t>
            </a:r>
            <a:r>
              <a:rPr lang="da-DK" sz="3400" dirty="0" err="1"/>
              <a:t>Aarhundreder</a:t>
            </a:r>
            <a:r>
              <a:rPr lang="da-DK" sz="3400" dirty="0"/>
              <a:t>. Selve Gudstjenesten Højmessen, var et dybt og gribende Drama, fuldt af Skønhed og Mystik, al Tilværelsens Smerte og Jubel fik Udtryk deri. I det høje Kor med de malede Ruder under de himmelstræbende Buer opførte Præster og Diakoner og Kordrenge i farveluende Dragter foran gyldne Altre, under stadig Bevægelse efter bestemte Regler, under Klokkeklang og Messesang, afbrudt af dyb </a:t>
            </a:r>
            <a:r>
              <a:rPr lang="da-DK" sz="3400" dirty="0" err="1"/>
              <a:t>aandeløs</a:t>
            </a:r>
            <a:r>
              <a:rPr lang="da-DK" sz="3400" dirty="0"/>
              <a:t> Stilhed, Frelsens vældige Drama i vekslende Scener: Menneskets Skabelse og al dets Herlighed, dets Fald og dybe Elendighed, Guds Komme til Jorden i Evangeliets underfulde Mysterium, hans Offer </a:t>
            </a:r>
            <a:r>
              <a:rPr lang="da-DK" sz="3400" dirty="0" err="1"/>
              <a:t>paa</a:t>
            </a:r>
            <a:r>
              <a:rPr lang="da-DK" sz="3400" dirty="0"/>
              <a:t> Alterets </a:t>
            </a:r>
            <a:r>
              <a:rPr lang="da-DK" sz="3400" dirty="0" err="1"/>
              <a:t>Golgatha</a:t>
            </a:r>
            <a:r>
              <a:rPr lang="da-DK" sz="3400" dirty="0"/>
              <a:t>, hans Nærværelse i det viede Brød og den signede Kalk. Det var og er et Drama, var og er Grunddramaet til alle Tider. (Hjemmet nr. 51, KMF 1938.12.17</a:t>
            </a:r>
            <a:r>
              <a:rPr lang="da-DK" dirty="0"/>
              <a:t>)</a:t>
            </a:r>
          </a:p>
        </p:txBody>
      </p:sp>
    </p:spTree>
    <p:extLst>
      <p:ext uri="{BB962C8B-B14F-4D97-AF65-F5344CB8AC3E}">
        <p14:creationId xmlns:p14="http://schemas.microsoft.com/office/powerpoint/2010/main" val="3690000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6B979-2325-39CF-108E-23910B3D8F09}"/>
              </a:ext>
            </a:extLst>
          </p:cNvPr>
          <p:cNvSpPr>
            <a:spLocks noGrp="1"/>
          </p:cNvSpPr>
          <p:nvPr>
            <p:ph type="title"/>
          </p:nvPr>
        </p:nvSpPr>
        <p:spPr/>
        <p:txBody>
          <a:bodyPr>
            <a:normAutofit/>
          </a:bodyPr>
          <a:lstStyle/>
          <a:p>
            <a:r>
              <a:rPr lang="da-DK" b="1" dirty="0"/>
              <a:t>I. Guds store plot – Hans nådes herlighed</a:t>
            </a:r>
            <a:endParaRPr lang="da-DK" dirty="0"/>
          </a:p>
        </p:txBody>
      </p:sp>
      <p:sp>
        <p:nvSpPr>
          <p:cNvPr id="3" name="Content Placeholder 2">
            <a:extLst>
              <a:ext uri="{FF2B5EF4-FFF2-40B4-BE49-F238E27FC236}">
                <a16:creationId xmlns:a16="http://schemas.microsoft.com/office/drawing/2014/main" id="{F6D112A4-5912-ED7B-B19F-4FE354FEE578}"/>
              </a:ext>
            </a:extLst>
          </p:cNvPr>
          <p:cNvSpPr>
            <a:spLocks noGrp="1"/>
          </p:cNvSpPr>
          <p:nvPr>
            <p:ph idx="1"/>
          </p:nvPr>
        </p:nvSpPr>
        <p:spPr/>
        <p:txBody>
          <a:bodyPr>
            <a:normAutofit fontScale="85000" lnSpcReduction="20000"/>
          </a:bodyPr>
          <a:lstStyle/>
          <a:p>
            <a:pPr marL="0" indent="0">
              <a:buNone/>
            </a:pPr>
            <a:r>
              <a:rPr lang="da-DK" dirty="0"/>
              <a:t>Lovet være Gud, vor Herre Jesu Kristi fader, som i Kristus har velsignet os med al himlens åndelige velsignelse. For før verden blev grundlagt, har Gud i ham udvalgt os til at stå hellige og uden fejl for hans ansigt i kærlighed.  I sin gode vilje forudbestemte han os til </a:t>
            </a:r>
            <a:r>
              <a:rPr lang="da-DK" dirty="0" err="1"/>
              <a:t>barnekår</a:t>
            </a:r>
            <a:r>
              <a:rPr lang="da-DK" dirty="0"/>
              <a:t> hos sig ved Jesus Kristus* til lov og pris for hans nådes herlighed, som han har skænket os i sin elskede søn. I ham har vi forløsning ved hans blod, tilgivelse for vore synder ved Guds rige nåde. Den gav han os i rigt mål med al visdom og indsigt ved at lade os kende sin viljes hemmelighed ud fra den gode beslutning, han selv forud havde fattet om den </a:t>
            </a:r>
            <a:r>
              <a:rPr lang="da-DK" dirty="0" err="1"/>
              <a:t>frelsesplan</a:t>
            </a:r>
            <a:r>
              <a:rPr lang="da-DK" dirty="0"/>
              <a:t> for tidernes fylde: at sammenfatte alt i Kristus, både det himmelske og det jordiske.  I ham har vi også fået del i arven, vi som var forudbestemt dertil ved Guds beslutning; for han gennemfører lt efter sin viljes forsæt, så at vi kan blive til lov og pris for hans herlighed, vi som allerede forud havde sat vort håb til Kristus.  I ham blev også I, da I hørte sandhedens ord, evangeliet om jeres frelse – i ham blev også I, da I kom til tro, beseglet med forjættelsens hellige ånd, som er pantet på vor arv, indtil forløsningen kommer for hans ejendomsfolk, til lov og pris for hans herlighed. (</a:t>
            </a:r>
            <a:r>
              <a:rPr lang="da-DK" dirty="0" err="1"/>
              <a:t>Ef</a:t>
            </a:r>
            <a:r>
              <a:rPr lang="da-DK" dirty="0"/>
              <a:t> 1:3-14)</a:t>
            </a:r>
          </a:p>
        </p:txBody>
      </p:sp>
    </p:spTree>
    <p:extLst>
      <p:ext uri="{BB962C8B-B14F-4D97-AF65-F5344CB8AC3E}">
        <p14:creationId xmlns:p14="http://schemas.microsoft.com/office/powerpoint/2010/main" val="715101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4A6051-B416-8E3B-1FAB-9DEC1B58241F}"/>
              </a:ext>
            </a:extLst>
          </p:cNvPr>
          <p:cNvSpPr txBox="1"/>
          <p:nvPr/>
        </p:nvSpPr>
        <p:spPr>
          <a:xfrm>
            <a:off x="1276349" y="834105"/>
            <a:ext cx="8620125" cy="5348131"/>
          </a:xfrm>
          <a:prstGeom prst="rect">
            <a:avLst/>
          </a:prstGeom>
          <a:noFill/>
        </p:spPr>
        <p:txBody>
          <a:bodyPr wrap="square">
            <a:spAutoFit/>
          </a:bodyPr>
          <a:lstStyle/>
          <a:p>
            <a:pPr>
              <a:lnSpc>
                <a:spcPct val="115000"/>
              </a:lnSpc>
              <a:spcAft>
                <a:spcPts val="800"/>
              </a:spcAft>
              <a:buNone/>
            </a:pPr>
            <a:r>
              <a:rPr lang="da-DK" sz="2000" b="1" kern="100" dirty="0">
                <a:effectLst/>
                <a:latin typeface="Aptos" panose="020B0004020202020204" pitchFamily="34" charset="0"/>
                <a:ea typeface="Aptos" panose="020B0004020202020204" pitchFamily="34" charset="0"/>
                <a:cs typeface="Times New Roman" panose="02020603050405020304" pitchFamily="18" charset="0"/>
              </a:rPr>
              <a:t>1. Plottet begynder i evigheden</a:t>
            </a:r>
            <a:endParaRPr lang="da-DK"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a-DK" sz="2000" b="1" kern="100" dirty="0" err="1">
                <a:effectLst/>
                <a:latin typeface="Aptos" panose="020B0004020202020204" pitchFamily="34" charset="0"/>
                <a:ea typeface="Aptos" panose="020B0004020202020204" pitchFamily="34" charset="0"/>
                <a:cs typeface="Times New Roman" panose="02020603050405020304" pitchFamily="18" charset="0"/>
              </a:rPr>
              <a:t>Ef</a:t>
            </a:r>
            <a:r>
              <a:rPr lang="da-DK" sz="2000" b="1" kern="100" dirty="0">
                <a:effectLst/>
                <a:latin typeface="Aptos" panose="020B0004020202020204" pitchFamily="34" charset="0"/>
                <a:ea typeface="Aptos" panose="020B0004020202020204" pitchFamily="34" charset="0"/>
                <a:cs typeface="Times New Roman" panose="02020603050405020304" pitchFamily="18" charset="0"/>
              </a:rPr>
              <a:t> 1:4,</a:t>
            </a:r>
            <a:r>
              <a:rPr lang="da-DK" sz="2000" kern="100" dirty="0">
                <a:effectLst/>
                <a:latin typeface="Aptos" panose="020B0004020202020204" pitchFamily="34" charset="0"/>
                <a:ea typeface="Aptos" panose="020B0004020202020204" pitchFamily="34" charset="0"/>
                <a:cs typeface="Times New Roman" panose="02020603050405020304" pitchFamily="18" charset="0"/>
              </a:rPr>
              <a:t> 2. </a:t>
            </a:r>
            <a:r>
              <a:rPr lang="da-DK" sz="2000" kern="100" dirty="0" err="1">
                <a:effectLst/>
                <a:latin typeface="Aptos" panose="020B0004020202020204" pitchFamily="34" charset="0"/>
                <a:ea typeface="Aptos" panose="020B0004020202020204" pitchFamily="34" charset="0"/>
                <a:cs typeface="Times New Roman" panose="02020603050405020304" pitchFamily="18" charset="0"/>
              </a:rPr>
              <a:t>Thess</a:t>
            </a:r>
            <a:r>
              <a:rPr lang="da-DK" sz="2000" kern="100" dirty="0">
                <a:effectLst/>
                <a:latin typeface="Aptos" panose="020B0004020202020204" pitchFamily="34" charset="0"/>
                <a:ea typeface="Aptos" panose="020B0004020202020204" pitchFamily="34" charset="0"/>
                <a:cs typeface="Times New Roman" panose="02020603050405020304" pitchFamily="18" charset="0"/>
              </a:rPr>
              <a:t> 2:13; Rom 8:28-30; </a:t>
            </a:r>
            <a:r>
              <a:rPr lang="da-DK" sz="2000" b="1" kern="100" dirty="0">
                <a:effectLst/>
                <a:latin typeface="Aptos" panose="020B0004020202020204" pitchFamily="34" charset="0"/>
                <a:ea typeface="Aptos" panose="020B0004020202020204" pitchFamily="34" charset="0"/>
                <a:cs typeface="Times New Roman" panose="02020603050405020304" pitchFamily="18" charset="0"/>
              </a:rPr>
              <a:t>2. Tim 1:9</a:t>
            </a:r>
            <a:r>
              <a:rPr lang="da-DK" sz="20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buNone/>
            </a:pPr>
            <a:r>
              <a:rPr lang="da-DK" sz="2000" b="1" kern="100" dirty="0">
                <a:effectLst/>
                <a:latin typeface="Aptos" panose="020B0004020202020204" pitchFamily="34" charset="0"/>
                <a:ea typeface="Aptos" panose="020B0004020202020204" pitchFamily="34" charset="0"/>
                <a:cs typeface="Times New Roman" panose="02020603050405020304" pitchFamily="18" charset="0"/>
              </a:rPr>
              <a:t>2. Det handler om Guds nådes herlighed</a:t>
            </a:r>
            <a:endParaRPr lang="da-DK"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a-DK" sz="2000" b="1" kern="100" dirty="0" err="1">
                <a:effectLst/>
                <a:latin typeface="Aptos" panose="020B0004020202020204" pitchFamily="34" charset="0"/>
                <a:ea typeface="Aptos" panose="020B0004020202020204" pitchFamily="34" charset="0"/>
                <a:cs typeface="Times New Roman" panose="02020603050405020304" pitchFamily="18" charset="0"/>
              </a:rPr>
              <a:t>Ef</a:t>
            </a:r>
            <a:r>
              <a:rPr lang="da-DK" sz="2000" b="1" kern="100" dirty="0">
                <a:effectLst/>
                <a:latin typeface="Aptos" panose="020B0004020202020204" pitchFamily="34" charset="0"/>
                <a:ea typeface="Aptos" panose="020B0004020202020204" pitchFamily="34" charset="0"/>
                <a:cs typeface="Times New Roman" panose="02020603050405020304" pitchFamily="18" charset="0"/>
              </a:rPr>
              <a:t> 1:4, </a:t>
            </a:r>
            <a:r>
              <a:rPr lang="da-DK" sz="2000" kern="100" dirty="0">
                <a:effectLst/>
                <a:latin typeface="Aptos" panose="020B0004020202020204" pitchFamily="34" charset="0"/>
                <a:ea typeface="Aptos" panose="020B0004020202020204" pitchFamily="34" charset="0"/>
                <a:cs typeface="Times New Roman" panose="02020603050405020304" pitchFamily="18" charset="0"/>
              </a:rPr>
              <a:t>12, 14, </a:t>
            </a:r>
            <a:r>
              <a:rPr lang="da-DK" sz="2000" kern="100" dirty="0" err="1">
                <a:effectLst/>
                <a:latin typeface="Aptos" panose="020B0004020202020204" pitchFamily="34" charset="0"/>
                <a:ea typeface="Aptos" panose="020B0004020202020204" pitchFamily="34" charset="0"/>
                <a:cs typeface="Times New Roman" panose="02020603050405020304" pitchFamily="18" charset="0"/>
              </a:rPr>
              <a:t>Apg</a:t>
            </a:r>
            <a:r>
              <a:rPr lang="da-DK" sz="2000" kern="100" dirty="0">
                <a:effectLst/>
                <a:latin typeface="Aptos" panose="020B0004020202020204" pitchFamily="34" charset="0"/>
                <a:ea typeface="Aptos" panose="020B0004020202020204" pitchFamily="34" charset="0"/>
                <a:cs typeface="Times New Roman" panose="02020603050405020304" pitchFamily="18" charset="0"/>
              </a:rPr>
              <a:t> 20:24.</a:t>
            </a:r>
          </a:p>
          <a:p>
            <a:pPr>
              <a:lnSpc>
                <a:spcPct val="115000"/>
              </a:lnSpc>
              <a:spcAft>
                <a:spcPts val="800"/>
              </a:spcAft>
              <a:buNone/>
            </a:pPr>
            <a:r>
              <a:rPr lang="da-DK" sz="2000" b="1" kern="100" dirty="0">
                <a:effectLst/>
                <a:latin typeface="Aptos" panose="020B0004020202020204" pitchFamily="34" charset="0"/>
                <a:ea typeface="Aptos" panose="020B0004020202020204" pitchFamily="34" charset="0"/>
                <a:cs typeface="Times New Roman" panose="02020603050405020304" pitchFamily="18" charset="0"/>
              </a:rPr>
              <a:t>3. Den er forankret i forsoningen i Kristus</a:t>
            </a:r>
            <a:endParaRPr lang="da-DK"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a-DK" sz="2000" b="1" kern="100" dirty="0" err="1">
                <a:effectLst/>
                <a:latin typeface="Aptos" panose="020B0004020202020204" pitchFamily="34" charset="0"/>
                <a:ea typeface="Aptos" panose="020B0004020202020204" pitchFamily="34" charset="0"/>
                <a:cs typeface="Times New Roman" panose="02020603050405020304" pitchFamily="18" charset="0"/>
              </a:rPr>
              <a:t>Ef</a:t>
            </a:r>
            <a:r>
              <a:rPr lang="da-DK" sz="2000" b="1" kern="100" dirty="0">
                <a:effectLst/>
                <a:latin typeface="Aptos" panose="020B0004020202020204" pitchFamily="34" charset="0"/>
                <a:ea typeface="Aptos" panose="020B0004020202020204" pitchFamily="34" charset="0"/>
                <a:cs typeface="Times New Roman" panose="02020603050405020304" pitchFamily="18" charset="0"/>
              </a:rPr>
              <a:t> 1:7,  </a:t>
            </a:r>
            <a:r>
              <a:rPr lang="da-DK" sz="2000" kern="100" dirty="0">
                <a:effectLst/>
                <a:latin typeface="Aptos" panose="020B0004020202020204" pitchFamily="34" charset="0"/>
                <a:ea typeface="Aptos" panose="020B0004020202020204" pitchFamily="34" charset="0"/>
                <a:cs typeface="Times New Roman" panose="02020603050405020304" pitchFamily="18" charset="0"/>
              </a:rPr>
              <a:t>Rom 3:24, </a:t>
            </a:r>
            <a:r>
              <a:rPr lang="da-DK" sz="2000" b="1" kern="100" dirty="0" err="1">
                <a:effectLst/>
                <a:latin typeface="Aptos" panose="020B0004020202020204" pitchFamily="34" charset="0"/>
                <a:ea typeface="Aptos" panose="020B0004020202020204" pitchFamily="34" charset="0"/>
                <a:cs typeface="Times New Roman" panose="02020603050405020304" pitchFamily="18" charset="0"/>
              </a:rPr>
              <a:t>Ef</a:t>
            </a:r>
            <a:r>
              <a:rPr lang="da-DK" sz="2000" b="1" kern="100" dirty="0">
                <a:effectLst/>
                <a:latin typeface="Aptos" panose="020B0004020202020204" pitchFamily="34" charset="0"/>
                <a:ea typeface="Aptos" panose="020B0004020202020204" pitchFamily="34" charset="0"/>
                <a:cs typeface="Times New Roman" panose="02020603050405020304" pitchFamily="18" charset="0"/>
              </a:rPr>
              <a:t> 2:5</a:t>
            </a:r>
            <a:r>
              <a:rPr lang="da-DK" sz="20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buNone/>
            </a:pPr>
            <a:r>
              <a:rPr lang="da-DK" sz="2000" b="1" kern="100" dirty="0">
                <a:effectLst/>
                <a:latin typeface="Aptos" panose="020B0004020202020204" pitchFamily="34" charset="0"/>
                <a:ea typeface="Aptos" panose="020B0004020202020204" pitchFamily="34" charset="0"/>
                <a:cs typeface="Times New Roman" panose="02020603050405020304" pitchFamily="18" charset="0"/>
              </a:rPr>
              <a:t>4. Den viser Guds trofasthed til Israel</a:t>
            </a:r>
            <a:endParaRPr lang="da-DK"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a-DK" sz="2000" b="1" kern="100" dirty="0" err="1">
                <a:effectLst/>
                <a:latin typeface="Aptos" panose="020B0004020202020204" pitchFamily="34" charset="0"/>
                <a:ea typeface="Aptos" panose="020B0004020202020204" pitchFamily="34" charset="0"/>
                <a:cs typeface="Times New Roman" panose="02020603050405020304" pitchFamily="18" charset="0"/>
              </a:rPr>
              <a:t>Ef</a:t>
            </a:r>
            <a:r>
              <a:rPr lang="da-DK" sz="2000" b="1" kern="100" dirty="0">
                <a:effectLst/>
                <a:latin typeface="Aptos" panose="020B0004020202020204" pitchFamily="34" charset="0"/>
                <a:ea typeface="Aptos" panose="020B0004020202020204" pitchFamily="34" charset="0"/>
                <a:cs typeface="Times New Roman" panose="02020603050405020304" pitchFamily="18" charset="0"/>
              </a:rPr>
              <a:t> 1:11-12, </a:t>
            </a:r>
            <a:r>
              <a:rPr lang="da-DK" sz="2000" kern="100" dirty="0">
                <a:effectLst/>
                <a:latin typeface="Aptos" panose="020B0004020202020204" pitchFamily="34" charset="0"/>
                <a:ea typeface="Aptos" panose="020B0004020202020204" pitchFamily="34" charset="0"/>
                <a:cs typeface="Times New Roman" panose="02020603050405020304" pitchFamily="18" charset="0"/>
              </a:rPr>
              <a:t>Rom 9-11</a:t>
            </a:r>
            <a:r>
              <a:rPr lang="da-DK" sz="2000" b="1" kern="100" dirty="0">
                <a:effectLst/>
                <a:latin typeface="Aptos" panose="020B0004020202020204" pitchFamily="34" charset="0"/>
                <a:ea typeface="Aptos" panose="020B0004020202020204" pitchFamily="34" charset="0"/>
                <a:cs typeface="Times New Roman" panose="02020603050405020304" pitchFamily="18" charset="0"/>
              </a:rPr>
              <a:t> </a:t>
            </a:r>
            <a:endParaRPr lang="da-DK"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a-DK" sz="2000" b="1" kern="100" dirty="0">
                <a:effectLst/>
                <a:latin typeface="Aptos" panose="020B0004020202020204" pitchFamily="34" charset="0"/>
                <a:ea typeface="Aptos" panose="020B0004020202020204" pitchFamily="34" charset="0"/>
                <a:cs typeface="Times New Roman" panose="02020603050405020304" pitchFamily="18" charset="0"/>
              </a:rPr>
              <a:t>5. Det bliver vores ved troen på evangeliet – de gode nyheder om Jesus.</a:t>
            </a:r>
            <a:endParaRPr lang="da-DK"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da-DK" sz="2000" b="1" kern="100" dirty="0" err="1">
                <a:effectLst/>
                <a:latin typeface="Aptos" panose="020B0004020202020204" pitchFamily="34" charset="0"/>
                <a:ea typeface="Aptos" panose="020B0004020202020204" pitchFamily="34" charset="0"/>
                <a:cs typeface="Times New Roman" panose="02020603050405020304" pitchFamily="18" charset="0"/>
              </a:rPr>
              <a:t>Ef</a:t>
            </a:r>
            <a:r>
              <a:rPr lang="da-DK" sz="2000" b="1" kern="100" dirty="0">
                <a:effectLst/>
                <a:latin typeface="Aptos" panose="020B0004020202020204" pitchFamily="34" charset="0"/>
                <a:ea typeface="Aptos" panose="020B0004020202020204" pitchFamily="34" charset="0"/>
                <a:cs typeface="Times New Roman" panose="02020603050405020304" pitchFamily="18" charset="0"/>
              </a:rPr>
              <a:t> 1:13, </a:t>
            </a:r>
            <a:r>
              <a:rPr lang="da-DK" sz="2000" kern="100" dirty="0">
                <a:effectLst/>
                <a:latin typeface="Aptos" panose="020B0004020202020204" pitchFamily="34" charset="0"/>
                <a:ea typeface="Aptos" panose="020B0004020202020204" pitchFamily="34" charset="0"/>
                <a:cs typeface="Times New Roman" panose="02020603050405020304" pitchFamily="18" charset="0"/>
              </a:rPr>
              <a:t>Kol 1:5</a:t>
            </a:r>
            <a:r>
              <a:rPr lang="da-DK" sz="2000" b="1"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buNone/>
            </a:pPr>
            <a:r>
              <a:rPr lang="da-DK" sz="2000" b="1" dirty="0"/>
              <a:t>6. Den er en himmelsk virkelighed, og jordisk vished nu fordi Helligånden er hos os indtil vi forløses til den himmelske virkelighed.</a:t>
            </a:r>
            <a:endParaRPr lang="da-DK"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92332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961E3-9C96-BF3E-1EB8-C95CAE2331C8}"/>
              </a:ext>
            </a:extLst>
          </p:cNvPr>
          <p:cNvSpPr>
            <a:spLocks noGrp="1"/>
          </p:cNvSpPr>
          <p:nvPr>
            <p:ph type="title"/>
          </p:nvPr>
        </p:nvSpPr>
        <p:spPr/>
        <p:txBody>
          <a:bodyPr>
            <a:normAutofit fontScale="90000"/>
          </a:bodyPr>
          <a:lstStyle/>
          <a:p>
            <a:r>
              <a:rPr lang="nb-NO" b="1" dirty="0"/>
              <a:t>II. Den første der forkynder dette plot er Kristus</a:t>
            </a:r>
            <a:br>
              <a:rPr lang="da-DK" dirty="0"/>
            </a:br>
            <a:endParaRPr lang="da-DK" dirty="0"/>
          </a:p>
        </p:txBody>
      </p:sp>
      <p:sp>
        <p:nvSpPr>
          <p:cNvPr id="3" name="Content Placeholder 2">
            <a:extLst>
              <a:ext uri="{FF2B5EF4-FFF2-40B4-BE49-F238E27FC236}">
                <a16:creationId xmlns:a16="http://schemas.microsoft.com/office/drawing/2014/main" id="{BFB74122-8551-6A6E-2EE2-F9044D047924}"/>
              </a:ext>
            </a:extLst>
          </p:cNvPr>
          <p:cNvSpPr>
            <a:spLocks noGrp="1"/>
          </p:cNvSpPr>
          <p:nvPr>
            <p:ph idx="1"/>
          </p:nvPr>
        </p:nvSpPr>
        <p:spPr/>
        <p:txBody>
          <a:bodyPr>
            <a:normAutofit fontScale="92500" lnSpcReduction="10000"/>
          </a:bodyPr>
          <a:lstStyle/>
          <a:p>
            <a:r>
              <a:rPr lang="da-DK" dirty="0"/>
              <a:t>Vi finder dette i </a:t>
            </a:r>
            <a:r>
              <a:rPr lang="da-DK" i="1" dirty="0"/>
              <a:t>Vandringen til </a:t>
            </a:r>
            <a:r>
              <a:rPr lang="da-DK" i="1" dirty="0" err="1"/>
              <a:t>Emmaus</a:t>
            </a:r>
            <a:r>
              <a:rPr lang="da-DK" i="1" dirty="0"/>
              <a:t>, </a:t>
            </a:r>
            <a:r>
              <a:rPr lang="da-DK" dirty="0"/>
              <a:t>efter Jesu opstandelse i Luk 24:13-36. </a:t>
            </a:r>
          </a:p>
          <a:p>
            <a:pPr lvl="0"/>
            <a:r>
              <a:rPr lang="da-DK" dirty="0" err="1"/>
              <a:t>Lk</a:t>
            </a:r>
            <a:r>
              <a:rPr lang="da-DK" dirty="0"/>
              <a:t> 24:25: Jesus fortæller dem så plottet – årsagssammenhængen.</a:t>
            </a:r>
          </a:p>
          <a:p>
            <a:pPr lvl="0"/>
            <a:r>
              <a:rPr lang="da-DK" dirty="0"/>
              <a:t>Plottet kaster lys over GT. </a:t>
            </a:r>
          </a:p>
          <a:p>
            <a:pPr lvl="0"/>
            <a:r>
              <a:rPr lang="da-DK" dirty="0"/>
              <a:t>Åbenbaring er understreget: ”</a:t>
            </a:r>
            <a:r>
              <a:rPr lang="da-DK" baseline="30000" dirty="0"/>
              <a:t> </a:t>
            </a:r>
            <a:r>
              <a:rPr lang="da-DK" dirty="0"/>
              <a:t>Da åbnedes deres øjne, og de genkendte ham; men så blev han usynlig for dem.”</a:t>
            </a:r>
          </a:p>
          <a:p>
            <a:pPr lvl="0"/>
            <a:r>
              <a:rPr lang="da-DK" dirty="0"/>
              <a:t>De blev styrket i troen: »Brændte vore hjerter ikke i os, mens han talte til os på vejen og åbnede Skrifterne for os?« </a:t>
            </a:r>
          </a:p>
          <a:p>
            <a:pPr lvl="0"/>
            <a:r>
              <a:rPr lang="da-DK" dirty="0"/>
              <a:t>Effekten er at de sendes ud på mission. De brød straks op og gik 12 km tilbage til Jerusalem og fortalte ”hvad der var sket på vejen, og hvordan de havde genkendt ham, da han brød brødet.”</a:t>
            </a:r>
          </a:p>
          <a:p>
            <a:endParaRPr lang="da-DK" dirty="0"/>
          </a:p>
        </p:txBody>
      </p:sp>
    </p:spTree>
    <p:extLst>
      <p:ext uri="{BB962C8B-B14F-4D97-AF65-F5344CB8AC3E}">
        <p14:creationId xmlns:p14="http://schemas.microsoft.com/office/powerpoint/2010/main" val="161463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11200-5406-2F9D-D206-2440F346B959}"/>
              </a:ext>
            </a:extLst>
          </p:cNvPr>
          <p:cNvSpPr>
            <a:spLocks noGrp="1"/>
          </p:cNvSpPr>
          <p:nvPr>
            <p:ph type="title"/>
          </p:nvPr>
        </p:nvSpPr>
        <p:spPr/>
        <p:txBody>
          <a:bodyPr/>
          <a:lstStyle/>
          <a:p>
            <a:r>
              <a:rPr lang="da-DK" b="1" dirty="0"/>
              <a:t>III – Vores møde med plottet</a:t>
            </a:r>
            <a:endParaRPr lang="da-DK" dirty="0"/>
          </a:p>
        </p:txBody>
      </p:sp>
      <p:sp>
        <p:nvSpPr>
          <p:cNvPr id="3" name="Content Placeholder 2">
            <a:extLst>
              <a:ext uri="{FF2B5EF4-FFF2-40B4-BE49-F238E27FC236}">
                <a16:creationId xmlns:a16="http://schemas.microsoft.com/office/drawing/2014/main" id="{3AC8B3E9-6E75-80F9-0D2A-BBDF60C7339D}"/>
              </a:ext>
            </a:extLst>
          </p:cNvPr>
          <p:cNvSpPr>
            <a:spLocks noGrp="1"/>
          </p:cNvSpPr>
          <p:nvPr>
            <p:ph idx="1"/>
          </p:nvPr>
        </p:nvSpPr>
        <p:spPr/>
        <p:txBody>
          <a:bodyPr/>
          <a:lstStyle/>
          <a:p>
            <a:pPr lvl="0"/>
            <a:r>
              <a:rPr lang="nb-NO" dirty="0"/>
              <a:t>Det er åbenbaring. Rom 1:16, Rom 16:25-27.</a:t>
            </a:r>
            <a:endParaRPr lang="da-DK" dirty="0"/>
          </a:p>
          <a:p>
            <a:pPr lvl="0"/>
            <a:r>
              <a:rPr lang="da-DK" dirty="0"/>
              <a:t>Det indebærer en vandring med Jesus og evangeliet ind i GT. Dybere ind. Studiet af Romerbrevet, Hebræerbrevet og Åbenbaringsbogen understreger alle det som Paulus siger til Timoteus. 3:14-17. </a:t>
            </a:r>
          </a:p>
          <a:p>
            <a:pPr lvl="0"/>
            <a:r>
              <a:rPr lang="da-DK" dirty="0"/>
              <a:t>Paulus eget liv er et fantastisk billede og indsigt i denne troslydighedsvandring med evangeliet ud i verden. </a:t>
            </a:r>
            <a:r>
              <a:rPr lang="nb-NO" dirty="0"/>
              <a:t>Det er i dit liv 1 Kor 7:17-24 og i din død Fil 1:19-26. </a:t>
            </a:r>
            <a:endParaRPr lang="da-DK" dirty="0"/>
          </a:p>
          <a:p>
            <a:endParaRPr lang="da-DK" dirty="0"/>
          </a:p>
        </p:txBody>
      </p:sp>
    </p:spTree>
    <p:extLst>
      <p:ext uri="{BB962C8B-B14F-4D97-AF65-F5344CB8AC3E}">
        <p14:creationId xmlns:p14="http://schemas.microsoft.com/office/powerpoint/2010/main" val="39911935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1825</TotalTime>
  <Words>1842</Words>
  <Application>Microsoft Office PowerPoint</Application>
  <PresentationFormat>Widescreen</PresentationFormat>
  <Paragraphs>65</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Aptos Display</vt:lpstr>
      <vt:lpstr>Arial</vt:lpstr>
      <vt:lpstr>Office Theme</vt:lpstr>
      <vt:lpstr>Evangeliet om Guds nåde som Skriftens plot</vt:lpstr>
      <vt:lpstr>PowerPoint Presentation</vt:lpstr>
      <vt:lpstr>PowerPoint Presentation</vt:lpstr>
      <vt:lpstr>Plot vs. Historie</vt:lpstr>
      <vt:lpstr>C.S. Lewis</vt:lpstr>
      <vt:lpstr>Tre aspekter ved plottet i Romerbrevet</vt:lpstr>
      <vt:lpstr>At styrke menigheden</vt:lpstr>
      <vt:lpstr>Det kaster lys over det der er gået forud</vt:lpstr>
      <vt:lpstr>Det kaster lys over det der nu udfolder sig</vt:lpstr>
      <vt:lpstr>Dorothy Sayers (1893-1957) </vt:lpstr>
      <vt:lpstr>C.S. Lewis (1898-1963)</vt:lpstr>
      <vt:lpstr>J.R. Tolkiens indflydelse</vt:lpstr>
      <vt:lpstr>Kaj Munk (1898-1944)</vt:lpstr>
      <vt:lpstr>I. Guds store plot – Hans nådes herlighed</vt:lpstr>
      <vt:lpstr>PowerPoint Presentation</vt:lpstr>
      <vt:lpstr>II. Den første der forkynder dette plot er Kristus </vt:lpstr>
      <vt:lpstr>III – Vores møde med plottet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Jakobsen</dc:creator>
  <cp:lastModifiedBy>David Jakobsen</cp:lastModifiedBy>
  <cp:revision>1</cp:revision>
  <dcterms:created xsi:type="dcterms:W3CDTF">2026-06-07T07:09:22Z</dcterms:created>
  <dcterms:modified xsi:type="dcterms:W3CDTF">2026-06-08T13:35:17Z</dcterms:modified>
</cp:coreProperties>
</file>