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f759be735d_0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g3f759be735d_0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3f759be735d_0_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14.png"/><Relationship Id="rId6" Type="http://schemas.openxmlformats.org/officeDocument/2006/relationships/image" Target="../media/image4.png"/><Relationship Id="rId7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openxmlformats.org/officeDocument/2006/relationships/image" Target="../media/image17.png"/><Relationship Id="rId7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help.simplero.com/events/riZh6zN6fvXL337p" TargetMode="External"/><Relationship Id="rId4" Type="http://schemas.openxmlformats.org/officeDocument/2006/relationships/hyperlink" Target="https://simplero.community/courses/136135-work-smarter-serve-faster-explore" TargetMode="External"/><Relationship Id="rId11" Type="http://schemas.openxmlformats.org/officeDocument/2006/relationships/hyperlink" Target="https://help.simplero.com/courses/135018-simplero-coach/lessons/2412332-connect-simplero-coach-to-other-external" TargetMode="External"/><Relationship Id="rId10" Type="http://schemas.openxmlformats.org/officeDocument/2006/relationships/hyperlink" Target="https://help.simplero.com/courses/135018-simplero-coach/lessons/2382993-use-the-simplero-api-with-external-ai" TargetMode="External"/><Relationship Id="rId9" Type="http://schemas.openxmlformats.org/officeDocument/2006/relationships/hyperlink" Target="https://help.simplero.com/courses/135018-simplero-coach/lessons/2385459-connect-simplero-to-other-ai-tools-using" TargetMode="External"/><Relationship Id="rId5" Type="http://schemas.openxmlformats.org/officeDocument/2006/relationships/hyperlink" Target="https://help.simplero.com/courses/135013-settings/lessons/2400802-understanding-simplero-ai-credits" TargetMode="External"/><Relationship Id="rId6" Type="http://schemas.openxmlformats.org/officeDocument/2006/relationships/hyperlink" Target="https://help.simplero.com/courses/135013-settings/lessons/2388375-selling-ai-access-to-your-customers" TargetMode="External"/><Relationship Id="rId7" Type="http://schemas.openxmlformats.org/officeDocument/2006/relationships/hyperlink" Target="https://help.simplero.com/courses/2802-guides-for-end-users/lessons/2407042-checking-my-ai-credit-and-topping-it-up" TargetMode="External"/><Relationship Id="rId8" Type="http://schemas.openxmlformats.org/officeDocument/2006/relationships/hyperlink" Target="https://help.simplero.com/courses/135002-sites/lessons/1546861-community-experience-overview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B4D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8869680" y="-2194560"/>
            <a:ext cx="5669280" cy="566928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10607040" y="1005840"/>
            <a:ext cx="82296" cy="82296"/>
          </a:xfrm>
          <a:prstGeom prst="ellipse">
            <a:avLst/>
          </a:prstGeom>
          <a:solidFill>
            <a:srgbClr val="C9932E">
              <a:alpha val="8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11109960" y="1737360"/>
            <a:ext cx="54864" cy="54864"/>
          </a:xfrm>
          <a:prstGeom prst="ellipse">
            <a:avLst/>
          </a:prstGeom>
          <a:solidFill>
            <a:srgbClr val="2E3D8C">
              <a:alpha val="54902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9966960" y="2148840"/>
            <a:ext cx="45720" cy="45720"/>
          </a:xfrm>
          <a:prstGeom prst="ellipse">
            <a:avLst/>
          </a:prstGeom>
          <a:solidFill>
            <a:srgbClr val="C9932E">
              <a:alpha val="4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457200" y="6035040"/>
            <a:ext cx="64008" cy="64008"/>
          </a:xfrm>
          <a:prstGeom prst="ellipse">
            <a:avLst/>
          </a:prstGeom>
          <a:solidFill>
            <a:srgbClr val="C9932E">
              <a:alpha val="7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868680" y="5623560"/>
            <a:ext cx="45720" cy="45720"/>
          </a:xfrm>
          <a:prstGeom prst="ellipse">
            <a:avLst/>
          </a:prstGeom>
          <a:solidFill>
            <a:srgbClr val="2E3D8C">
              <a:alpha val="4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1417320" y="6263640"/>
            <a:ext cx="54864" cy="54864"/>
          </a:xfrm>
          <a:prstGeom prst="ellipse">
            <a:avLst/>
          </a:prstGeom>
          <a:solidFill>
            <a:srgbClr val="C9932E">
              <a:alpha val="4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868680" y="2148840"/>
            <a:ext cx="9144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1350"/>
              <a:buFont typeface="Calibri"/>
              <a:buNone/>
            </a:pPr>
            <a:r>
              <a:rPr b="1" i="0" lang="en-US" sz="1850" u="none" cap="none" strike="noStrike">
                <a:solidFill>
                  <a:srgbClr val="C9932E"/>
                </a:solidFill>
                <a:latin typeface="Calibri"/>
                <a:ea typeface="Calibri"/>
                <a:cs typeface="Calibri"/>
                <a:sym typeface="Calibri"/>
              </a:rPr>
              <a:t>SIMPLERO WORKSHOP</a:t>
            </a:r>
            <a:endParaRPr b="0" i="0" sz="1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822960" y="2560320"/>
            <a:ext cx="100584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Georgia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Understanding AI in Simplero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868675" y="3611875"/>
            <a:ext cx="102414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CEEF"/>
              </a:buClr>
              <a:buSzPts val="1800"/>
              <a:buFont typeface="Calibri"/>
              <a:buNone/>
            </a:pPr>
            <a:r>
              <a:rPr i="1" lang="en-US" sz="2500">
                <a:solidFill>
                  <a:srgbClr val="C9CEEF"/>
                </a:solidFill>
                <a:latin typeface="Calibri"/>
                <a:ea typeface="Calibri"/>
                <a:cs typeface="Calibri"/>
                <a:sym typeface="Calibri"/>
              </a:rPr>
              <a:t>Get to know the AI tools in Simplero and when each one comes in handy.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8EF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/>
          <p:nvPr/>
        </p:nvSpPr>
        <p:spPr>
          <a:xfrm>
            <a:off x="640080" y="201168"/>
            <a:ext cx="1090879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1150"/>
              <a:buFont typeface="Calibri"/>
              <a:buNone/>
            </a:pPr>
            <a:r>
              <a:rPr b="1" i="0" lang="en-US" sz="1550" u="none" cap="none" strike="noStrike">
                <a:solidFill>
                  <a:srgbClr val="C58B18"/>
                </a:solidFill>
                <a:latin typeface="Calibri"/>
                <a:ea typeface="Calibri"/>
                <a:cs typeface="Calibri"/>
                <a:sym typeface="Calibri"/>
              </a:rPr>
              <a:t>BEFORE WE DIVE IN</a:t>
            </a:r>
            <a:endParaRPr b="0" i="0" sz="1550" u="none" cap="none" strike="noStrike">
              <a:solidFill>
                <a:srgbClr val="C58B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640080" y="502920"/>
            <a:ext cx="109087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Georgia"/>
              <a:buNone/>
            </a:pPr>
            <a:r>
              <a:rPr b="1" i="0" lang="en-US" sz="340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Here's what we'll cover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640080" y="1280160"/>
            <a:ext cx="10607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Been here before? </a:t>
            </a:r>
            <a:r>
              <a:rPr lang="en-US" sz="15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The AI Companion you may remember is now Simplero Coach.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640080" y="2057400"/>
            <a:ext cx="77724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2200"/>
              <a:buFont typeface="Georgia"/>
              <a:buNone/>
            </a:pPr>
            <a:r>
              <a:rPr b="1" i="0" lang="en-US" sz="2200" u="none" cap="none" strike="noStrike">
                <a:solidFill>
                  <a:srgbClr val="C58B18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C58B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4"/>
          <p:cNvSpPr/>
          <p:nvPr/>
        </p:nvSpPr>
        <p:spPr>
          <a:xfrm>
            <a:off x="1508760" y="2057400"/>
            <a:ext cx="329184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750"/>
              <a:buFont typeface="Georgia"/>
              <a:buNone/>
            </a:pPr>
            <a:r>
              <a:rPr b="1" i="0" lang="en-US" sz="175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The map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4937760" y="2057400"/>
            <a:ext cx="630936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Five AI tools, who each one is for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" name="Google Shape;37;p4"/>
          <p:cNvCxnSpPr/>
          <p:nvPr/>
        </p:nvCxnSpPr>
        <p:spPr>
          <a:xfrm>
            <a:off x="640080" y="2743200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D8CFB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4"/>
          <p:cNvSpPr/>
          <p:nvPr/>
        </p:nvSpPr>
        <p:spPr>
          <a:xfrm>
            <a:off x="640080" y="2788920"/>
            <a:ext cx="77724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3D8C"/>
              </a:buClr>
              <a:buSzPts val="2200"/>
              <a:buFont typeface="Georgia"/>
              <a:buNone/>
            </a:pPr>
            <a:r>
              <a:rPr b="1" i="0" lang="en-US" sz="2200" u="none" cap="none" strike="noStrike">
                <a:solidFill>
                  <a:srgbClr val="2E3D8C"/>
                </a:solidFill>
                <a:latin typeface="Georgia"/>
                <a:ea typeface="Georgia"/>
                <a:cs typeface="Georgia"/>
                <a:sym typeface="Georgia"/>
              </a:rPr>
              <a:t>02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1508760" y="2788920"/>
            <a:ext cx="329184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750"/>
              <a:buFont typeface="Georgia"/>
              <a:buNone/>
            </a:pPr>
            <a:r>
              <a:rPr b="1" i="0" lang="en-US" sz="175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Credits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4"/>
          <p:cNvSpPr/>
          <p:nvPr/>
        </p:nvSpPr>
        <p:spPr>
          <a:xfrm>
            <a:off x="4937760" y="2788920"/>
            <a:ext cx="630936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What things cost and where to check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" name="Google Shape;41;p4"/>
          <p:cNvCxnSpPr/>
          <p:nvPr/>
        </p:nvCxnSpPr>
        <p:spPr>
          <a:xfrm>
            <a:off x="640080" y="3474720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D8CFB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4"/>
          <p:cNvSpPr/>
          <p:nvPr/>
        </p:nvSpPr>
        <p:spPr>
          <a:xfrm>
            <a:off x="640080" y="3520440"/>
            <a:ext cx="77724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2200"/>
              <a:buFont typeface="Georgia"/>
              <a:buNone/>
            </a:pPr>
            <a:r>
              <a:rPr b="1" i="0" lang="en-US" sz="2200" u="none" cap="none" strike="noStrike">
                <a:solidFill>
                  <a:srgbClr val="C58B18"/>
                </a:solidFill>
                <a:latin typeface="Georgia"/>
                <a:ea typeface="Georgia"/>
                <a:cs typeface="Georgia"/>
                <a:sym typeface="Georgia"/>
              </a:rPr>
              <a:t>03</a:t>
            </a:r>
            <a:endParaRPr b="0" i="0" sz="2200" u="none" cap="none" strike="noStrike">
              <a:solidFill>
                <a:srgbClr val="C58B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1508760" y="3520440"/>
            <a:ext cx="329184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750"/>
              <a:buFont typeface="Georgia"/>
              <a:buNone/>
            </a:pPr>
            <a:r>
              <a:rPr b="1" i="0" lang="en-US" sz="175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Live demos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4"/>
          <p:cNvSpPr/>
          <p:nvPr/>
        </p:nvSpPr>
        <p:spPr>
          <a:xfrm>
            <a:off x="4937760" y="3520440"/>
            <a:ext cx="630936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AI Search, Help Bots, and Simplero Coach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5" name="Google Shape;45;p4"/>
          <p:cNvCxnSpPr/>
          <p:nvPr/>
        </p:nvCxnSpPr>
        <p:spPr>
          <a:xfrm>
            <a:off x="640080" y="4206240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D8CFB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4"/>
          <p:cNvSpPr/>
          <p:nvPr/>
        </p:nvSpPr>
        <p:spPr>
          <a:xfrm>
            <a:off x="640080" y="4251960"/>
            <a:ext cx="77724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3D8C"/>
              </a:buClr>
              <a:buSzPts val="2200"/>
              <a:buFont typeface="Georgia"/>
              <a:buNone/>
            </a:pPr>
            <a:r>
              <a:rPr b="1" i="0" lang="en-US" sz="2200" u="none" cap="none" strike="noStrike">
                <a:solidFill>
                  <a:srgbClr val="2E3D8C"/>
                </a:solidFill>
                <a:latin typeface="Georgia"/>
                <a:ea typeface="Georgia"/>
                <a:cs typeface="Georgia"/>
                <a:sym typeface="Georgia"/>
              </a:rPr>
              <a:t>04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1508760" y="4251960"/>
            <a:ext cx="329184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750"/>
              <a:buFont typeface="Georgia"/>
              <a:buNone/>
            </a:pPr>
            <a:r>
              <a:rPr b="1" i="0" lang="en-US" sz="175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Good to know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4"/>
          <p:cNvSpPr/>
          <p:nvPr/>
        </p:nvSpPr>
        <p:spPr>
          <a:xfrm>
            <a:off x="4937760" y="4251960"/>
            <a:ext cx="630936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Writing tools and connecting outside AI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9" name="Google Shape;49;p4"/>
          <p:cNvCxnSpPr/>
          <p:nvPr/>
        </p:nvCxnSpPr>
        <p:spPr>
          <a:xfrm>
            <a:off x="640080" y="4937760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D8CFB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0" name="Google Shape;50;p4"/>
          <p:cNvSpPr/>
          <p:nvPr/>
        </p:nvSpPr>
        <p:spPr>
          <a:xfrm>
            <a:off x="640080" y="4983480"/>
            <a:ext cx="77724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2200"/>
              <a:buFont typeface="Georgia"/>
              <a:buNone/>
            </a:pPr>
            <a:r>
              <a:rPr b="1" i="0" lang="en-US" sz="2200" u="none" cap="none" strike="noStrike">
                <a:solidFill>
                  <a:srgbClr val="C58B18"/>
                </a:solidFill>
                <a:latin typeface="Georgia"/>
                <a:ea typeface="Georgia"/>
                <a:cs typeface="Georgia"/>
                <a:sym typeface="Georgia"/>
              </a:rPr>
              <a:t>05</a:t>
            </a:r>
            <a:endParaRPr b="0" i="0" sz="2200" u="none" cap="none" strike="noStrike">
              <a:solidFill>
                <a:srgbClr val="C58B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1508760" y="4983480"/>
            <a:ext cx="329184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750"/>
              <a:buFont typeface="Georgia"/>
              <a:buNone/>
            </a:pPr>
            <a:r>
              <a:rPr b="1" i="0" lang="en-US" sz="175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Recap &amp; questions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"/>
          <p:cNvSpPr/>
          <p:nvPr/>
        </p:nvSpPr>
        <p:spPr>
          <a:xfrm>
            <a:off x="4937760" y="4983480"/>
            <a:ext cx="630936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A quick gut-check, then it's open floor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640077" y="5989325"/>
            <a:ext cx="6603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7D"/>
              </a:buClr>
              <a:buSzPts val="1450"/>
              <a:buFont typeface="Calibri"/>
              <a:buNone/>
            </a:pPr>
            <a:r>
              <a:rPr i="1" lang="en-US" sz="165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By the end, you’ll have a clearer picture of where each AI tool fits.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4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AF95"/>
              </a:buClr>
              <a:buSzPts val="950"/>
              <a:buFont typeface="Calibri"/>
              <a:buNone/>
            </a:pPr>
            <a:r>
              <a:rPr b="0" i="0" lang="en-US" sz="1050" u="none" cap="none" strike="noStrike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Understanding AI in Simplero</a:t>
            </a:r>
            <a:endParaRPr b="0" i="0" sz="1050" u="none" cap="none" strike="noStrike">
              <a:solidFill>
                <a:srgbClr val="6B6B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B9AF95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B9AF95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8EF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"/>
          <p:cNvSpPr/>
          <p:nvPr/>
        </p:nvSpPr>
        <p:spPr>
          <a:xfrm>
            <a:off x="640080" y="201168"/>
            <a:ext cx="1090879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1150"/>
              <a:buFont typeface="Calibri"/>
              <a:buNone/>
            </a:pPr>
            <a:r>
              <a:rPr b="1" i="0" lang="en-US" sz="1350" u="none" cap="none" strike="noStrike">
                <a:solidFill>
                  <a:srgbClr val="C58B18"/>
                </a:solidFill>
                <a:latin typeface="Calibri"/>
                <a:ea typeface="Calibri"/>
                <a:cs typeface="Calibri"/>
                <a:sym typeface="Calibri"/>
              </a:rPr>
              <a:t>THE MAP</a:t>
            </a:r>
            <a:endParaRPr b="0" i="0" sz="1350" u="none" cap="none" strike="noStrike">
              <a:solidFill>
                <a:srgbClr val="C58B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5"/>
          <p:cNvSpPr/>
          <p:nvPr/>
        </p:nvSpPr>
        <p:spPr>
          <a:xfrm>
            <a:off x="640080" y="502920"/>
            <a:ext cx="109087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Georgia"/>
              <a:buNone/>
            </a:pPr>
            <a:r>
              <a:rPr b="1" i="0" lang="en-US" sz="340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Five tools, two audiences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"/>
          <p:cNvSpPr/>
          <p:nvPr/>
        </p:nvSpPr>
        <p:spPr>
          <a:xfrm>
            <a:off x="640080" y="1280160"/>
            <a:ext cx="10607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7D"/>
              </a:buClr>
              <a:buSzPts val="1550"/>
              <a:buFont typeface="Calibri"/>
              <a:buNone/>
            </a:pPr>
            <a:r>
              <a:rPr b="0" i="1" lang="en-US" sz="1700" u="none" cap="none" strike="noStrike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Member-facing tools help the people inside your site. Personal tools help you run the business.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640080" y="2020824"/>
            <a:ext cx="530352" cy="530352"/>
          </a:xfrm>
          <a:prstGeom prst="ellipse">
            <a:avLst/>
          </a:prstGeom>
          <a:solidFill>
            <a:srgbClr val="ECE1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search_navy.png" id="65" name="Google Shape;6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757" y="2137501"/>
            <a:ext cx="296997" cy="296997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5"/>
          <p:cNvSpPr/>
          <p:nvPr/>
        </p:nvSpPr>
        <p:spPr>
          <a:xfrm>
            <a:off x="10351020" y="2034535"/>
            <a:ext cx="1188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950"/>
              <a:buFont typeface="Calibri"/>
              <a:buNone/>
            </a:pPr>
            <a:r>
              <a:rPr b="1" i="0" lang="en-US" sz="1350" u="none" cap="none" strike="noStrike">
                <a:solidFill>
                  <a:srgbClr val="C58B18"/>
                </a:solidFill>
                <a:latin typeface="Calibri"/>
                <a:ea typeface="Calibri"/>
                <a:cs typeface="Calibri"/>
                <a:sym typeface="Calibri"/>
              </a:rPr>
              <a:t>MEMBERS</a:t>
            </a:r>
            <a:endParaRPr b="0" i="0" sz="1350" u="none" cap="none" strike="noStrike">
              <a:solidFill>
                <a:srgbClr val="C58B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5"/>
          <p:cNvSpPr/>
          <p:nvPr/>
        </p:nvSpPr>
        <p:spPr>
          <a:xfrm>
            <a:off x="1371625" y="1940846"/>
            <a:ext cx="8778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750"/>
              <a:buFont typeface="Georgia"/>
              <a:buNone/>
            </a:pPr>
            <a:r>
              <a:rPr b="1" i="0" lang="en-US" sz="175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AI Search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5"/>
          <p:cNvSpPr/>
          <p:nvPr/>
        </p:nvSpPr>
        <p:spPr>
          <a:xfrm>
            <a:off x="1371625" y="2201443"/>
            <a:ext cx="8869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Real answers from your own content, with clickable sources.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9" name="Google Shape;69;p5"/>
          <p:cNvCxnSpPr/>
          <p:nvPr/>
        </p:nvCxnSpPr>
        <p:spPr>
          <a:xfrm>
            <a:off x="640080" y="2606040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D8CFB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5"/>
          <p:cNvSpPr/>
          <p:nvPr/>
        </p:nvSpPr>
        <p:spPr>
          <a:xfrm>
            <a:off x="640080" y="2734056"/>
            <a:ext cx="530352" cy="530352"/>
          </a:xfrm>
          <a:prstGeom prst="ellipse">
            <a:avLst/>
          </a:prstGeom>
          <a:solidFill>
            <a:srgbClr val="E8CE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robot_navy.png" id="71" name="Google Shape;7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6757" y="2814171"/>
            <a:ext cx="296997" cy="296997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5"/>
          <p:cNvSpPr/>
          <p:nvPr/>
        </p:nvSpPr>
        <p:spPr>
          <a:xfrm>
            <a:off x="10351020" y="2825504"/>
            <a:ext cx="1188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950"/>
              <a:buFont typeface="Calibri"/>
              <a:buNone/>
            </a:pPr>
            <a:r>
              <a:rPr b="1" i="0" lang="en-US" sz="1350" u="none" cap="none" strike="noStrike">
                <a:solidFill>
                  <a:srgbClr val="C58B18"/>
                </a:solidFill>
                <a:latin typeface="Calibri"/>
                <a:ea typeface="Calibri"/>
                <a:cs typeface="Calibri"/>
                <a:sym typeface="Calibri"/>
              </a:rPr>
              <a:t>MEMBERS</a:t>
            </a:r>
            <a:endParaRPr b="0" i="0" sz="1350" u="none" cap="none" strike="noStrike">
              <a:solidFill>
                <a:srgbClr val="C58B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5"/>
          <p:cNvSpPr/>
          <p:nvPr/>
        </p:nvSpPr>
        <p:spPr>
          <a:xfrm>
            <a:off x="1371563" y="2663228"/>
            <a:ext cx="8778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750"/>
              <a:buFont typeface="Georgia"/>
              <a:buNone/>
            </a:pPr>
            <a:r>
              <a:rPr b="1" i="0" lang="en-US" sz="175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Help Bots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5"/>
          <p:cNvSpPr/>
          <p:nvPr/>
        </p:nvSpPr>
        <p:spPr>
          <a:xfrm>
            <a:off x="1371625" y="2896400"/>
            <a:ext cx="8869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An assistant you build: your instructions, sources, personality.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5" name="Google Shape;75;p5"/>
          <p:cNvCxnSpPr/>
          <p:nvPr/>
        </p:nvCxnSpPr>
        <p:spPr>
          <a:xfrm>
            <a:off x="640080" y="3319272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D8CFB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" name="Google Shape;76;p5"/>
          <p:cNvSpPr/>
          <p:nvPr/>
        </p:nvSpPr>
        <p:spPr>
          <a:xfrm>
            <a:off x="640080" y="3447288"/>
            <a:ext cx="530352" cy="530352"/>
          </a:xfrm>
          <a:prstGeom prst="ellipse">
            <a:avLst/>
          </a:prstGeom>
          <a:solidFill>
            <a:srgbClr val="ECE1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brain_navy.png" id="77" name="Google Shape;7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6757" y="3563965"/>
            <a:ext cx="296997" cy="296997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5"/>
          <p:cNvSpPr/>
          <p:nvPr/>
        </p:nvSpPr>
        <p:spPr>
          <a:xfrm>
            <a:off x="10351020" y="3538736"/>
            <a:ext cx="1188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950"/>
              <a:buFont typeface="Calibri"/>
              <a:buNone/>
            </a:pPr>
            <a:r>
              <a:rPr b="1" i="0" lang="en-US" sz="1350" u="none" cap="none" strike="noStrike">
                <a:solidFill>
                  <a:srgbClr val="C58B18"/>
                </a:solidFill>
                <a:latin typeface="Calibri"/>
                <a:ea typeface="Calibri"/>
                <a:cs typeface="Calibri"/>
                <a:sym typeface="Calibri"/>
              </a:rPr>
              <a:t>YOU</a:t>
            </a:r>
            <a:endParaRPr b="0" i="0" sz="1350" u="none" cap="none" strike="noStrike">
              <a:solidFill>
                <a:srgbClr val="C58B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5"/>
          <p:cNvSpPr/>
          <p:nvPr/>
        </p:nvSpPr>
        <p:spPr>
          <a:xfrm>
            <a:off x="1325788" y="3390160"/>
            <a:ext cx="8778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750"/>
              <a:buFont typeface="Georgia"/>
              <a:buNone/>
            </a:pPr>
            <a:r>
              <a:rPr b="1" i="0" lang="en-US" sz="175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Simplero Coach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5"/>
          <p:cNvSpPr/>
          <p:nvPr/>
        </p:nvSpPr>
        <p:spPr>
          <a:xfrm>
            <a:off x="1325863" y="3595932"/>
            <a:ext cx="8869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Your personal AI for drafting, brainstorming, and building.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1" name="Google Shape;81;p5"/>
          <p:cNvCxnSpPr/>
          <p:nvPr/>
        </p:nvCxnSpPr>
        <p:spPr>
          <a:xfrm>
            <a:off x="640080" y="4032504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D8CFB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2" name="Google Shape;82;p5"/>
          <p:cNvSpPr/>
          <p:nvPr/>
        </p:nvSpPr>
        <p:spPr>
          <a:xfrm>
            <a:off x="640080" y="4160520"/>
            <a:ext cx="530352" cy="530352"/>
          </a:xfrm>
          <a:prstGeom prst="ellipse">
            <a:avLst/>
          </a:prstGeom>
          <a:solidFill>
            <a:srgbClr val="E8CE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feather_navy.png" id="83" name="Google Shape;83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6757" y="4277197"/>
            <a:ext cx="296997" cy="29699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5"/>
          <p:cNvSpPr/>
          <p:nvPr/>
        </p:nvSpPr>
        <p:spPr>
          <a:xfrm>
            <a:off x="10351020" y="4252018"/>
            <a:ext cx="1188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950"/>
              <a:buFont typeface="Calibri"/>
              <a:buNone/>
            </a:pPr>
            <a:r>
              <a:rPr b="1" i="0" lang="en-US" sz="1350" u="none" cap="none" strike="noStrike">
                <a:solidFill>
                  <a:srgbClr val="C58B18"/>
                </a:solidFill>
                <a:latin typeface="Calibri"/>
                <a:ea typeface="Calibri"/>
                <a:cs typeface="Calibri"/>
                <a:sym typeface="Calibri"/>
              </a:rPr>
              <a:t>YOU</a:t>
            </a:r>
            <a:endParaRPr b="0" i="0" sz="1350" u="none" cap="none" strike="noStrike">
              <a:solidFill>
                <a:srgbClr val="C58B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5"/>
          <p:cNvSpPr/>
          <p:nvPr/>
        </p:nvSpPr>
        <p:spPr>
          <a:xfrm>
            <a:off x="1325788" y="4083955"/>
            <a:ext cx="8778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750"/>
              <a:buFont typeface="Georgia"/>
              <a:buNone/>
            </a:pPr>
            <a:r>
              <a:rPr b="1" i="0" lang="en-US" sz="175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Writing Tools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5"/>
          <p:cNvSpPr/>
          <p:nvPr/>
        </p:nvSpPr>
        <p:spPr>
          <a:xfrm>
            <a:off x="1325850" y="4328564"/>
            <a:ext cx="8869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Transcription, lesson descriptions, survey summaries.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7" name="Google Shape;87;p5"/>
          <p:cNvCxnSpPr/>
          <p:nvPr/>
        </p:nvCxnSpPr>
        <p:spPr>
          <a:xfrm>
            <a:off x="640080" y="4745736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D8CFB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8" name="Google Shape;88;p5"/>
          <p:cNvSpPr/>
          <p:nvPr/>
        </p:nvSpPr>
        <p:spPr>
          <a:xfrm>
            <a:off x="640080" y="4873752"/>
            <a:ext cx="530352" cy="530352"/>
          </a:xfrm>
          <a:prstGeom prst="ellipse">
            <a:avLst/>
          </a:prstGeom>
          <a:solidFill>
            <a:srgbClr val="ECE1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lug_navy.png" id="89" name="Google Shape;89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6757" y="4990429"/>
            <a:ext cx="296997" cy="29699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5"/>
          <p:cNvSpPr/>
          <p:nvPr/>
        </p:nvSpPr>
        <p:spPr>
          <a:xfrm>
            <a:off x="10351020" y="5029188"/>
            <a:ext cx="1188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950"/>
              <a:buFont typeface="Calibri"/>
              <a:buNone/>
            </a:pPr>
            <a:r>
              <a:rPr b="1" i="0" lang="en-US" sz="1350" u="none" cap="none" strike="noStrike">
                <a:solidFill>
                  <a:srgbClr val="C58B18"/>
                </a:solidFill>
                <a:latin typeface="Calibri"/>
                <a:ea typeface="Calibri"/>
                <a:cs typeface="Calibri"/>
                <a:sym typeface="Calibri"/>
              </a:rPr>
              <a:t>YOU</a:t>
            </a:r>
            <a:endParaRPr b="0" i="0" sz="1350" u="none" cap="none" strike="noStrike">
              <a:solidFill>
                <a:srgbClr val="C58B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"/>
          <p:cNvSpPr/>
          <p:nvPr/>
        </p:nvSpPr>
        <p:spPr>
          <a:xfrm>
            <a:off x="1371600" y="4873762"/>
            <a:ext cx="8778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750"/>
              <a:buFont typeface="Georgia"/>
              <a:buNone/>
            </a:pPr>
            <a:r>
              <a:rPr b="1" i="0" lang="en-US" sz="175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External AI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"/>
          <p:cNvSpPr/>
          <p:nvPr/>
        </p:nvSpPr>
        <p:spPr>
          <a:xfrm>
            <a:off x="1371669" y="5093238"/>
            <a:ext cx="4696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Bring in ChatGPT, Claude &amp; more through MCP or the API.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3" name="Google Shape;93;p5"/>
          <p:cNvCxnSpPr/>
          <p:nvPr/>
        </p:nvCxnSpPr>
        <p:spPr>
          <a:xfrm>
            <a:off x="640080" y="5586984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D8CFB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" name="Google Shape;94;p5"/>
          <p:cNvSpPr/>
          <p:nvPr/>
        </p:nvSpPr>
        <p:spPr>
          <a:xfrm>
            <a:off x="578675" y="5715000"/>
            <a:ext cx="109704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00"/>
              <a:buFont typeface="Calibri"/>
              <a:buNone/>
            </a:pPr>
            <a:r>
              <a:rPr b="1" i="0" lang="en-US" sz="16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Worth remembering: </a:t>
            </a:r>
            <a:br>
              <a:rPr b="1" i="0" lang="en-US" sz="16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1" lang="en-US" sz="1600" u="none" cap="none" strike="noStrike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Coach browses everywhere, Bots use only what you feed them, Search stays on-site. One credit = $1 (Settings &gt; AI Usage &amp; Limits).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AF95"/>
              </a:buClr>
              <a:buSzPts val="950"/>
              <a:buFont typeface="Calibri"/>
              <a:buNone/>
            </a:pPr>
            <a:r>
              <a:rPr b="0" i="0" lang="en-US" sz="1150" u="none" cap="none" strike="noStrike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Understanding AI in Simplero</a:t>
            </a:r>
            <a:endParaRPr b="0" i="0" sz="1150" u="none" cap="none" strike="noStrike">
              <a:solidFill>
                <a:srgbClr val="6B6B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5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B9AF95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B9AF95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8EF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"/>
          <p:cNvSpPr/>
          <p:nvPr/>
        </p:nvSpPr>
        <p:spPr>
          <a:xfrm>
            <a:off x="640080" y="502920"/>
            <a:ext cx="109089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Georgia"/>
              <a:buNone/>
            </a:pPr>
            <a:r>
              <a:rPr b="1" lang="en-US" sz="3400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AI credits, simplified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6"/>
          <p:cNvSpPr/>
          <p:nvPr/>
        </p:nvSpPr>
        <p:spPr>
          <a:xfrm>
            <a:off x="640080" y="1280160"/>
            <a:ext cx="10607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7D"/>
              </a:buClr>
              <a:buSzPts val="1550"/>
              <a:buFont typeface="Calibri"/>
              <a:buNone/>
            </a:pPr>
            <a:r>
              <a:rPr i="1" lang="en-US" sz="170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The main thing to know: your account and Simplero Coach have separate AI allowances.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6"/>
          <p:cNvSpPr/>
          <p:nvPr/>
        </p:nvSpPr>
        <p:spPr>
          <a:xfrm>
            <a:off x="1371625" y="1940846"/>
            <a:ext cx="8778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750"/>
              <a:buFont typeface="Georgia"/>
              <a:buNone/>
            </a:pPr>
            <a:r>
              <a:rPr b="1" lang="en-US" sz="1750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ACCOUNT AI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7127692" y="1984300"/>
            <a:ext cx="3022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750"/>
              <a:buFont typeface="Georgia"/>
              <a:buNone/>
            </a:pPr>
            <a:r>
              <a:rPr b="1" lang="en-US" sz="1750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SIMPLERO COACH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6"/>
          <p:cNvSpPr/>
          <p:nvPr/>
        </p:nvSpPr>
        <p:spPr>
          <a:xfrm>
            <a:off x="1371685" y="2198088"/>
            <a:ext cx="2576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400"/>
              <a:buFont typeface="Calibri"/>
              <a:buNone/>
            </a:pPr>
            <a:r>
              <a:rPr i="1" lang="en-US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Shared across your account</a:t>
            </a:r>
            <a:endParaRPr b="0" i="1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578675" y="5715000"/>
            <a:ext cx="9970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00"/>
              <a:buFont typeface="Calibri"/>
              <a:buNone/>
            </a:pPr>
            <a:r>
              <a:rPr i="1" lang="en-US" sz="200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Different models and bigger tasks use different amounts. </a:t>
            </a:r>
            <a:endParaRPr i="1" sz="2000">
              <a:solidFill>
                <a:srgbClr val="6B6B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00"/>
              <a:buFont typeface="Calibri"/>
              <a:buNone/>
            </a:pPr>
            <a:r>
              <a:rPr i="1" lang="en-US" sz="200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Your own usage page is always the best place to check what you have available.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6"/>
          <p:cNvSpPr/>
          <p:nvPr/>
        </p:nvSpPr>
        <p:spPr>
          <a:xfrm>
            <a:off x="457200" y="6473952"/>
            <a:ext cx="5486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AF95"/>
              </a:buClr>
              <a:buSzPts val="950"/>
              <a:buFont typeface="Calibri"/>
              <a:buNone/>
            </a:pPr>
            <a:r>
              <a:rPr b="0" i="0" lang="en-US" sz="1150" u="none" cap="none" strike="noStrike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Understanding AI in Simplero</a:t>
            </a:r>
            <a:endParaRPr b="0" i="0" sz="1150" u="none" cap="none" strike="noStrike">
              <a:solidFill>
                <a:srgbClr val="6B6B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6"/>
          <p:cNvSpPr/>
          <p:nvPr/>
        </p:nvSpPr>
        <p:spPr>
          <a:xfrm>
            <a:off x="11274552" y="6473952"/>
            <a:ext cx="457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B9AF95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B9AF95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"/>
          <p:cNvSpPr/>
          <p:nvPr/>
        </p:nvSpPr>
        <p:spPr>
          <a:xfrm>
            <a:off x="7208347" y="2248100"/>
            <a:ext cx="3392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400"/>
              <a:buFont typeface="Calibri"/>
              <a:buNone/>
            </a:pPr>
            <a:r>
              <a:rPr i="1" lang="en-US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Personal to you</a:t>
            </a:r>
            <a:endParaRPr b="0" i="1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6"/>
          <p:cNvSpPr/>
          <p:nvPr/>
        </p:nvSpPr>
        <p:spPr>
          <a:xfrm>
            <a:off x="1309000" y="2613800"/>
            <a:ext cx="4416300" cy="13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Powers AI Search &amp; Help Bots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Covers built-in AI tools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Your allowance depends on your plan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 it at Settings → AI Usage &amp; Limits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6"/>
          <p:cNvSpPr/>
          <p:nvPr/>
        </p:nvSpPr>
        <p:spPr>
          <a:xfrm>
            <a:off x="6636275" y="2731350"/>
            <a:ext cx="4416300" cy="13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 its own AI allowance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Usage is tied to your login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Separate from your account credits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 it under Profile → AI Usage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8EF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"/>
          <p:cNvSpPr/>
          <p:nvPr/>
        </p:nvSpPr>
        <p:spPr>
          <a:xfrm>
            <a:off x="640080" y="502920"/>
            <a:ext cx="109087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Georgia"/>
              <a:buNone/>
            </a:pPr>
            <a:r>
              <a:rPr b="1" i="0" lang="en-US" sz="340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AI Search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7"/>
          <p:cNvSpPr/>
          <p:nvPr/>
        </p:nvSpPr>
        <p:spPr>
          <a:xfrm>
            <a:off x="10378440" y="457200"/>
            <a:ext cx="777240" cy="77724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search_amber.png" id="120" name="Google Shape;12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9433" y="628193"/>
            <a:ext cx="435254" cy="43525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7"/>
          <p:cNvSpPr/>
          <p:nvPr/>
        </p:nvSpPr>
        <p:spPr>
          <a:xfrm>
            <a:off x="640080" y="128016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7D"/>
              </a:buClr>
              <a:buSzPts val="1600"/>
              <a:buFont typeface="Calibri"/>
              <a:buNone/>
            </a:pPr>
            <a:r>
              <a:rPr i="1" lang="en-US" sz="170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Turn your content into answers members can find just by asking.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7"/>
          <p:cNvSpPr/>
          <p:nvPr/>
        </p:nvSpPr>
        <p:spPr>
          <a:xfrm>
            <a:off x="640080" y="2011680"/>
            <a:ext cx="10881360" cy="685800"/>
          </a:xfrm>
          <a:prstGeom prst="roundRect">
            <a:avLst>
              <a:gd fmla="val 49333" name="adj"/>
            </a:avLst>
          </a:prstGeom>
          <a:solidFill>
            <a:srgbClr val="FFFFFF"/>
          </a:solidFill>
          <a:ln cap="flat" cmpd="sng" w="15875">
            <a:solidFill>
              <a:srgbClr val="1E2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search_navy.png" id="123" name="Google Shape;12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8680" y="2240280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7"/>
          <p:cNvSpPr/>
          <p:nvPr/>
        </p:nvSpPr>
        <p:spPr>
          <a:xfrm>
            <a:off x="1325880" y="201168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7D"/>
              </a:buClr>
              <a:buSzPts val="1550"/>
              <a:buFont typeface="Calibri"/>
              <a:buNone/>
            </a:pPr>
            <a:r>
              <a:rPr b="0" i="0" lang="en-US" sz="1550" u="none" cap="none" strike="noStrike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How do I set up my welcome sequence?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7"/>
          <p:cNvSpPr/>
          <p:nvPr/>
        </p:nvSpPr>
        <p:spPr>
          <a:xfrm>
            <a:off x="9738360" y="2148840"/>
            <a:ext cx="1417320" cy="420624"/>
          </a:xfrm>
          <a:prstGeom prst="roundRect">
            <a:avLst>
              <a:gd fmla="val 50000" name="adj"/>
            </a:avLst>
          </a:prstGeom>
          <a:solidFill>
            <a:srgbClr val="C993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7"/>
          <p:cNvSpPr/>
          <p:nvPr/>
        </p:nvSpPr>
        <p:spPr>
          <a:xfrm>
            <a:off x="9738360" y="2148840"/>
            <a:ext cx="1417320" cy="4206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Search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"/>
          <p:cNvSpPr/>
          <p:nvPr/>
        </p:nvSpPr>
        <p:spPr>
          <a:xfrm>
            <a:off x="640080" y="3154680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It searches across your published content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"/>
          <p:cNvSpPr/>
          <p:nvPr/>
        </p:nvSpPr>
        <p:spPr>
          <a:xfrm>
            <a:off x="640080" y="3502152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Pages, blog posts, courses, lessons, forum posts, and transcribed video and audio.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/>
          <p:nvPr/>
        </p:nvSpPr>
        <p:spPr>
          <a:xfrm>
            <a:off x="640080" y="3941064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It respects each member’s access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"/>
          <p:cNvSpPr/>
          <p:nvPr/>
        </p:nvSpPr>
        <p:spPr>
          <a:xfrm>
            <a:off x="640080" y="4288536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Members only get answers from content they already have permission to see.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/>
          <p:nvPr/>
        </p:nvSpPr>
        <p:spPr>
          <a:xfrm>
            <a:off x="640080" y="4727448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Answers come with sources.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"/>
          <p:cNvSpPr/>
          <p:nvPr/>
        </p:nvSpPr>
        <p:spPr>
          <a:xfrm>
            <a:off x="640080" y="5074920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Members can jump straight from an AI answer to the page, lesson, or content it came from.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7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AF95"/>
              </a:buClr>
              <a:buSzPts val="950"/>
              <a:buFont typeface="Calibri"/>
              <a:buNone/>
            </a:pPr>
            <a:r>
              <a:rPr b="0" i="0" lang="en-US" sz="1150" u="none" cap="none" strike="noStrike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Understanding AI in Simplero</a:t>
            </a:r>
            <a:endParaRPr b="0" i="0" sz="1150" u="none" cap="none" strike="noStrike">
              <a:solidFill>
                <a:srgbClr val="6B6B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B9AF95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B9AF95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8EF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"/>
          <p:cNvSpPr/>
          <p:nvPr/>
        </p:nvSpPr>
        <p:spPr>
          <a:xfrm>
            <a:off x="640080" y="502920"/>
            <a:ext cx="109087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Georgia"/>
              <a:buNone/>
            </a:pPr>
            <a:r>
              <a:rPr b="1" i="0" lang="en-US" sz="340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Bots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8"/>
          <p:cNvSpPr/>
          <p:nvPr/>
        </p:nvSpPr>
        <p:spPr>
          <a:xfrm>
            <a:off x="10378440" y="457200"/>
            <a:ext cx="777240" cy="77724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robot_amber.png" id="142" name="Google Shape;14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9433" y="628193"/>
            <a:ext cx="435254" cy="43525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8"/>
          <p:cNvSpPr/>
          <p:nvPr/>
        </p:nvSpPr>
        <p:spPr>
          <a:xfrm>
            <a:off x="640080" y="1280160"/>
            <a:ext cx="10607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7D"/>
              </a:buClr>
              <a:buSzPts val="1600"/>
              <a:buFont typeface="Calibri"/>
              <a:buNone/>
            </a:pPr>
            <a:r>
              <a:rPr i="1" lang="en-US" sz="170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Create a focused AI assistant with its own purpose, personality, and knowledge.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640080" y="2103120"/>
            <a:ext cx="502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2300"/>
              <a:buFont typeface="Georgia"/>
              <a:buNone/>
            </a:pPr>
            <a:r>
              <a:rPr b="1" i="0" lang="en-US" sz="2300" u="none" cap="none" strike="noStrike">
                <a:solidFill>
                  <a:srgbClr val="C58B18"/>
                </a:solidFill>
                <a:latin typeface="Georgia"/>
                <a:ea typeface="Georgia"/>
                <a:cs typeface="Georgia"/>
                <a:sym typeface="Georgia"/>
              </a:rPr>
              <a:t>1</a:t>
            </a:r>
            <a:endParaRPr b="0" i="0" sz="2300" u="none" cap="none" strike="noStrike">
              <a:solidFill>
                <a:srgbClr val="C58B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8"/>
          <p:cNvSpPr/>
          <p:nvPr/>
        </p:nvSpPr>
        <p:spPr>
          <a:xfrm>
            <a:off x="1280160" y="2103120"/>
            <a:ext cx="10241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900"/>
              <a:buFont typeface="Georgia"/>
              <a:buNone/>
            </a:pPr>
            <a:r>
              <a:rPr b="1" lang="en-US" sz="1900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Bots vs. AI Search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8"/>
          <p:cNvSpPr/>
          <p:nvPr/>
        </p:nvSpPr>
        <p:spPr>
          <a:xfrm>
            <a:off x="1280160" y="2542032"/>
            <a:ext cx="10241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AI Search explores your published content. A Bot works from the specific knowledge and instructions you give it.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7" name="Google Shape;147;p8"/>
          <p:cNvCxnSpPr/>
          <p:nvPr/>
        </p:nvCxnSpPr>
        <p:spPr>
          <a:xfrm>
            <a:off x="640080" y="3017520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D8CFB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8" name="Google Shape;148;p8"/>
          <p:cNvSpPr/>
          <p:nvPr/>
        </p:nvSpPr>
        <p:spPr>
          <a:xfrm>
            <a:off x="640080" y="3291840"/>
            <a:ext cx="502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3D8C"/>
              </a:buClr>
              <a:buSzPts val="2300"/>
              <a:buFont typeface="Georgia"/>
              <a:buNone/>
            </a:pPr>
            <a:r>
              <a:rPr b="1" i="0" lang="en-US" sz="2300" u="none" cap="none" strike="noStrike">
                <a:solidFill>
                  <a:srgbClr val="2E3D8C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8"/>
          <p:cNvSpPr/>
          <p:nvPr/>
        </p:nvSpPr>
        <p:spPr>
          <a:xfrm>
            <a:off x="1280160" y="3291840"/>
            <a:ext cx="10241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900"/>
              <a:buFont typeface="Georgia"/>
              <a:buNone/>
            </a:pPr>
            <a:r>
              <a:rPr b="1" lang="en-US" sz="1900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Built for a specific job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8"/>
          <p:cNvSpPr/>
          <p:nvPr/>
        </p:nvSpPr>
        <p:spPr>
          <a:xfrm>
            <a:off x="1280160" y="3730752"/>
            <a:ext cx="10241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Create a guide, coach, support assistant, lead magnet, or something completely your own.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1" name="Google Shape;151;p8"/>
          <p:cNvCxnSpPr/>
          <p:nvPr/>
        </p:nvCxnSpPr>
        <p:spPr>
          <a:xfrm>
            <a:off x="640080" y="4206240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D8CFB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2" name="Google Shape;152;p8"/>
          <p:cNvSpPr/>
          <p:nvPr/>
        </p:nvSpPr>
        <p:spPr>
          <a:xfrm>
            <a:off x="640080" y="4480560"/>
            <a:ext cx="502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2300"/>
              <a:buFont typeface="Georgia"/>
              <a:buNone/>
            </a:pPr>
            <a:r>
              <a:rPr b="1" i="0" lang="en-US" sz="2300" u="none" cap="none" strike="noStrike">
                <a:solidFill>
                  <a:srgbClr val="C58B18"/>
                </a:solidFill>
                <a:latin typeface="Georgia"/>
                <a:ea typeface="Georgia"/>
                <a:cs typeface="Georgia"/>
                <a:sym typeface="Georgia"/>
              </a:rPr>
              <a:t>3</a:t>
            </a:r>
            <a:endParaRPr b="0" i="0" sz="2300" u="none" cap="none" strike="noStrike">
              <a:solidFill>
                <a:srgbClr val="C58B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8"/>
          <p:cNvSpPr/>
          <p:nvPr/>
        </p:nvSpPr>
        <p:spPr>
          <a:xfrm>
            <a:off x="1280160" y="4480560"/>
            <a:ext cx="10241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900"/>
              <a:buFont typeface="Georgia"/>
              <a:buNone/>
            </a:pPr>
            <a:r>
              <a:rPr b="1" lang="en-US" sz="1900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Put it where people need it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8"/>
          <p:cNvSpPr/>
          <p:nvPr/>
        </p:nvSpPr>
        <p:spPr>
          <a:xfrm>
            <a:off x="1280160" y="4919472"/>
            <a:ext cx="10241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Add Bots to sites, courses, and lessons, and control who gets access.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AF95"/>
              </a:buClr>
              <a:buSzPts val="950"/>
              <a:buFont typeface="Calibri"/>
              <a:buNone/>
            </a:pPr>
            <a:r>
              <a:rPr b="0" i="0" lang="en-US" sz="1150" u="none" cap="none" strike="noStrike">
                <a:solidFill>
                  <a:srgbClr val="B9AF95"/>
                </a:solidFill>
                <a:latin typeface="Calibri"/>
                <a:ea typeface="Calibri"/>
                <a:cs typeface="Calibri"/>
                <a:sym typeface="Calibri"/>
              </a:rPr>
              <a:t>Understanding AI in Simplero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8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B9AF95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B9AF95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B4D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"/>
          <p:cNvSpPr/>
          <p:nvPr/>
        </p:nvSpPr>
        <p:spPr>
          <a:xfrm>
            <a:off x="11338560" y="457200"/>
            <a:ext cx="54864" cy="54864"/>
          </a:xfrm>
          <a:prstGeom prst="ellipse">
            <a:avLst/>
          </a:prstGeom>
          <a:solidFill>
            <a:srgbClr val="2E3D8C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9"/>
          <p:cNvSpPr/>
          <p:nvPr/>
        </p:nvSpPr>
        <p:spPr>
          <a:xfrm>
            <a:off x="10972800" y="1051560"/>
            <a:ext cx="41148" cy="41148"/>
          </a:xfrm>
          <a:prstGeom prst="ellipse">
            <a:avLst/>
          </a:prstGeom>
          <a:solidFill>
            <a:srgbClr val="C9932E">
              <a:alpha val="4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9"/>
          <p:cNvSpPr/>
          <p:nvPr/>
        </p:nvSpPr>
        <p:spPr>
          <a:xfrm>
            <a:off x="640080" y="502920"/>
            <a:ext cx="109087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Georgia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Simplero Coach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9"/>
          <p:cNvSpPr/>
          <p:nvPr/>
        </p:nvSpPr>
        <p:spPr>
          <a:xfrm>
            <a:off x="10378440" y="411480"/>
            <a:ext cx="822960" cy="82296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brain_amber.png" id="166" name="Google Shape;16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9491" y="592531"/>
            <a:ext cx="460858" cy="460858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9"/>
          <p:cNvSpPr/>
          <p:nvPr/>
        </p:nvSpPr>
        <p:spPr>
          <a:xfrm>
            <a:off x="640080" y="1280160"/>
            <a:ext cx="10607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CEEF"/>
              </a:buClr>
              <a:buSzPts val="1600"/>
              <a:buFont typeface="Calibri"/>
              <a:buNone/>
            </a:pPr>
            <a:r>
              <a:rPr i="1" lang="en-US" sz="1700">
                <a:solidFill>
                  <a:srgbClr val="C9CEEF"/>
                </a:solidFill>
                <a:latin typeface="Calibri"/>
                <a:ea typeface="Calibri"/>
                <a:cs typeface="Calibri"/>
                <a:sym typeface="Calibri"/>
              </a:rPr>
              <a:t>Your personal AI inside Simplero, with the context to actually help you get things done.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9"/>
          <p:cNvSpPr/>
          <p:nvPr/>
        </p:nvSpPr>
        <p:spPr>
          <a:xfrm>
            <a:off x="640080" y="1930240"/>
            <a:ext cx="402300" cy="40230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check_amber.png" id="169" name="Google Shape;16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8594" y="2018754"/>
            <a:ext cx="225308" cy="22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9"/>
          <p:cNvSpPr/>
          <p:nvPr/>
        </p:nvSpPr>
        <p:spPr>
          <a:xfrm>
            <a:off x="1197571" y="1930250"/>
            <a:ext cx="5629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lang="en-US" sz="1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Draft in your voice. </a:t>
            </a:r>
            <a:br>
              <a:rPr b="0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Emails, broadcasts, pages, offers, and more.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640080" y="2687282"/>
            <a:ext cx="402300" cy="40230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check_amber.png" id="172" name="Google Shape;17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8594" y="2775796"/>
            <a:ext cx="225308" cy="22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9"/>
          <p:cNvSpPr/>
          <p:nvPr/>
        </p:nvSpPr>
        <p:spPr>
          <a:xfrm>
            <a:off x="1234440" y="2687281"/>
            <a:ext cx="960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lang="en-US" sz="1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Brainstorm with your real business context. </a:t>
            </a:r>
            <a:b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Work from your existing content, products, and ideas instead of starting from scratch.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9"/>
          <p:cNvSpPr/>
          <p:nvPr/>
        </p:nvSpPr>
        <p:spPr>
          <a:xfrm>
            <a:off x="640080" y="3399198"/>
            <a:ext cx="402300" cy="40230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check_amber.png" id="175" name="Google Shape;17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8594" y="3487712"/>
            <a:ext cx="225308" cy="22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9"/>
          <p:cNvSpPr/>
          <p:nvPr/>
        </p:nvSpPr>
        <p:spPr>
          <a:xfrm>
            <a:off x="1234446" y="3399200"/>
            <a:ext cx="5936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lang="en-US" sz="1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Bring in even more context. </a:t>
            </a:r>
            <a:b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Add documents, links, PDFs, audio, video, and transcripts.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9"/>
          <p:cNvSpPr/>
          <p:nvPr/>
        </p:nvSpPr>
        <p:spPr>
          <a:xfrm>
            <a:off x="640080" y="4111152"/>
            <a:ext cx="402300" cy="40230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check_amber.png" id="178" name="Google Shape;17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8594" y="4199666"/>
            <a:ext cx="225308" cy="22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9"/>
          <p:cNvSpPr/>
          <p:nvPr/>
        </p:nvSpPr>
        <p:spPr>
          <a:xfrm>
            <a:off x="1234440" y="4099889"/>
            <a:ext cx="960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Go beyond brainstorming. </a:t>
            </a:r>
            <a:b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Research the web and help build or update things inside your Simplero account.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0" name="Google Shape;180;p9"/>
          <p:cNvCxnSpPr/>
          <p:nvPr/>
        </p:nvCxnSpPr>
        <p:spPr>
          <a:xfrm>
            <a:off x="653818" y="5073370"/>
            <a:ext cx="10881300" cy="0"/>
          </a:xfrm>
          <a:prstGeom prst="straightConnector1">
            <a:avLst/>
          </a:prstGeom>
          <a:noFill/>
          <a:ln cap="flat" cmpd="sng" w="12700">
            <a:solidFill>
              <a:srgbClr val="3A418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1" name="Google Shape;181;p9"/>
          <p:cNvSpPr/>
          <p:nvPr/>
        </p:nvSpPr>
        <p:spPr>
          <a:xfrm>
            <a:off x="594405" y="5351325"/>
            <a:ext cx="108813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1500"/>
              <a:buFont typeface="Calibri"/>
              <a:buNone/>
            </a:pPr>
            <a:r>
              <a:rPr b="1" lang="en-US" sz="2200">
                <a:solidFill>
                  <a:srgbClr val="C9932E"/>
                </a:solidFill>
                <a:latin typeface="Calibri"/>
                <a:ea typeface="Calibri"/>
                <a:cs typeface="Calibri"/>
                <a:sym typeface="Calibri"/>
              </a:rPr>
              <a:t>Biggest Difference: </a:t>
            </a:r>
            <a:r>
              <a:rPr lang="en-US" sz="2200">
                <a:solidFill>
                  <a:srgbClr val="C9CEEF"/>
                </a:solidFill>
                <a:latin typeface="Calibri"/>
                <a:ea typeface="Calibri"/>
                <a:cs typeface="Calibri"/>
                <a:sym typeface="Calibri"/>
              </a:rPr>
              <a:t>Coach is for you. Bots are something you build for your members.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B81B8"/>
              </a:buClr>
              <a:buSzPts val="950"/>
              <a:buFont typeface="Calibri"/>
              <a:buNone/>
            </a:pPr>
            <a:r>
              <a:rPr b="0" i="0" lang="en-US" sz="1050" u="none" cap="none" strike="noStrike">
                <a:solidFill>
                  <a:srgbClr val="7B81B8"/>
                </a:solidFill>
                <a:latin typeface="Calibri"/>
                <a:ea typeface="Calibri"/>
                <a:cs typeface="Calibri"/>
                <a:sym typeface="Calibri"/>
              </a:rPr>
              <a:t>Understanding AI in Simplero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B81B8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7B81B8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0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"/>
          <p:cNvSpPr/>
          <p:nvPr/>
        </p:nvSpPr>
        <p:spPr>
          <a:xfrm>
            <a:off x="640080" y="502920"/>
            <a:ext cx="109087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Georgia"/>
              <a:buNone/>
            </a:pPr>
            <a:r>
              <a:rPr b="1" i="0" lang="en-US" sz="340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Writing tools &amp; external AI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0"/>
          <p:cNvSpPr/>
          <p:nvPr/>
        </p:nvSpPr>
        <p:spPr>
          <a:xfrm>
            <a:off x="640080" y="1280160"/>
            <a:ext cx="10607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7D"/>
              </a:buClr>
              <a:buSzPts val="1550"/>
              <a:buFont typeface="Calibri"/>
              <a:buNone/>
            </a:pPr>
            <a:r>
              <a:rPr b="0" i="1" lang="en-US" sz="1700" u="none" cap="none" strike="noStrike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A couple more good-to-knows. Each has its own help guide if you want to dig deeper.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0"/>
          <p:cNvSpPr/>
          <p:nvPr/>
        </p:nvSpPr>
        <p:spPr>
          <a:xfrm>
            <a:off x="640080" y="2011680"/>
            <a:ext cx="731520" cy="731520"/>
          </a:xfrm>
          <a:prstGeom prst="ellipse">
            <a:avLst/>
          </a:prstGeom>
          <a:solidFill>
            <a:srgbClr val="ECE1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feather_navy.png" id="192" name="Google Shape;19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1014" y="2172614"/>
            <a:ext cx="409651" cy="40965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0"/>
          <p:cNvSpPr/>
          <p:nvPr/>
        </p:nvSpPr>
        <p:spPr>
          <a:xfrm>
            <a:off x="1447730" y="2011678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2100"/>
              <a:buFont typeface="Georgia"/>
              <a:buNone/>
            </a:pPr>
            <a:r>
              <a:rPr b="1" i="0" lang="en-US" sz="210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Writing Tools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640080" y="2880360"/>
            <a:ext cx="51206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Transcribe video and audio, generate lesson descriptions, summarize survey responses, and more.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640080" y="3794760"/>
            <a:ext cx="51206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B6B7D"/>
              </a:buClr>
              <a:buSzPts val="1400"/>
              <a:buFont typeface="Calibri"/>
              <a:buNone/>
            </a:pPr>
            <a:r>
              <a:rPr b="1" i="1" lang="en-US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Bonus:</a:t>
            </a:r>
            <a:r>
              <a:rPr i="1" lang="en-US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 Transcription doesn’t just give you text. It also helps make your media available to AI Search.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6" name="Google Shape;196;p10"/>
          <p:cNvCxnSpPr/>
          <p:nvPr/>
        </p:nvCxnSpPr>
        <p:spPr>
          <a:xfrm>
            <a:off x="6080760" y="2011680"/>
            <a:ext cx="19500" cy="2964900"/>
          </a:xfrm>
          <a:prstGeom prst="straightConnector1">
            <a:avLst/>
          </a:prstGeom>
          <a:noFill/>
          <a:ln cap="flat" cmpd="sng" w="12700">
            <a:solidFill>
              <a:srgbClr val="D8CFB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7" name="Google Shape;197;p10"/>
          <p:cNvSpPr/>
          <p:nvPr/>
        </p:nvSpPr>
        <p:spPr>
          <a:xfrm>
            <a:off x="6355080" y="2011680"/>
            <a:ext cx="731520" cy="731520"/>
          </a:xfrm>
          <a:prstGeom prst="ellipse">
            <a:avLst/>
          </a:prstGeom>
          <a:solidFill>
            <a:srgbClr val="E8CE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lug_navy.png" id="198" name="Google Shape;19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16014" y="2172614"/>
            <a:ext cx="409651" cy="40965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0"/>
          <p:cNvSpPr/>
          <p:nvPr/>
        </p:nvSpPr>
        <p:spPr>
          <a:xfrm>
            <a:off x="7278130" y="1965953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2100"/>
              <a:buFont typeface="Georgia"/>
              <a:buNone/>
            </a:pPr>
            <a:r>
              <a:rPr b="1" i="0" lang="en-US" sz="210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External AI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0"/>
          <p:cNvSpPr/>
          <p:nvPr/>
        </p:nvSpPr>
        <p:spPr>
          <a:xfrm>
            <a:off x="6400780" y="3017530"/>
            <a:ext cx="5120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MCP: </a:t>
            </a:r>
            <a:r>
              <a:rPr lang="en-US" sz="1450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Lets supported AI tools connect directly with Simplero and work with your account.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0"/>
          <p:cNvSpPr/>
          <p:nvPr/>
        </p:nvSpPr>
        <p:spPr>
          <a:xfrm>
            <a:off x="6400780" y="3698803"/>
            <a:ext cx="5120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API: </a:t>
            </a:r>
            <a:r>
              <a:rPr lang="en-US" sz="1450">
                <a:solidFill>
                  <a:srgbClr val="2B2B3A"/>
                </a:solidFill>
                <a:latin typeface="Calibri"/>
                <a:ea typeface="Calibri"/>
                <a:cs typeface="Calibri"/>
                <a:sym typeface="Calibri"/>
              </a:rPr>
              <a:t>A more advanced option for connecting external tools and building custom workflows.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6925675" y="4636225"/>
            <a:ext cx="38670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B6B7D"/>
              </a:buClr>
              <a:buSzPts val="1400"/>
              <a:buFont typeface="Calibri"/>
              <a:buNone/>
            </a:pPr>
            <a:r>
              <a:rPr i="1" lang="en-US" sz="160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For most everyday Simplero work, Coach gives you the easiest place to start.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AF95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B9AF95"/>
                </a:solidFill>
                <a:latin typeface="Calibri"/>
                <a:ea typeface="Calibri"/>
                <a:cs typeface="Calibri"/>
                <a:sym typeface="Calibri"/>
              </a:rPr>
              <a:t>Understanding AI in Simplero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B9AF95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B9AF95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0"/>
          <p:cNvSpPr/>
          <p:nvPr/>
        </p:nvSpPr>
        <p:spPr>
          <a:xfrm>
            <a:off x="1450425" y="2285988"/>
            <a:ext cx="433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7D"/>
              </a:buClr>
              <a:buSzPts val="1550"/>
              <a:buFont typeface="Calibri"/>
              <a:buNone/>
            </a:pPr>
            <a:r>
              <a:rPr i="1" lang="en-US" sz="150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AI built right into places you’re already working.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0"/>
          <p:cNvSpPr/>
          <p:nvPr/>
        </p:nvSpPr>
        <p:spPr>
          <a:xfrm>
            <a:off x="7278125" y="2331713"/>
            <a:ext cx="433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7D"/>
              </a:buClr>
              <a:buSzPts val="1550"/>
              <a:buFont typeface="Calibri"/>
              <a:buNone/>
            </a:pPr>
            <a:r>
              <a:rPr i="1" lang="en-US" sz="150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Prefer working in ChatGPT, Claude, or another AI tool? You can connect Simplero to those too.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1B4D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"/>
          <p:cNvSpPr/>
          <p:nvPr/>
        </p:nvSpPr>
        <p:spPr>
          <a:xfrm>
            <a:off x="11247120" y="502920"/>
            <a:ext cx="54864" cy="54864"/>
          </a:xfrm>
          <a:prstGeom prst="ellipse">
            <a:avLst/>
          </a:prstGeom>
          <a:solidFill>
            <a:srgbClr val="C9932E">
              <a:alpha val="54902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1"/>
          <p:cNvSpPr/>
          <p:nvPr/>
        </p:nvSpPr>
        <p:spPr>
          <a:xfrm>
            <a:off x="10881360" y="1097280"/>
            <a:ext cx="36576" cy="36576"/>
          </a:xfrm>
          <a:prstGeom prst="ellipse">
            <a:avLst/>
          </a:prstGeom>
          <a:solidFill>
            <a:srgbClr val="2E3D8C">
              <a:alpha val="34902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1"/>
          <p:cNvSpPr/>
          <p:nvPr/>
        </p:nvSpPr>
        <p:spPr>
          <a:xfrm>
            <a:off x="640080" y="201168"/>
            <a:ext cx="1090879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1150"/>
              <a:buFont typeface="Calibri"/>
              <a:buNone/>
            </a:pPr>
            <a:r>
              <a:rPr b="1" i="0" lang="en-US" sz="1350" u="none" cap="none" strike="noStrike">
                <a:solidFill>
                  <a:srgbClr val="C9932E"/>
                </a:solidFill>
                <a:latin typeface="Calibri"/>
                <a:ea typeface="Calibri"/>
                <a:cs typeface="Calibri"/>
                <a:sym typeface="Calibri"/>
              </a:rPr>
              <a:t>RECAP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1"/>
          <p:cNvSpPr/>
          <p:nvPr/>
        </p:nvSpPr>
        <p:spPr>
          <a:xfrm>
            <a:off x="640080" y="502920"/>
            <a:ext cx="109087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Georgia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One line per tool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1"/>
          <p:cNvSpPr/>
          <p:nvPr/>
        </p:nvSpPr>
        <p:spPr>
          <a:xfrm>
            <a:off x="640080" y="1280160"/>
            <a:ext cx="106070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CEEF"/>
              </a:buClr>
              <a:buSzPts val="1500"/>
              <a:buFont typeface="Calibri"/>
              <a:buNone/>
            </a:pPr>
            <a:r>
              <a:rPr b="0" i="1" lang="en-US" sz="1500" u="none" cap="none" strike="noStrike">
                <a:solidFill>
                  <a:srgbClr val="C9CEEF"/>
                </a:solidFill>
                <a:latin typeface="Calibri"/>
                <a:ea typeface="Calibri"/>
                <a:cs typeface="Calibri"/>
                <a:sym typeface="Calibri"/>
              </a:rPr>
              <a:t>A 30-second gut-check before we open it up for questions.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1"/>
          <p:cNvSpPr/>
          <p:nvPr/>
        </p:nvSpPr>
        <p:spPr>
          <a:xfrm>
            <a:off x="640080" y="2103120"/>
            <a:ext cx="530352" cy="530352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search_amber.png" id="218" name="Google Shape;21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757" y="2219797"/>
            <a:ext cx="296997" cy="29699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1"/>
          <p:cNvSpPr/>
          <p:nvPr/>
        </p:nvSpPr>
        <p:spPr>
          <a:xfrm>
            <a:off x="1417320" y="2103120"/>
            <a:ext cx="64008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CEEF"/>
              </a:buClr>
              <a:buSzPts val="1650"/>
              <a:buFont typeface="Calibri"/>
              <a:buNone/>
            </a:pPr>
            <a:r>
              <a:rPr lang="en-US" sz="1650">
                <a:solidFill>
                  <a:srgbClr val="C9CEEF"/>
                </a:solidFill>
                <a:latin typeface="Calibri"/>
                <a:ea typeface="Calibri"/>
                <a:cs typeface="Calibri"/>
                <a:sym typeface="Calibri"/>
              </a:rPr>
              <a:t>Need members to find answers in your content? 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1"/>
          <p:cNvSpPr/>
          <p:nvPr/>
        </p:nvSpPr>
        <p:spPr>
          <a:xfrm>
            <a:off x="7863840" y="2103120"/>
            <a:ext cx="329184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1900"/>
              <a:buFont typeface="Georgia"/>
              <a:buNone/>
            </a:pPr>
            <a:r>
              <a:rPr b="1" i="0" lang="en-US" sz="1900" u="none" cap="none" strike="noStrike">
                <a:solidFill>
                  <a:srgbClr val="C9932E"/>
                </a:solidFill>
                <a:latin typeface="Georgia"/>
                <a:ea typeface="Georgia"/>
                <a:cs typeface="Georgia"/>
                <a:sym typeface="Georgia"/>
              </a:rPr>
              <a:t>AI Search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1" name="Google Shape;221;p11"/>
          <p:cNvCxnSpPr/>
          <p:nvPr/>
        </p:nvCxnSpPr>
        <p:spPr>
          <a:xfrm>
            <a:off x="640080" y="2606040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2B317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2" name="Google Shape;222;p11"/>
          <p:cNvSpPr/>
          <p:nvPr/>
        </p:nvSpPr>
        <p:spPr>
          <a:xfrm>
            <a:off x="640080" y="2788920"/>
            <a:ext cx="530352" cy="530352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robot_amber.png" id="223" name="Google Shape;22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6757" y="2905597"/>
            <a:ext cx="296997" cy="296997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1"/>
          <p:cNvSpPr/>
          <p:nvPr/>
        </p:nvSpPr>
        <p:spPr>
          <a:xfrm>
            <a:off x="1417320" y="2788920"/>
            <a:ext cx="64008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CEEF"/>
              </a:buClr>
              <a:buSzPts val="1650"/>
              <a:buFont typeface="Calibri"/>
              <a:buNone/>
            </a:pPr>
            <a:r>
              <a:rPr lang="en-US" sz="1650">
                <a:solidFill>
                  <a:srgbClr val="C9CEEF"/>
                </a:solidFill>
                <a:latin typeface="Calibri"/>
                <a:ea typeface="Calibri"/>
                <a:cs typeface="Calibri"/>
                <a:sym typeface="Calibri"/>
              </a:rPr>
              <a:t>Want to create an AI for a specific purpose?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1"/>
          <p:cNvSpPr/>
          <p:nvPr/>
        </p:nvSpPr>
        <p:spPr>
          <a:xfrm>
            <a:off x="7863840" y="2788920"/>
            <a:ext cx="329184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1900"/>
              <a:buFont typeface="Georgia"/>
              <a:buNone/>
            </a:pPr>
            <a:r>
              <a:rPr b="1" i="0" lang="en-US" sz="1900" u="none" cap="none" strike="noStrike">
                <a:solidFill>
                  <a:srgbClr val="C9932E"/>
                </a:solidFill>
                <a:latin typeface="Georgia"/>
                <a:ea typeface="Georgia"/>
                <a:cs typeface="Georgia"/>
                <a:sym typeface="Georgia"/>
              </a:rPr>
              <a:t>Help Bots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6" name="Google Shape;226;p11"/>
          <p:cNvCxnSpPr/>
          <p:nvPr/>
        </p:nvCxnSpPr>
        <p:spPr>
          <a:xfrm>
            <a:off x="640080" y="3291840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2B317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7" name="Google Shape;227;p11"/>
          <p:cNvSpPr/>
          <p:nvPr/>
        </p:nvSpPr>
        <p:spPr>
          <a:xfrm>
            <a:off x="640080" y="3474720"/>
            <a:ext cx="530352" cy="530352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brain_amber.png" id="228" name="Google Shape;228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6757" y="3591397"/>
            <a:ext cx="296997" cy="296997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1"/>
          <p:cNvSpPr/>
          <p:nvPr/>
        </p:nvSpPr>
        <p:spPr>
          <a:xfrm>
            <a:off x="1417320" y="3474720"/>
            <a:ext cx="64008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CEEF"/>
              </a:buClr>
              <a:buSzPts val="1650"/>
              <a:buFont typeface="Calibri"/>
              <a:buNone/>
            </a:pPr>
            <a:r>
              <a:rPr lang="en-US" sz="1650">
                <a:solidFill>
                  <a:srgbClr val="C9CEEF"/>
                </a:solidFill>
                <a:latin typeface="Calibri"/>
                <a:ea typeface="Calibri"/>
                <a:cs typeface="Calibri"/>
                <a:sym typeface="Calibri"/>
              </a:rPr>
              <a:t>Want AI help with your own business and content?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1"/>
          <p:cNvSpPr/>
          <p:nvPr/>
        </p:nvSpPr>
        <p:spPr>
          <a:xfrm>
            <a:off x="7863840" y="3474720"/>
            <a:ext cx="329184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1900"/>
              <a:buFont typeface="Georgia"/>
              <a:buNone/>
            </a:pPr>
            <a:r>
              <a:rPr b="1" i="0" lang="en-US" sz="1900" u="none" cap="none" strike="noStrike">
                <a:solidFill>
                  <a:srgbClr val="C9932E"/>
                </a:solidFill>
                <a:latin typeface="Georgia"/>
                <a:ea typeface="Georgia"/>
                <a:cs typeface="Georgia"/>
                <a:sym typeface="Georgia"/>
              </a:rPr>
              <a:t>Simplero Coach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1" name="Google Shape;231;p11"/>
          <p:cNvCxnSpPr/>
          <p:nvPr/>
        </p:nvCxnSpPr>
        <p:spPr>
          <a:xfrm>
            <a:off x="640080" y="3977640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2B317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2" name="Google Shape;232;p11"/>
          <p:cNvSpPr/>
          <p:nvPr/>
        </p:nvSpPr>
        <p:spPr>
          <a:xfrm>
            <a:off x="640080" y="4160520"/>
            <a:ext cx="530352" cy="530352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feather_amber.png" id="233" name="Google Shape;233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6757" y="4277197"/>
            <a:ext cx="296997" cy="296997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1"/>
          <p:cNvSpPr/>
          <p:nvPr/>
        </p:nvSpPr>
        <p:spPr>
          <a:xfrm>
            <a:off x="1417320" y="4160520"/>
            <a:ext cx="64008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CEEF"/>
              </a:buClr>
              <a:buSzPts val="1650"/>
              <a:buFont typeface="Calibri"/>
              <a:buNone/>
            </a:pPr>
            <a:r>
              <a:rPr lang="en-US" sz="1650">
                <a:solidFill>
                  <a:srgbClr val="C9CEEF"/>
                </a:solidFill>
                <a:latin typeface="Calibri"/>
                <a:ea typeface="Calibri"/>
                <a:cs typeface="Calibri"/>
                <a:sym typeface="Calibri"/>
              </a:rPr>
              <a:t>Want a quick AI assist while you’re already working? 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7863840" y="4160520"/>
            <a:ext cx="329184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1900"/>
              <a:buFont typeface="Georgia"/>
              <a:buNone/>
            </a:pPr>
            <a:r>
              <a:rPr b="1" i="0" lang="en-US" sz="1900" u="none" cap="none" strike="noStrike">
                <a:solidFill>
                  <a:srgbClr val="C9932E"/>
                </a:solidFill>
                <a:latin typeface="Georgia"/>
                <a:ea typeface="Georgia"/>
                <a:cs typeface="Georgia"/>
                <a:sym typeface="Georgia"/>
              </a:rPr>
              <a:t>Writing Tools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6" name="Google Shape;236;p11"/>
          <p:cNvCxnSpPr/>
          <p:nvPr/>
        </p:nvCxnSpPr>
        <p:spPr>
          <a:xfrm>
            <a:off x="640080" y="4663440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2B317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7" name="Google Shape;237;p11"/>
          <p:cNvSpPr/>
          <p:nvPr/>
        </p:nvSpPr>
        <p:spPr>
          <a:xfrm>
            <a:off x="640080" y="4846320"/>
            <a:ext cx="530352" cy="530352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lug_amber.png" id="238" name="Google Shape;238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6757" y="4962997"/>
            <a:ext cx="296997" cy="296997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1"/>
          <p:cNvSpPr/>
          <p:nvPr/>
        </p:nvSpPr>
        <p:spPr>
          <a:xfrm>
            <a:off x="1417320" y="4846320"/>
            <a:ext cx="64008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CEEF"/>
              </a:buClr>
              <a:buSzPts val="1650"/>
              <a:buFont typeface="Calibri"/>
              <a:buNone/>
            </a:pPr>
            <a:r>
              <a:rPr lang="en-US" sz="1650">
                <a:solidFill>
                  <a:srgbClr val="C9CEEF"/>
                </a:solidFill>
                <a:latin typeface="Calibri"/>
                <a:ea typeface="Calibri"/>
                <a:cs typeface="Calibri"/>
                <a:sym typeface="Calibri"/>
              </a:rPr>
              <a:t>Want to use Simplero from an outside AI tool? 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7863840" y="4846320"/>
            <a:ext cx="329184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1900"/>
              <a:buFont typeface="Georgia"/>
              <a:buNone/>
            </a:pPr>
            <a:r>
              <a:rPr b="1" i="0" lang="en-US" sz="1900" u="none" cap="none" strike="noStrike">
                <a:solidFill>
                  <a:srgbClr val="C9932E"/>
                </a:solidFill>
                <a:latin typeface="Georgia"/>
                <a:ea typeface="Georgia"/>
                <a:cs typeface="Georgia"/>
                <a:sym typeface="Georgia"/>
              </a:rPr>
              <a:t>MCP / API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640080" y="5715000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A4D0"/>
              </a:buClr>
              <a:buSzPts val="1450"/>
              <a:buFont typeface="Calibri"/>
              <a:buNone/>
            </a:pPr>
            <a:r>
              <a:rPr b="0" i="1" lang="en-US" sz="1450" u="none" cap="none" strike="noStrike">
                <a:solidFill>
                  <a:srgbClr val="9EA4D0"/>
                </a:solidFill>
                <a:latin typeface="Calibri"/>
                <a:ea typeface="Calibri"/>
                <a:cs typeface="Calibri"/>
                <a:sym typeface="Calibri"/>
              </a:rPr>
              <a:t>Find your credits: Settings &gt; AI Usage &amp; Limits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B81B8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7B81B8"/>
                </a:solidFill>
                <a:latin typeface="Calibri"/>
                <a:ea typeface="Calibri"/>
                <a:cs typeface="Calibri"/>
                <a:sym typeface="Calibri"/>
              </a:rPr>
              <a:t>Understanding AI in Simplero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B81B8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7B81B8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0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"/>
          <p:cNvSpPr/>
          <p:nvPr/>
        </p:nvSpPr>
        <p:spPr>
          <a:xfrm>
            <a:off x="640080" y="502920"/>
            <a:ext cx="109087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Georgia"/>
              <a:buNone/>
            </a:pPr>
            <a:r>
              <a:rPr b="1" i="0" lang="en-US" sz="3400" u="none" cap="none" strike="noStrike">
                <a:solidFill>
                  <a:srgbClr val="1E2761"/>
                </a:solidFill>
                <a:latin typeface="Georgia"/>
                <a:ea typeface="Georgia"/>
                <a:cs typeface="Georgia"/>
                <a:sym typeface="Georgia"/>
              </a:rPr>
              <a:t>Questions? 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2"/>
          <p:cNvSpPr/>
          <p:nvPr/>
        </p:nvSpPr>
        <p:spPr>
          <a:xfrm>
            <a:off x="640080" y="128016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7D"/>
              </a:buClr>
              <a:buSzPts val="1550"/>
              <a:buFont typeface="Calibri"/>
              <a:buNone/>
            </a:pPr>
            <a:r>
              <a:rPr i="1" lang="en-US" sz="155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There’s a lot AI can do in Simplero. Hopefully now you know where to start.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2"/>
          <p:cNvSpPr/>
          <p:nvPr/>
        </p:nvSpPr>
        <p:spPr>
          <a:xfrm>
            <a:off x="522155" y="2000308"/>
            <a:ext cx="5029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1200"/>
              <a:buFont typeface="Calibri"/>
              <a:buNone/>
            </a:pPr>
            <a:r>
              <a:rPr b="1" i="0" lang="en-US" sz="2200" u="none" cap="none" strike="noStrike">
                <a:solidFill>
                  <a:srgbClr val="C58B18"/>
                </a:solidFill>
                <a:latin typeface="Calibri"/>
                <a:ea typeface="Calibri"/>
                <a:cs typeface="Calibri"/>
                <a:sym typeface="Calibri"/>
              </a:rPr>
              <a:t>GO DEEPER</a:t>
            </a:r>
            <a:endParaRPr b="0" i="0" sz="2200" u="none" cap="none" strike="noStrike">
              <a:solidFill>
                <a:srgbClr val="C58B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2"/>
          <p:cNvSpPr/>
          <p:nvPr/>
        </p:nvSpPr>
        <p:spPr>
          <a:xfrm>
            <a:off x="457200" y="2491750"/>
            <a:ext cx="54864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700"/>
              <a:buFont typeface="Calibri"/>
              <a:buNone/>
            </a:pPr>
            <a:r>
              <a:rPr b="1" lang="en-US" sz="17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Simplero Coach Workshop</a:t>
            </a:r>
            <a:br>
              <a:rPr b="1" i="0" lang="en-US" sz="17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5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September 8th with Silas </a:t>
            </a:r>
            <a:br>
              <a:rPr lang="en-US" sz="165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5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Go deeper into using Coach for your own work, content, and business.</a:t>
            </a:r>
            <a:br>
              <a:rPr b="0" i="0" lang="en-US" sz="1450" u="none" cap="none" strike="noStrike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1450" u="none" cap="none" strike="noStrike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17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AI Bots Workshop</a:t>
            </a:r>
            <a:endParaRPr b="1" sz="1700">
              <a:solidFill>
                <a:srgbClr val="1E27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700"/>
              <a:buFont typeface="Calibri"/>
              <a:buNone/>
            </a:pPr>
            <a:r>
              <a:rPr lang="en-US" sz="165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October 21st with Silas </a:t>
            </a:r>
            <a:br>
              <a:rPr b="1" i="0" lang="en-US" sz="17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5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Learn how to create and use Bots for your members and customers.</a:t>
            </a:r>
            <a:br>
              <a:rPr lang="en-US" sz="145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2"/>
          <p:cNvSpPr/>
          <p:nvPr/>
        </p:nvSpPr>
        <p:spPr>
          <a:xfrm>
            <a:off x="522150" y="5303425"/>
            <a:ext cx="49377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700"/>
              <a:buFont typeface="Calibri"/>
              <a:buNone/>
            </a:pPr>
            <a:r>
              <a:rPr b="1" lang="en-US" sz="17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Want to dive in now? </a:t>
            </a:r>
            <a:br>
              <a:rPr b="1" lang="en-US" sz="17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Work Smarter, Serve Faster Workshop</a:t>
            </a:r>
            <a:r>
              <a:rPr lang="en-US" sz="150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 covers both</a:t>
            </a:r>
            <a:endParaRPr b="0" i="0" sz="1250" u="none" cap="none" strike="noStrike">
              <a:solidFill>
                <a:srgbClr val="6B6B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4" name="Google Shape;254;p12"/>
          <p:cNvCxnSpPr/>
          <p:nvPr/>
        </p:nvCxnSpPr>
        <p:spPr>
          <a:xfrm>
            <a:off x="6080760" y="2103120"/>
            <a:ext cx="0" cy="4023360"/>
          </a:xfrm>
          <a:prstGeom prst="straightConnector1">
            <a:avLst/>
          </a:prstGeom>
          <a:noFill/>
          <a:ln cap="flat" cmpd="sng" w="12700">
            <a:solidFill>
              <a:srgbClr val="D8CFB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5" name="Google Shape;255;p12"/>
          <p:cNvSpPr/>
          <p:nvPr/>
        </p:nvSpPr>
        <p:spPr>
          <a:xfrm>
            <a:off x="6446530" y="1956795"/>
            <a:ext cx="4572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932E"/>
              </a:buClr>
              <a:buSzPts val="1200"/>
              <a:buFont typeface="Calibri"/>
              <a:buNone/>
            </a:pPr>
            <a:r>
              <a:rPr b="1" lang="en-US" sz="2200">
                <a:solidFill>
                  <a:srgbClr val="C58B18"/>
                </a:solidFill>
                <a:latin typeface="Calibri"/>
                <a:ea typeface="Calibri"/>
                <a:cs typeface="Calibri"/>
                <a:sym typeface="Calibri"/>
              </a:rPr>
              <a:t>KEEP EXPLORING</a:t>
            </a:r>
            <a:endParaRPr b="0" i="0" sz="2200" u="none" cap="none" strike="noStrike">
              <a:solidFill>
                <a:srgbClr val="C58B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6355080" y="2596896"/>
            <a:ext cx="91440" cy="9144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2"/>
          <p:cNvSpPr/>
          <p:nvPr/>
        </p:nvSpPr>
        <p:spPr>
          <a:xfrm>
            <a:off x="6583680" y="2459736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400"/>
              <a:buFont typeface="Calibri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Understanding Simplero AI Credits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6355080" y="3054096"/>
            <a:ext cx="91440" cy="9144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2"/>
          <p:cNvSpPr/>
          <p:nvPr/>
        </p:nvSpPr>
        <p:spPr>
          <a:xfrm>
            <a:off x="6583680" y="2916936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400"/>
              <a:buFont typeface="Calibri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Selling AI Access to Your Customers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6355080" y="3511296"/>
            <a:ext cx="91440" cy="9144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2"/>
          <p:cNvSpPr/>
          <p:nvPr/>
        </p:nvSpPr>
        <p:spPr>
          <a:xfrm>
            <a:off x="6583680" y="3374136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400"/>
              <a:buFont typeface="Calibri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Checking My AI Credit and Topping It Up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6355080" y="3968496"/>
            <a:ext cx="91440" cy="9144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2"/>
          <p:cNvSpPr/>
          <p:nvPr/>
        </p:nvSpPr>
        <p:spPr>
          <a:xfrm>
            <a:off x="6583680" y="3831336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400"/>
              <a:buFont typeface="Calibri"/>
              <a:buNone/>
            </a:pPr>
            <a:r>
              <a:rPr lang="en-US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Community Experience Overview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6355080" y="4425696"/>
            <a:ext cx="91440" cy="9144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2"/>
          <p:cNvSpPr/>
          <p:nvPr/>
        </p:nvSpPr>
        <p:spPr>
          <a:xfrm>
            <a:off x="6583680" y="4288536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400"/>
              <a:buFont typeface="Calibri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Connect Simplero to Other AI Tools Using MCP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6355080" y="4882896"/>
            <a:ext cx="91440" cy="9144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2"/>
          <p:cNvSpPr/>
          <p:nvPr/>
        </p:nvSpPr>
        <p:spPr>
          <a:xfrm>
            <a:off x="6583680" y="4745736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400"/>
              <a:buFont typeface="Calibri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Use the Simplero API with External AI Tools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6355080" y="5340096"/>
            <a:ext cx="91440" cy="9144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2"/>
          <p:cNvSpPr/>
          <p:nvPr/>
        </p:nvSpPr>
        <p:spPr>
          <a:xfrm>
            <a:off x="6583680" y="5202936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3A"/>
              </a:buClr>
              <a:buSzPts val="1400"/>
              <a:buFont typeface="Calibri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Using Simplero Coach to Build Inside Your Account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2"/>
          <p:cNvSpPr/>
          <p:nvPr/>
        </p:nvSpPr>
        <p:spPr>
          <a:xfrm>
            <a:off x="6355080" y="5806440"/>
            <a:ext cx="4937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7D"/>
              </a:buClr>
              <a:buSzPts val="1200"/>
              <a:buFont typeface="Calibri"/>
              <a:buNone/>
            </a:pPr>
            <a:r>
              <a:rPr i="1" lang="en-US" sz="1200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Find them anytime at the Simplero Help Site.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AF95"/>
              </a:buClr>
              <a:buSzPts val="950"/>
              <a:buFont typeface="Calibri"/>
              <a:buNone/>
            </a:pPr>
            <a:r>
              <a:rPr b="0" i="0" lang="en-US" sz="1150" u="none" cap="none" strike="noStrike">
                <a:solidFill>
                  <a:srgbClr val="6B6B7D"/>
                </a:solidFill>
                <a:latin typeface="Calibri"/>
                <a:ea typeface="Calibri"/>
                <a:cs typeface="Calibri"/>
                <a:sym typeface="Calibri"/>
              </a:rPr>
              <a:t>Understanding AI in Simplero</a:t>
            </a:r>
            <a:endParaRPr b="0" i="0" sz="1150" u="none" cap="none" strike="noStrike">
              <a:solidFill>
                <a:srgbClr val="6B6B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2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B9AF95"/>
              </a:buClr>
              <a:buSzPts val="950"/>
              <a:buFont typeface="Calibri"/>
              <a:buNone/>
            </a:pPr>
            <a:r>
              <a:rPr b="0" i="0" lang="en-US" sz="950" u="none" cap="none" strike="noStrike">
                <a:solidFill>
                  <a:srgbClr val="B9AF95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