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 of 2 min) Talk: Events are one place for registration, invites, reminders, attendance, recordings, and follow-up. Today is a demo-first walkthrough, start to finish. Next: Here's what we'll 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(part of 2 min) Talk: Walk the six sections: Create, Location, Registration, Listing, Reminders, Selling. We'll follow one event from setup to selling. Show: This slide only. Next: "Before we create anything, a little prep makes every event easier."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START (2 to 3 min) Talk: Four things make creating events easier: 1. Connect Zoom, or a Google or Microsoft calendar, depending on where your events happen. 2. Set your default reminders once so they attach to every new event. 3. Plan the event type, location, and how people will register. 4. Have your title, description, and cover image ready. Show: Account &gt; Events. Point to the default picker (1 day, 1 hour, 10 minutes, or combined), then open one automation to show where you'd customize it. Merge keys fill in each event's title, time, and location. Next: "Now let's create an event and see that default already attached."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(4 min) Talk: Single events suit one-offs. A recurring series gives you an evergreen link to the next occurrence. A single event can't be converted to a series later. Show: Content &gt; Events &gt; Create. Title, internal name, single or recurring. Mention cover, subtitle, and hosts. Save, then point out the attached reminder (don't revisit Account &gt; Events). Next: "Now we need to decide where this event will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(5 min) Talk: Walk the table: Zoom sync and recordings, Simplero Livestream with chat and recording, Meet or Teams with a connected calendar, fixed URL, in person or TBD. Choose carefully at creation, especially Zoom and Meet. Show: Pass through the location dropdown once. Open the prebuilt Zoom example and its Simplero-created indicator. Mention Livestream features rather than building one. Next: "With the location decided, let's choose how people register."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REGISTRATION (4 min) Talk: No registration, automatic approval, and manual approval serve different needs. Mention the billable-contact note on the slide. Contracts are available; save details for Q&amp;A. Show: Registration modes, cutoff before event start, participant cap with waitlist or custom message, then point to calendar invitation settings. Next: "Once registration is ready, let's see where people will find the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LISTING (3 min) Talk: Members find events on your site's events calendar, an events element, a landing-page registration form, or through visibility settings. Admin views may not match member views. Show: Open the prepared member-facing events calendar (its own tab) and show list and calendar views. Mention adding it to navigation, the events element, and registration forms without building them. Next: "Once people find and register for an event, here's how to manage communication around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REMINDERS, DAY OF &amp; AFTER (5 min) Talk: This is the event-level view, not the account default again. Before: the default is attached and can be adjusted or swapped for just this event. Day of: participant statuses and Send Broadcast. After: follow-ups send replays, surveys, and invites, and Zoom recordings import with transcripts. Show: Open the event's automation tab and point to customize or swap. Then the participant table and Send Broadcast. Mention recordings and post-event wait steps without clicking through every setting. Next: "Last, what changes if you want to charge for an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SELLING (3 min) Talk: Register then pay: registration, then checkout. Pay then register: purchase or membership first, then registration. Registration is required to take payment. The Selling and Running Live Events workshop covers full setup. Show: On the prepared paid example, point to Collect payment and Restrict by product separately. Don't flip settings or change the prepared event. Next: "Let's finish with the key decisions to remember."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(part of 8 min with Q&amp;A) Talk: Choose your location up front, register deliberately, set reminders up once and customize them as needed, and decide your paid-event flow before you build. Next: Open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 (part of 8 min) Keep answers concise. Route deep paid-event questions to the Selling and Running Live Events workshop. Thank everyone and close on time. If time remains: a landing-page registration form or the member add-to-calendar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1E8"/>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03920"/>
            <a:ext cx="8255000" cy="502907"/>
          </a:xfrm>
          <a:prstGeom prst="rect">
            <a:avLst/>
          </a:prstGeom>
          <a:noFill/>
          <a:ln/>
        </p:spPr>
        <p:txBody>
          <a:bodyPr wrap="square" lIns="0" tIns="0" rIns="0" bIns="0" rtlCol="0" anchor="t"/>
          <a:lstStyle>
            <a:lvl1pPr algn="l" indent="0" marL="0">
              <a:lnSpc>
                <a:spcPct val="115000"/>
              </a:lnSpc>
              <a:buNone/>
              <a:defRPr lang="en-US" sz="3600" dirty="0">
                <a:solidFill>
                  <a:srgbClr val="1F2F4A"/>
                </a:solidFill>
                <a:latin typeface="Literata" pitchFamily="34" charset="0"/>
                <a:ea typeface="Literata" pitchFamily="34" charset="-122"/>
                <a:cs typeface="Literata"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2011627"/>
            <a:ext cx="10566400" cy="4033573"/>
          </a:xfrm>
          <a:prstGeom prst="rect">
            <a:avLst/>
          </a:prstGeom>
          <a:noFill/>
          <a:ln/>
        </p:spPr>
        <p:txBody>
          <a:bodyPr wrap="square" lIns="0" tIns="0" rIns="0" bIns="0" rtlCol="0" anchor="t"/>
          <a:lstStyle>
            <a:lvl1pPr algn="l" indent="0" marL="0">
              <a:lnSpc>
                <a:spcPct val="140000"/>
              </a:lnSpc>
              <a:buNone/>
              <a:defRPr lang="en-US" sz="1600" dirty="0">
                <a:solidFill>
                  <a:srgbClr val="1F2F4A"/>
                </a:solidFill>
                <a:latin typeface="Epilogue" pitchFamily="34" charset="0"/>
                <a:ea typeface="Epilogue" pitchFamily="34" charset="-122"/>
                <a:cs typeface="Epilogue"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1E8"/>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03920"/>
            <a:ext cx="8255000" cy="502907"/>
          </a:xfrm>
          <a:prstGeom prst="rect">
            <a:avLst/>
          </a:prstGeom>
          <a:noFill/>
          <a:ln/>
        </p:spPr>
        <p:txBody>
          <a:bodyPr wrap="square" lIns="0" tIns="0" rIns="0" bIns="0" rtlCol="0" anchor="t"/>
          <a:lstStyle>
            <a:lvl1pPr algn="l" indent="0" marL="0">
              <a:lnSpc>
                <a:spcPct val="115000"/>
              </a:lnSpc>
              <a:buNone/>
              <a:defRPr lang="en-US" sz="3600" dirty="0">
                <a:solidFill>
                  <a:srgbClr val="1F2F4A"/>
                </a:solidFill>
                <a:latin typeface="Literata" pitchFamily="34" charset="0"/>
                <a:ea typeface="Literata" pitchFamily="34" charset="-122"/>
                <a:cs typeface="Literata"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2011627"/>
            <a:ext cx="10566400" cy="4033573"/>
          </a:xfrm>
          <a:prstGeom prst="rect">
            <a:avLst/>
          </a:prstGeom>
          <a:noFill/>
          <a:ln/>
        </p:spPr>
        <p:txBody>
          <a:bodyPr wrap="square" lIns="0" tIns="0" rIns="0" bIns="0" rtlCol="0" anchor="t"/>
          <a:lstStyle>
            <a:lvl1pPr algn="l" indent="0" marL="0">
              <a:lnSpc>
                <a:spcPct val="140000"/>
              </a:lnSpc>
              <a:buNone/>
              <a:defRPr lang="en-US" sz="1600" dirty="0">
                <a:solidFill>
                  <a:srgbClr val="1F2F4A"/>
                </a:solidFill>
                <a:latin typeface="Epilogue" pitchFamily="34" charset="0"/>
                <a:ea typeface="Epilogue" pitchFamily="34" charset="-122"/>
                <a:cs typeface="Epilogue"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F4A"/>
        </a:solidFill>
      </p:bgPr>
    </p:bg>
    <p:spTree>
      <p:nvGrpSpPr>
        <p:cNvPr id="1" name=""/>
        <p:cNvGrpSpPr/>
        <p:nvPr/>
      </p:nvGrpSpPr>
      <p:grpSpPr>
        <a:xfrm>
          <a:off x="0" y="0"/>
          <a:ext cx="0" cy="0"/>
          <a:chOff x="0" y="0"/>
          <a:chExt cx="0" cy="0"/>
        </a:xfrm>
      </p:grpSpPr>
      <p:sp>
        <p:nvSpPr>
          <p:cNvPr id="2" name="Text 0"/>
          <p:cNvSpPr/>
          <p:nvPr/>
        </p:nvSpPr>
        <p:spPr>
          <a:xfrm>
            <a:off x="812800" y="1868157"/>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300" kern="0" dirty="0">
                <a:solidFill>
                  <a:srgbClr val="E8946C"/>
                </a:solidFill>
                <a:latin typeface="Epilogue" pitchFamily="34" charset="0"/>
                <a:ea typeface="Epilogue" pitchFamily="34" charset="-122"/>
                <a:cs typeface="Epilogue" pitchFamily="34" charset="-120"/>
              </a:rPr>
              <a:t>SIMPLERO WORKSHOP</a:t>
            </a:r>
            <a:endParaRPr lang="en-US" sz="1200" dirty="0"/>
          </a:p>
        </p:txBody>
      </p:sp>
      <p:sp>
        <p:nvSpPr>
          <p:cNvPr id="3" name="Text 1"/>
          <p:cNvSpPr/>
          <p:nvPr>
            <p:ph type="title"/>
          </p:nvPr>
        </p:nvSpPr>
        <p:spPr>
          <a:xfrm>
            <a:off x="812800" y="2386277"/>
            <a:ext cx="10883392" cy="1701800"/>
          </a:xfrm>
          <a:prstGeom prst="rect">
            <a:avLst/>
          </a:prstGeom>
          <a:noFill/>
          <a:ln/>
        </p:spPr>
        <p:txBody>
          <a:bodyPr wrap="square" lIns="0" tIns="0" rIns="0" bIns="0" rtlCol="0" anchor="t">
            <a:normAutofit/>
          </a:bodyPr>
          <a:lstStyle/>
          <a:p>
            <a:pPr algn="l" indent="0" marL="0">
              <a:lnSpc>
                <a:spcPts val="6600"/>
              </a:lnSpc>
              <a:buNone/>
            </a:pPr>
            <a:r>
              <a:rPr lang="en-US" sz="6600" b="1" i="0" dirty="0">
                <a:solidFill>
                  <a:srgbClr val="F7F1E8"/>
                </a:solidFill>
                <a:latin typeface="Literata" pitchFamily="18" charset="0"/>
                <a:ea typeface="Literata" pitchFamily="18" charset="-122"/>
                <a:cs typeface="Literata" pitchFamily="18" charset="-120"/>
              </a:rPr>
              <a:t>Mastering Events</a:t>
            </a:r>
            <a:endParaRPr lang="en-US" sz="6600" dirty="0"/>
          </a:p>
          <a:p>
            <a:pPr algn="l" indent="0" marL="0">
              <a:lnSpc>
                <a:spcPts val="6600"/>
              </a:lnSpc>
              <a:buNone/>
            </a:pPr>
            <a:r>
              <a:rPr lang="en-US" sz="6600" b="1" i="0" dirty="0">
                <a:solidFill>
                  <a:srgbClr val="E8946C"/>
                </a:solidFill>
                <a:latin typeface="Literata" pitchFamily="18" charset="0"/>
                <a:ea typeface="Literata" pitchFamily="18" charset="-122"/>
                <a:cs typeface="Literata" pitchFamily="18" charset="-120"/>
              </a:rPr>
              <a:t>in Simplero</a:t>
            </a:r>
            <a:endParaRPr lang="en-US" sz="6600" dirty="0"/>
          </a:p>
        </p:txBody>
      </p:sp>
      <p:pic>
        <p:nvPicPr>
          <p:cNvPr id="4" name="Image 0" descr="line">    </p:cNvPr>
          <p:cNvPicPr>
            <a:picLocks noChangeAspect="1"/>
          </p:cNvPicPr>
          <p:nvPr/>
        </p:nvPicPr>
        <p:blipFill>
          <a:blip r:embed="rId1"/>
          <a:srcRect l="0" r="0" t="0" b="0"/>
          <a:stretch/>
        </p:blipFill>
        <p:spPr>
          <a:xfrm>
            <a:off x="812800" y="4367477"/>
            <a:ext cx="762000" cy="12700"/>
          </a:xfrm>
          <a:prstGeom prst="rect">
            <a:avLst/>
          </a:prstGeom>
        </p:spPr>
      </p:pic>
      <p:sp>
        <p:nvSpPr>
          <p:cNvPr id="5" name="Text 2"/>
          <p:cNvSpPr/>
          <p:nvPr/>
        </p:nvSpPr>
        <p:spPr>
          <a:xfrm>
            <a:off x="812800" y="4684977"/>
            <a:ext cx="10883392"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4E1DC"/>
                </a:solidFill>
                <a:latin typeface="Epilogue" pitchFamily="34" charset="0"/>
                <a:ea typeface="Epilogue" pitchFamily="34" charset="-122"/>
                <a:cs typeface="Epilogue" pitchFamily="34" charset="-120"/>
              </a:rPr>
              <a:t>From setup to selling</a:t>
            </a:r>
            <a:endParaRPr lang="en-US" sz="1600" dirty="0"/>
          </a:p>
        </p:txBody>
      </p:sp>
      <p:sp>
        <p:nvSpPr>
          <p:cNvPr id="6" name="Shape 3"/>
          <p:cNvSpPr/>
          <p:nvPr/>
        </p:nvSpPr>
        <p:spPr>
          <a:xfrm>
            <a:off x="0" y="6756400"/>
            <a:ext cx="2032000" cy="101600"/>
          </a:xfrm>
          <a:prstGeom prst="rect">
            <a:avLst/>
          </a:prstGeom>
          <a:solidFill>
            <a:srgbClr val="3F6B4B"/>
          </a:solidFill>
          <a:ln/>
        </p:spPr>
      </p:sp>
      <p:sp>
        <p:nvSpPr>
          <p:cNvPr id="7" name="Shape 4"/>
          <p:cNvSpPr/>
          <p:nvPr/>
        </p:nvSpPr>
        <p:spPr>
          <a:xfrm>
            <a:off x="2032000" y="6756400"/>
            <a:ext cx="2032000" cy="101600"/>
          </a:xfrm>
          <a:prstGeom prst="rect">
            <a:avLst/>
          </a:prstGeom>
          <a:solidFill>
            <a:srgbClr val="34607F"/>
          </a:solidFill>
          <a:ln/>
        </p:spPr>
      </p:sp>
      <p:sp>
        <p:nvSpPr>
          <p:cNvPr id="8" name="Shape 5"/>
          <p:cNvSpPr/>
          <p:nvPr/>
        </p:nvSpPr>
        <p:spPr>
          <a:xfrm>
            <a:off x="4064000" y="6756400"/>
            <a:ext cx="2032000" cy="101600"/>
          </a:xfrm>
          <a:prstGeom prst="rect">
            <a:avLst/>
          </a:prstGeom>
          <a:solidFill>
            <a:srgbClr val="C9952E"/>
          </a:solidFill>
          <a:ln/>
        </p:spPr>
      </p:sp>
      <p:sp>
        <p:nvSpPr>
          <p:cNvPr id="9" name="Shape 6"/>
          <p:cNvSpPr/>
          <p:nvPr/>
        </p:nvSpPr>
        <p:spPr>
          <a:xfrm>
            <a:off x="6096000" y="6756400"/>
            <a:ext cx="2032000" cy="101600"/>
          </a:xfrm>
          <a:prstGeom prst="rect">
            <a:avLst/>
          </a:prstGeom>
          <a:solidFill>
            <a:srgbClr val="A3482A"/>
          </a:solidFill>
          <a:ln/>
        </p:spPr>
      </p:sp>
      <p:sp>
        <p:nvSpPr>
          <p:cNvPr id="10" name="Shape 7"/>
          <p:cNvSpPr/>
          <p:nvPr/>
        </p:nvSpPr>
        <p:spPr>
          <a:xfrm>
            <a:off x="8128000" y="6756400"/>
            <a:ext cx="2032000" cy="101600"/>
          </a:xfrm>
          <a:prstGeom prst="rect">
            <a:avLst/>
          </a:prstGeom>
          <a:solidFill>
            <a:srgbClr val="5C4C86"/>
          </a:solidFill>
          <a:ln/>
        </p:spPr>
      </p:sp>
      <p:sp>
        <p:nvSpPr>
          <p:cNvPr id="11" name="Shape 8"/>
          <p:cNvSpPr/>
          <p:nvPr/>
        </p:nvSpPr>
        <p:spPr>
          <a:xfrm>
            <a:off x="10160000" y="6756400"/>
            <a:ext cx="2032000" cy="101600"/>
          </a:xfrm>
          <a:prstGeom prst="rect">
            <a:avLst/>
          </a:prstGeom>
          <a:solidFill>
            <a:srgbClr val="276B60"/>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12800" y="711200"/>
            <a:ext cx="863005" cy="340320"/>
          </a:xfrm>
          <a:prstGeom prst="roundRect">
            <a:avLst>
              <a:gd name="adj" fmla="val 50000"/>
            </a:avLst>
          </a:prstGeom>
          <a:solidFill>
            <a:srgbClr val="1F2F4A"/>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TODAY</a:t>
            </a:r>
            <a:endParaRPr lang="en-US" sz="1200" dirty="0"/>
          </a:p>
        </p:txBody>
      </p:sp>
      <p:sp>
        <p:nvSpPr>
          <p:cNvPr id="3" name="Text 1"/>
          <p:cNvSpPr/>
          <p:nvPr>
            <p:ph type="title"/>
          </p:nvPr>
        </p:nvSpPr>
        <p:spPr>
          <a:xfrm>
            <a:off x="812800" y="1203920"/>
            <a:ext cx="8502650"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Mastering events, start to finish.</a:t>
            </a:r>
            <a:endParaRPr lang="en-US" sz="3600" dirty="0"/>
          </a:p>
        </p:txBody>
      </p:sp>
      <p:sp>
        <p:nvSpPr>
          <p:cNvPr id="4" name="Shape 2"/>
          <p:cNvSpPr/>
          <p:nvPr/>
        </p:nvSpPr>
        <p:spPr>
          <a:xfrm>
            <a:off x="815975" y="1989403"/>
            <a:ext cx="5187950" cy="1160330"/>
          </a:xfrm>
          <a:prstGeom prst="roundRect">
            <a:avLst>
              <a:gd name="adj" fmla="val 3010"/>
            </a:avLst>
          </a:prstGeom>
          <a:solidFill>
            <a:srgbClr val="E1EADF"/>
          </a:solidFill>
          <a:ln w="6350">
            <a:solidFill>
              <a:srgbClr val="B9CDB5"/>
            </a:solidFill>
            <a:prstDash val="solid"/>
          </a:ln>
        </p:spPr>
      </p:sp>
      <p:sp>
        <p:nvSpPr>
          <p:cNvPr id="5" name="Text 3"/>
          <p:cNvSpPr/>
          <p:nvPr/>
        </p:nvSpPr>
        <p:spPr>
          <a:xfrm>
            <a:off x="1045633" y="2193661"/>
            <a:ext cx="4870492" cy="190632"/>
          </a:xfrm>
          <a:prstGeom prst="rect">
            <a:avLst/>
          </a:prstGeom>
          <a:noFill/>
          <a:ln/>
        </p:spPr>
        <p:txBody>
          <a:bodyPr wrap="square" lIns="0" tIns="0" rIns="0" bIns="0" rtlCol="0" anchor="t">
            <a:normAutofit/>
          </a:bodyPr>
          <a:lstStyle/>
          <a:p>
            <a:pPr algn="l" indent="0" marL="0">
              <a:lnSpc>
                <a:spcPts val="1323"/>
              </a:lnSpc>
              <a:buNone/>
            </a:pPr>
            <a:r>
              <a:rPr lang="en-US" sz="945" b="1" spc="100" kern="0" dirty="0">
                <a:solidFill>
                  <a:srgbClr val="3F6B4B"/>
                </a:solidFill>
                <a:latin typeface="Epilogue" pitchFamily="34" charset="0"/>
                <a:ea typeface="Epilogue" pitchFamily="34" charset="-122"/>
                <a:cs typeface="Epilogue" pitchFamily="34" charset="-120"/>
              </a:rPr>
              <a:t>01</a:t>
            </a:r>
            <a:endParaRPr lang="en-US" sz="945" dirty="0"/>
          </a:p>
        </p:txBody>
      </p:sp>
      <p:sp>
        <p:nvSpPr>
          <p:cNvPr id="6" name="Text 4"/>
          <p:cNvSpPr/>
          <p:nvPr/>
        </p:nvSpPr>
        <p:spPr>
          <a:xfrm>
            <a:off x="1045633" y="2435093"/>
            <a:ext cx="4870492" cy="274241"/>
          </a:xfrm>
          <a:prstGeom prst="rect">
            <a:avLst/>
          </a:prstGeom>
          <a:noFill/>
          <a:ln/>
        </p:spPr>
        <p:txBody>
          <a:bodyPr wrap="square" lIns="0" tIns="0" rIns="0" bIns="0" rtlCol="0" anchor="t">
            <a:normAutofit/>
          </a:bodyPr>
          <a:lstStyle/>
          <a:p>
            <a:pPr algn="l" indent="0" marL="0">
              <a:lnSpc>
                <a:spcPts val="1969"/>
              </a:lnSpc>
              <a:buNone/>
            </a:pPr>
            <a:r>
              <a:rPr lang="en-US" sz="1712" b="1" dirty="0">
                <a:solidFill>
                  <a:srgbClr val="1F2F4A"/>
                </a:solidFill>
                <a:latin typeface="Literata" pitchFamily="18" charset="0"/>
                <a:ea typeface="Literata" pitchFamily="18" charset="-122"/>
                <a:cs typeface="Literata" pitchFamily="18" charset="-120"/>
              </a:rPr>
              <a:t>Create</a:t>
            </a:r>
            <a:endParaRPr lang="en-US" sz="1712" dirty="0"/>
          </a:p>
        </p:txBody>
      </p:sp>
      <p:sp>
        <p:nvSpPr>
          <p:cNvPr id="7" name="Text 5"/>
          <p:cNvSpPr/>
          <p:nvPr/>
        </p:nvSpPr>
        <p:spPr>
          <a:xfrm>
            <a:off x="1045633" y="2760134"/>
            <a:ext cx="4870492" cy="210741"/>
          </a:xfrm>
          <a:prstGeom prst="rect">
            <a:avLst/>
          </a:prstGeom>
          <a:noFill/>
          <a:ln/>
        </p:spPr>
        <p:txBody>
          <a:bodyPr wrap="square" lIns="0" tIns="0" rIns="0" bIns="0" rtlCol="0" anchor="t">
            <a:normAutofit/>
          </a:bodyPr>
          <a:lstStyle/>
          <a:p>
            <a:pPr algn="l" indent="0" marL="0">
              <a:lnSpc>
                <a:spcPts val="1473"/>
              </a:lnSpc>
              <a:buNone/>
            </a:pPr>
            <a:r>
              <a:rPr lang="en-US" sz="1016" dirty="0">
                <a:solidFill>
                  <a:srgbClr val="3F4A5C"/>
                </a:solidFill>
                <a:latin typeface="Epilogue" pitchFamily="34" charset="0"/>
                <a:ea typeface="Epilogue" pitchFamily="34" charset="-122"/>
                <a:cs typeface="Epilogue" pitchFamily="34" charset="-120"/>
              </a:rPr>
              <a:t>Single or recurring, set up in minutes.</a:t>
            </a:r>
            <a:endParaRPr lang="en-US" sz="1016" dirty="0"/>
          </a:p>
        </p:txBody>
      </p:sp>
      <p:sp>
        <p:nvSpPr>
          <p:cNvPr id="8" name="Shape 6"/>
          <p:cNvSpPr/>
          <p:nvPr/>
        </p:nvSpPr>
        <p:spPr>
          <a:xfrm>
            <a:off x="6188075" y="1989403"/>
            <a:ext cx="5187950" cy="1160330"/>
          </a:xfrm>
          <a:prstGeom prst="roundRect">
            <a:avLst>
              <a:gd name="adj" fmla="val 3010"/>
            </a:avLst>
          </a:prstGeom>
          <a:solidFill>
            <a:srgbClr val="DDE7F1"/>
          </a:solidFill>
          <a:ln w="6350">
            <a:solidFill>
              <a:srgbClr val="B3C8DC"/>
            </a:solidFill>
            <a:prstDash val="solid"/>
          </a:ln>
        </p:spPr>
      </p:sp>
      <p:sp>
        <p:nvSpPr>
          <p:cNvPr id="9" name="Text 7"/>
          <p:cNvSpPr/>
          <p:nvPr/>
        </p:nvSpPr>
        <p:spPr>
          <a:xfrm>
            <a:off x="6417733" y="2193661"/>
            <a:ext cx="4870492" cy="190632"/>
          </a:xfrm>
          <a:prstGeom prst="rect">
            <a:avLst/>
          </a:prstGeom>
          <a:noFill/>
          <a:ln/>
        </p:spPr>
        <p:txBody>
          <a:bodyPr wrap="square" lIns="0" tIns="0" rIns="0" bIns="0" rtlCol="0" anchor="t">
            <a:normAutofit/>
          </a:bodyPr>
          <a:lstStyle/>
          <a:p>
            <a:pPr algn="l" indent="0" marL="0">
              <a:lnSpc>
                <a:spcPts val="1323"/>
              </a:lnSpc>
              <a:buNone/>
            </a:pPr>
            <a:r>
              <a:rPr lang="en-US" sz="945" b="1" spc="100" kern="0" dirty="0">
                <a:solidFill>
                  <a:srgbClr val="34607F"/>
                </a:solidFill>
                <a:latin typeface="Epilogue" pitchFamily="34" charset="0"/>
                <a:ea typeface="Epilogue" pitchFamily="34" charset="-122"/>
                <a:cs typeface="Epilogue" pitchFamily="34" charset="-120"/>
              </a:rPr>
              <a:t>02</a:t>
            </a:r>
            <a:endParaRPr lang="en-US" sz="945" dirty="0"/>
          </a:p>
        </p:txBody>
      </p:sp>
      <p:sp>
        <p:nvSpPr>
          <p:cNvPr id="10" name="Text 8"/>
          <p:cNvSpPr/>
          <p:nvPr/>
        </p:nvSpPr>
        <p:spPr>
          <a:xfrm>
            <a:off x="6417733" y="2435093"/>
            <a:ext cx="4870492" cy="274241"/>
          </a:xfrm>
          <a:prstGeom prst="rect">
            <a:avLst/>
          </a:prstGeom>
          <a:noFill/>
          <a:ln/>
        </p:spPr>
        <p:txBody>
          <a:bodyPr wrap="square" lIns="0" tIns="0" rIns="0" bIns="0" rtlCol="0" anchor="t">
            <a:normAutofit/>
          </a:bodyPr>
          <a:lstStyle/>
          <a:p>
            <a:pPr algn="l" indent="0" marL="0">
              <a:lnSpc>
                <a:spcPts val="1969"/>
              </a:lnSpc>
              <a:buNone/>
            </a:pPr>
            <a:r>
              <a:rPr lang="en-US" sz="1712" b="1" dirty="0">
                <a:solidFill>
                  <a:srgbClr val="1F2F4A"/>
                </a:solidFill>
                <a:latin typeface="Literata" pitchFamily="18" charset="0"/>
                <a:ea typeface="Literata" pitchFamily="18" charset="-122"/>
                <a:cs typeface="Literata" pitchFamily="18" charset="-120"/>
              </a:rPr>
              <a:t>Location</a:t>
            </a:r>
            <a:endParaRPr lang="en-US" sz="1712" dirty="0"/>
          </a:p>
        </p:txBody>
      </p:sp>
      <p:sp>
        <p:nvSpPr>
          <p:cNvPr id="11" name="Text 9"/>
          <p:cNvSpPr/>
          <p:nvPr/>
        </p:nvSpPr>
        <p:spPr>
          <a:xfrm>
            <a:off x="6417733" y="2760134"/>
            <a:ext cx="4870492" cy="210741"/>
          </a:xfrm>
          <a:prstGeom prst="rect">
            <a:avLst/>
          </a:prstGeom>
          <a:noFill/>
          <a:ln/>
        </p:spPr>
        <p:txBody>
          <a:bodyPr wrap="square" lIns="0" tIns="0" rIns="0" bIns="0" rtlCol="0" anchor="t">
            <a:normAutofit/>
          </a:bodyPr>
          <a:lstStyle/>
          <a:p>
            <a:pPr algn="l" indent="0" marL="0">
              <a:lnSpc>
                <a:spcPts val="1473"/>
              </a:lnSpc>
              <a:buNone/>
            </a:pPr>
            <a:r>
              <a:rPr lang="en-US" sz="1016" dirty="0">
                <a:solidFill>
                  <a:srgbClr val="3F4A5C"/>
                </a:solidFill>
                <a:latin typeface="Epilogue" pitchFamily="34" charset="0"/>
                <a:ea typeface="Epilogue" pitchFamily="34" charset="-122"/>
                <a:cs typeface="Epilogue" pitchFamily="34" charset="-120"/>
              </a:rPr>
              <a:t>Zoom, Livestream, Meet, and more.</a:t>
            </a:r>
            <a:endParaRPr lang="en-US" sz="1016" dirty="0"/>
          </a:p>
        </p:txBody>
      </p:sp>
      <p:sp>
        <p:nvSpPr>
          <p:cNvPr id="12" name="Shape 10"/>
          <p:cNvSpPr/>
          <p:nvPr/>
        </p:nvSpPr>
        <p:spPr>
          <a:xfrm>
            <a:off x="815975" y="3333883"/>
            <a:ext cx="5187950" cy="1160396"/>
          </a:xfrm>
          <a:prstGeom prst="roundRect">
            <a:avLst>
              <a:gd name="adj" fmla="val 3010"/>
            </a:avLst>
          </a:prstGeom>
          <a:solidFill>
            <a:srgbClr val="F6E9CC"/>
          </a:solidFill>
          <a:ln w="6350">
            <a:solidFill>
              <a:srgbClr val="E6CF98"/>
            </a:solidFill>
            <a:prstDash val="solid"/>
          </a:ln>
        </p:spPr>
      </p:sp>
      <p:sp>
        <p:nvSpPr>
          <p:cNvPr id="13" name="Text 11"/>
          <p:cNvSpPr/>
          <p:nvPr/>
        </p:nvSpPr>
        <p:spPr>
          <a:xfrm>
            <a:off x="1045633" y="3538141"/>
            <a:ext cx="4870492" cy="190632"/>
          </a:xfrm>
          <a:prstGeom prst="rect">
            <a:avLst/>
          </a:prstGeom>
          <a:noFill/>
          <a:ln/>
        </p:spPr>
        <p:txBody>
          <a:bodyPr wrap="square" lIns="0" tIns="0" rIns="0" bIns="0" rtlCol="0" anchor="t">
            <a:normAutofit/>
          </a:bodyPr>
          <a:lstStyle/>
          <a:p>
            <a:pPr algn="l" indent="0" marL="0">
              <a:lnSpc>
                <a:spcPts val="1323"/>
              </a:lnSpc>
              <a:buNone/>
            </a:pPr>
            <a:r>
              <a:rPr lang="en-US" sz="945" b="1" spc="100" kern="0" dirty="0">
                <a:solidFill>
                  <a:srgbClr val="8A5C0A"/>
                </a:solidFill>
                <a:latin typeface="Epilogue" pitchFamily="34" charset="0"/>
                <a:ea typeface="Epilogue" pitchFamily="34" charset="-122"/>
                <a:cs typeface="Epilogue" pitchFamily="34" charset="-120"/>
              </a:rPr>
              <a:t>03</a:t>
            </a:r>
            <a:endParaRPr lang="en-US" sz="945" dirty="0"/>
          </a:p>
        </p:txBody>
      </p:sp>
      <p:sp>
        <p:nvSpPr>
          <p:cNvPr id="14" name="Text 12"/>
          <p:cNvSpPr/>
          <p:nvPr/>
        </p:nvSpPr>
        <p:spPr>
          <a:xfrm>
            <a:off x="1045633" y="3779573"/>
            <a:ext cx="4870492" cy="274241"/>
          </a:xfrm>
          <a:prstGeom prst="rect">
            <a:avLst/>
          </a:prstGeom>
          <a:noFill/>
          <a:ln/>
        </p:spPr>
        <p:txBody>
          <a:bodyPr wrap="square" lIns="0" tIns="0" rIns="0" bIns="0" rtlCol="0" anchor="t">
            <a:normAutofit/>
          </a:bodyPr>
          <a:lstStyle/>
          <a:p>
            <a:pPr algn="l" indent="0" marL="0">
              <a:lnSpc>
                <a:spcPts val="1969"/>
              </a:lnSpc>
              <a:buNone/>
            </a:pPr>
            <a:r>
              <a:rPr lang="en-US" sz="1712" b="1" dirty="0">
                <a:solidFill>
                  <a:srgbClr val="1F2F4A"/>
                </a:solidFill>
                <a:latin typeface="Literata" pitchFamily="18" charset="0"/>
                <a:ea typeface="Literata" pitchFamily="18" charset="-122"/>
                <a:cs typeface="Literata" pitchFamily="18" charset="-120"/>
              </a:rPr>
              <a:t>Registration</a:t>
            </a:r>
            <a:endParaRPr lang="en-US" sz="1712" dirty="0"/>
          </a:p>
        </p:txBody>
      </p:sp>
      <p:sp>
        <p:nvSpPr>
          <p:cNvPr id="15" name="Text 13"/>
          <p:cNvSpPr/>
          <p:nvPr/>
        </p:nvSpPr>
        <p:spPr>
          <a:xfrm>
            <a:off x="1045633" y="4104614"/>
            <a:ext cx="4870492" cy="210807"/>
          </a:xfrm>
          <a:prstGeom prst="rect">
            <a:avLst/>
          </a:prstGeom>
          <a:noFill/>
          <a:ln/>
        </p:spPr>
        <p:txBody>
          <a:bodyPr wrap="square" lIns="0" tIns="0" rIns="0" bIns="0" rtlCol="0" anchor="t">
            <a:normAutofit/>
          </a:bodyPr>
          <a:lstStyle/>
          <a:p>
            <a:pPr algn="l" indent="0" marL="0">
              <a:lnSpc>
                <a:spcPts val="1473"/>
              </a:lnSpc>
              <a:buNone/>
            </a:pPr>
            <a:r>
              <a:rPr lang="en-US" sz="1016" dirty="0">
                <a:solidFill>
                  <a:srgbClr val="3F4A5C"/>
                </a:solidFill>
                <a:latin typeface="Epilogue" pitchFamily="34" charset="0"/>
                <a:ea typeface="Epilogue" pitchFamily="34" charset="-122"/>
                <a:cs typeface="Epilogue" pitchFamily="34" charset="-120"/>
              </a:rPr>
              <a:t>Decide who gets in, and how.</a:t>
            </a:r>
            <a:endParaRPr lang="en-US" sz="1016" dirty="0"/>
          </a:p>
        </p:txBody>
      </p:sp>
      <p:sp>
        <p:nvSpPr>
          <p:cNvPr id="16" name="Shape 14"/>
          <p:cNvSpPr/>
          <p:nvPr/>
        </p:nvSpPr>
        <p:spPr>
          <a:xfrm>
            <a:off x="6188075" y="3333883"/>
            <a:ext cx="5187950" cy="1160396"/>
          </a:xfrm>
          <a:prstGeom prst="roundRect">
            <a:avLst>
              <a:gd name="adj" fmla="val 3010"/>
            </a:avLst>
          </a:prstGeom>
          <a:solidFill>
            <a:srgbClr val="F7E0D6"/>
          </a:solidFill>
          <a:ln w="6350">
            <a:solidFill>
              <a:srgbClr val="EBBCA8"/>
            </a:solidFill>
            <a:prstDash val="solid"/>
          </a:ln>
        </p:spPr>
      </p:sp>
      <p:sp>
        <p:nvSpPr>
          <p:cNvPr id="17" name="Text 15"/>
          <p:cNvSpPr/>
          <p:nvPr/>
        </p:nvSpPr>
        <p:spPr>
          <a:xfrm>
            <a:off x="6417733" y="3538141"/>
            <a:ext cx="4870492" cy="190632"/>
          </a:xfrm>
          <a:prstGeom prst="rect">
            <a:avLst/>
          </a:prstGeom>
          <a:noFill/>
          <a:ln/>
        </p:spPr>
        <p:txBody>
          <a:bodyPr wrap="square" lIns="0" tIns="0" rIns="0" bIns="0" rtlCol="0" anchor="t">
            <a:normAutofit/>
          </a:bodyPr>
          <a:lstStyle/>
          <a:p>
            <a:pPr algn="l" indent="0" marL="0">
              <a:lnSpc>
                <a:spcPts val="1323"/>
              </a:lnSpc>
              <a:buNone/>
            </a:pPr>
            <a:r>
              <a:rPr lang="en-US" sz="945" b="1" spc="100" kern="0" dirty="0">
                <a:solidFill>
                  <a:srgbClr val="A3482A"/>
                </a:solidFill>
                <a:latin typeface="Epilogue" pitchFamily="34" charset="0"/>
                <a:ea typeface="Epilogue" pitchFamily="34" charset="-122"/>
                <a:cs typeface="Epilogue" pitchFamily="34" charset="-120"/>
              </a:rPr>
              <a:t>04</a:t>
            </a:r>
            <a:endParaRPr lang="en-US" sz="945" dirty="0"/>
          </a:p>
        </p:txBody>
      </p:sp>
      <p:sp>
        <p:nvSpPr>
          <p:cNvPr id="18" name="Text 16"/>
          <p:cNvSpPr/>
          <p:nvPr/>
        </p:nvSpPr>
        <p:spPr>
          <a:xfrm>
            <a:off x="6417733" y="3779573"/>
            <a:ext cx="4870492" cy="274241"/>
          </a:xfrm>
          <a:prstGeom prst="rect">
            <a:avLst/>
          </a:prstGeom>
          <a:noFill/>
          <a:ln/>
        </p:spPr>
        <p:txBody>
          <a:bodyPr wrap="square" lIns="0" tIns="0" rIns="0" bIns="0" rtlCol="0" anchor="t">
            <a:normAutofit/>
          </a:bodyPr>
          <a:lstStyle/>
          <a:p>
            <a:pPr algn="l" indent="0" marL="0">
              <a:lnSpc>
                <a:spcPts val="1969"/>
              </a:lnSpc>
              <a:buNone/>
            </a:pPr>
            <a:r>
              <a:rPr lang="en-US" sz="1712" b="1" dirty="0">
                <a:solidFill>
                  <a:srgbClr val="1F2F4A"/>
                </a:solidFill>
                <a:latin typeface="Literata" pitchFamily="18" charset="0"/>
                <a:ea typeface="Literata" pitchFamily="18" charset="-122"/>
                <a:cs typeface="Literata" pitchFamily="18" charset="-120"/>
              </a:rPr>
              <a:t>Listing</a:t>
            </a:r>
            <a:endParaRPr lang="en-US" sz="1712" dirty="0"/>
          </a:p>
        </p:txBody>
      </p:sp>
      <p:sp>
        <p:nvSpPr>
          <p:cNvPr id="19" name="Text 17"/>
          <p:cNvSpPr/>
          <p:nvPr/>
        </p:nvSpPr>
        <p:spPr>
          <a:xfrm>
            <a:off x="6417733" y="4104614"/>
            <a:ext cx="4870492" cy="210807"/>
          </a:xfrm>
          <a:prstGeom prst="rect">
            <a:avLst/>
          </a:prstGeom>
          <a:noFill/>
          <a:ln/>
        </p:spPr>
        <p:txBody>
          <a:bodyPr wrap="square" lIns="0" tIns="0" rIns="0" bIns="0" rtlCol="0" anchor="t">
            <a:normAutofit/>
          </a:bodyPr>
          <a:lstStyle/>
          <a:p>
            <a:pPr algn="l" indent="0" marL="0">
              <a:lnSpc>
                <a:spcPts val="1473"/>
              </a:lnSpc>
              <a:buNone/>
            </a:pPr>
            <a:r>
              <a:rPr lang="en-US" sz="1016" dirty="0">
                <a:solidFill>
                  <a:srgbClr val="3F4A5C"/>
                </a:solidFill>
                <a:latin typeface="Epilogue" pitchFamily="34" charset="0"/>
                <a:ea typeface="Epilogue" pitchFamily="34" charset="-122"/>
                <a:cs typeface="Epilogue" pitchFamily="34" charset="-120"/>
              </a:rPr>
              <a:t>Put events where members look.</a:t>
            </a:r>
            <a:endParaRPr lang="en-US" sz="1016" dirty="0"/>
          </a:p>
        </p:txBody>
      </p:sp>
      <p:sp>
        <p:nvSpPr>
          <p:cNvPr id="20" name="Shape 18"/>
          <p:cNvSpPr/>
          <p:nvPr/>
        </p:nvSpPr>
        <p:spPr>
          <a:xfrm>
            <a:off x="815975" y="4678429"/>
            <a:ext cx="5187950" cy="1160396"/>
          </a:xfrm>
          <a:prstGeom prst="roundRect">
            <a:avLst>
              <a:gd name="adj" fmla="val 3010"/>
            </a:avLst>
          </a:prstGeom>
          <a:solidFill>
            <a:srgbClr val="E7E1F1"/>
          </a:solidFill>
          <a:ln w="6350">
            <a:solidFill>
              <a:srgbClr val="C6BBDD"/>
            </a:solidFill>
            <a:prstDash val="solid"/>
          </a:ln>
        </p:spPr>
      </p:sp>
      <p:sp>
        <p:nvSpPr>
          <p:cNvPr id="21" name="Text 19"/>
          <p:cNvSpPr/>
          <p:nvPr/>
        </p:nvSpPr>
        <p:spPr>
          <a:xfrm>
            <a:off x="1045633" y="4882687"/>
            <a:ext cx="4870492" cy="190632"/>
          </a:xfrm>
          <a:prstGeom prst="rect">
            <a:avLst/>
          </a:prstGeom>
          <a:noFill/>
          <a:ln/>
        </p:spPr>
        <p:txBody>
          <a:bodyPr wrap="square" lIns="0" tIns="0" rIns="0" bIns="0" rtlCol="0" anchor="t">
            <a:normAutofit/>
          </a:bodyPr>
          <a:lstStyle/>
          <a:p>
            <a:pPr algn="l" indent="0" marL="0">
              <a:lnSpc>
                <a:spcPts val="1323"/>
              </a:lnSpc>
              <a:buNone/>
            </a:pPr>
            <a:r>
              <a:rPr lang="en-US" sz="945" b="1" spc="100" kern="0" dirty="0">
                <a:solidFill>
                  <a:srgbClr val="5C4C86"/>
                </a:solidFill>
                <a:latin typeface="Epilogue" pitchFamily="34" charset="0"/>
                <a:ea typeface="Epilogue" pitchFamily="34" charset="-122"/>
                <a:cs typeface="Epilogue" pitchFamily="34" charset="-120"/>
              </a:rPr>
              <a:t>05</a:t>
            </a:r>
            <a:endParaRPr lang="en-US" sz="945" dirty="0"/>
          </a:p>
        </p:txBody>
      </p:sp>
      <p:sp>
        <p:nvSpPr>
          <p:cNvPr id="22" name="Text 20"/>
          <p:cNvSpPr/>
          <p:nvPr/>
        </p:nvSpPr>
        <p:spPr>
          <a:xfrm>
            <a:off x="1045633" y="5124120"/>
            <a:ext cx="4870492" cy="274241"/>
          </a:xfrm>
          <a:prstGeom prst="rect">
            <a:avLst/>
          </a:prstGeom>
          <a:noFill/>
          <a:ln/>
        </p:spPr>
        <p:txBody>
          <a:bodyPr wrap="square" lIns="0" tIns="0" rIns="0" bIns="0" rtlCol="0" anchor="t">
            <a:normAutofit/>
          </a:bodyPr>
          <a:lstStyle/>
          <a:p>
            <a:pPr algn="l" indent="0" marL="0">
              <a:lnSpc>
                <a:spcPts val="1969"/>
              </a:lnSpc>
              <a:buNone/>
            </a:pPr>
            <a:r>
              <a:rPr lang="en-US" sz="1712" b="1" dirty="0">
                <a:solidFill>
                  <a:srgbClr val="1F2F4A"/>
                </a:solidFill>
                <a:latin typeface="Literata" pitchFamily="18" charset="0"/>
                <a:ea typeface="Literata" pitchFamily="18" charset="-122"/>
                <a:cs typeface="Literata" pitchFamily="18" charset="-120"/>
              </a:rPr>
              <a:t>Reminders</a:t>
            </a:r>
            <a:endParaRPr lang="en-US" sz="1712" dirty="0"/>
          </a:p>
        </p:txBody>
      </p:sp>
      <p:sp>
        <p:nvSpPr>
          <p:cNvPr id="23" name="Text 21"/>
          <p:cNvSpPr/>
          <p:nvPr/>
        </p:nvSpPr>
        <p:spPr>
          <a:xfrm>
            <a:off x="1045633" y="5449160"/>
            <a:ext cx="4870492" cy="210807"/>
          </a:xfrm>
          <a:prstGeom prst="rect">
            <a:avLst/>
          </a:prstGeom>
          <a:noFill/>
          <a:ln/>
        </p:spPr>
        <p:txBody>
          <a:bodyPr wrap="square" lIns="0" tIns="0" rIns="0" bIns="0" rtlCol="0" anchor="t">
            <a:normAutofit/>
          </a:bodyPr>
          <a:lstStyle/>
          <a:p>
            <a:pPr algn="l" indent="0" marL="0">
              <a:lnSpc>
                <a:spcPts val="1473"/>
              </a:lnSpc>
              <a:buNone/>
            </a:pPr>
            <a:r>
              <a:rPr lang="en-US" sz="1016" dirty="0">
                <a:solidFill>
                  <a:srgbClr val="3F4A5C"/>
                </a:solidFill>
                <a:latin typeface="Epilogue" pitchFamily="34" charset="0"/>
                <a:ea typeface="Epilogue" pitchFamily="34" charset="-122"/>
                <a:cs typeface="Epilogue" pitchFamily="34" charset="-120"/>
              </a:rPr>
              <a:t>Automations that run themselves.</a:t>
            </a:r>
            <a:endParaRPr lang="en-US" sz="1016" dirty="0"/>
          </a:p>
        </p:txBody>
      </p:sp>
      <p:sp>
        <p:nvSpPr>
          <p:cNvPr id="24" name="Shape 22"/>
          <p:cNvSpPr/>
          <p:nvPr/>
        </p:nvSpPr>
        <p:spPr>
          <a:xfrm>
            <a:off x="6188075" y="4678429"/>
            <a:ext cx="5187950" cy="1160396"/>
          </a:xfrm>
          <a:prstGeom prst="roundRect">
            <a:avLst>
              <a:gd name="adj" fmla="val 3010"/>
            </a:avLst>
          </a:prstGeom>
          <a:solidFill>
            <a:srgbClr val="D8ECE7"/>
          </a:solidFill>
          <a:ln w="6350">
            <a:solidFill>
              <a:srgbClr val="A9D2C8"/>
            </a:solidFill>
            <a:prstDash val="solid"/>
          </a:ln>
        </p:spPr>
      </p:sp>
      <p:sp>
        <p:nvSpPr>
          <p:cNvPr id="25" name="Text 23"/>
          <p:cNvSpPr/>
          <p:nvPr/>
        </p:nvSpPr>
        <p:spPr>
          <a:xfrm>
            <a:off x="6417733" y="4882687"/>
            <a:ext cx="4870492" cy="190632"/>
          </a:xfrm>
          <a:prstGeom prst="rect">
            <a:avLst/>
          </a:prstGeom>
          <a:noFill/>
          <a:ln/>
        </p:spPr>
        <p:txBody>
          <a:bodyPr wrap="square" lIns="0" tIns="0" rIns="0" bIns="0" rtlCol="0" anchor="t">
            <a:normAutofit/>
          </a:bodyPr>
          <a:lstStyle/>
          <a:p>
            <a:pPr algn="l" indent="0" marL="0">
              <a:lnSpc>
                <a:spcPts val="1323"/>
              </a:lnSpc>
              <a:buNone/>
            </a:pPr>
            <a:r>
              <a:rPr lang="en-US" sz="945" b="1" spc="100" kern="0" dirty="0">
                <a:solidFill>
                  <a:srgbClr val="276B60"/>
                </a:solidFill>
                <a:latin typeface="Epilogue" pitchFamily="34" charset="0"/>
                <a:ea typeface="Epilogue" pitchFamily="34" charset="-122"/>
                <a:cs typeface="Epilogue" pitchFamily="34" charset="-120"/>
              </a:rPr>
              <a:t>06</a:t>
            </a:r>
            <a:endParaRPr lang="en-US" sz="945" dirty="0"/>
          </a:p>
        </p:txBody>
      </p:sp>
      <p:sp>
        <p:nvSpPr>
          <p:cNvPr id="26" name="Text 24"/>
          <p:cNvSpPr/>
          <p:nvPr/>
        </p:nvSpPr>
        <p:spPr>
          <a:xfrm>
            <a:off x="6417733" y="5124120"/>
            <a:ext cx="4870492" cy="274241"/>
          </a:xfrm>
          <a:prstGeom prst="rect">
            <a:avLst/>
          </a:prstGeom>
          <a:noFill/>
          <a:ln/>
        </p:spPr>
        <p:txBody>
          <a:bodyPr wrap="square" lIns="0" tIns="0" rIns="0" bIns="0" rtlCol="0" anchor="t">
            <a:normAutofit/>
          </a:bodyPr>
          <a:lstStyle/>
          <a:p>
            <a:pPr algn="l" indent="0" marL="0">
              <a:lnSpc>
                <a:spcPts val="1969"/>
              </a:lnSpc>
              <a:buNone/>
            </a:pPr>
            <a:r>
              <a:rPr lang="en-US" sz="1712" b="1" dirty="0">
                <a:solidFill>
                  <a:srgbClr val="1F2F4A"/>
                </a:solidFill>
                <a:latin typeface="Literata" pitchFamily="18" charset="0"/>
                <a:ea typeface="Literata" pitchFamily="18" charset="-122"/>
                <a:cs typeface="Literata" pitchFamily="18" charset="-120"/>
              </a:rPr>
              <a:t>Selling</a:t>
            </a:r>
            <a:endParaRPr lang="en-US" sz="1712" dirty="0"/>
          </a:p>
        </p:txBody>
      </p:sp>
      <p:sp>
        <p:nvSpPr>
          <p:cNvPr id="27" name="Text 25"/>
          <p:cNvSpPr/>
          <p:nvPr/>
        </p:nvSpPr>
        <p:spPr>
          <a:xfrm>
            <a:off x="6417733" y="5449160"/>
            <a:ext cx="4870492" cy="210807"/>
          </a:xfrm>
          <a:prstGeom prst="rect">
            <a:avLst/>
          </a:prstGeom>
          <a:noFill/>
          <a:ln/>
        </p:spPr>
        <p:txBody>
          <a:bodyPr wrap="square" lIns="0" tIns="0" rIns="0" bIns="0" rtlCol="0" anchor="t">
            <a:normAutofit/>
          </a:bodyPr>
          <a:lstStyle/>
          <a:p>
            <a:pPr algn="l" indent="0" marL="0">
              <a:lnSpc>
                <a:spcPts val="1473"/>
              </a:lnSpc>
              <a:buNone/>
            </a:pPr>
            <a:r>
              <a:rPr lang="en-US" sz="1016" dirty="0">
                <a:solidFill>
                  <a:srgbClr val="3F4A5C"/>
                </a:solidFill>
                <a:latin typeface="Epilogue" pitchFamily="34" charset="0"/>
                <a:ea typeface="Epilogue" pitchFamily="34" charset="-122"/>
                <a:cs typeface="Epilogue" pitchFamily="34" charset="-120"/>
              </a:rPr>
              <a:t>Pay first, or register first.</a:t>
            </a:r>
            <a:endParaRPr lang="en-US" sz="1016" dirty="0"/>
          </a:p>
        </p:txBody>
      </p:sp>
      <p:sp>
        <p:nvSpPr>
          <p:cNvPr id="28" name="Text 26"/>
          <p:cNvSpPr/>
          <p:nvPr/>
        </p:nvSpPr>
        <p:spPr>
          <a:xfrm>
            <a:off x="11155098" y="6238280"/>
            <a:ext cx="224102"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12800" y="711200"/>
            <a:ext cx="1974916" cy="340320"/>
          </a:xfrm>
          <a:prstGeom prst="roundRect">
            <a:avLst>
              <a:gd name="adj" fmla="val 50000"/>
            </a:avLst>
          </a:prstGeom>
          <a:solidFill>
            <a:srgbClr val="1F2F4A"/>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BEFORE YOU START</a:t>
            </a:r>
            <a:endParaRPr lang="en-US" sz="1200" dirty="0"/>
          </a:p>
        </p:txBody>
      </p:sp>
      <p:sp>
        <p:nvSpPr>
          <p:cNvPr id="3" name="Text 1"/>
          <p:cNvSpPr/>
          <p:nvPr>
            <p:ph type="title"/>
          </p:nvPr>
        </p:nvSpPr>
        <p:spPr>
          <a:xfrm>
            <a:off x="812800" y="1203920"/>
            <a:ext cx="8502650" cy="1031214"/>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A little prep makes every event easier.</a:t>
            </a:r>
            <a:endParaRPr lang="en-US" sz="3600" dirty="0"/>
          </a:p>
        </p:txBody>
      </p:sp>
      <p:sp>
        <p:nvSpPr>
          <p:cNvPr id="4" name="Shape 2"/>
          <p:cNvSpPr/>
          <p:nvPr/>
        </p:nvSpPr>
        <p:spPr>
          <a:xfrm>
            <a:off x="815975" y="2492310"/>
            <a:ext cx="5187950" cy="1581150"/>
          </a:xfrm>
          <a:prstGeom prst="roundRect">
            <a:avLst>
              <a:gd name="adj" fmla="val 2209"/>
            </a:avLst>
          </a:prstGeom>
          <a:solidFill>
            <a:srgbClr val="E9EEF3"/>
          </a:solidFill>
          <a:ln w="6350">
            <a:solidFill>
              <a:srgbClr val="C5D0DC"/>
            </a:solidFill>
            <a:prstDash val="solid"/>
          </a:ln>
        </p:spPr>
      </p:sp>
      <p:sp>
        <p:nvSpPr>
          <p:cNvPr id="5" name="Text 3"/>
          <p:cNvSpPr/>
          <p:nvPr/>
        </p:nvSpPr>
        <p:spPr>
          <a:xfrm>
            <a:off x="1071033" y="2721967"/>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Connect your tools</a:t>
            </a:r>
            <a:endParaRPr lang="en-US" sz="2000" dirty="0"/>
          </a:p>
        </p:txBody>
      </p:sp>
      <p:sp>
        <p:nvSpPr>
          <p:cNvPr id="6" name="Text 4"/>
          <p:cNvSpPr/>
          <p:nvPr/>
        </p:nvSpPr>
        <p:spPr>
          <a:xfrm>
            <a:off x="1071033" y="3102967"/>
            <a:ext cx="4818168" cy="504164"/>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Zoom, or a Google or Microsoft calendar, depending on where your event happens.</a:t>
            </a:r>
            <a:endParaRPr lang="en-US" sz="1300" dirty="0"/>
          </a:p>
        </p:txBody>
      </p:sp>
      <p:sp>
        <p:nvSpPr>
          <p:cNvPr id="7" name="Shape 5"/>
          <p:cNvSpPr/>
          <p:nvPr/>
        </p:nvSpPr>
        <p:spPr>
          <a:xfrm>
            <a:off x="6188075" y="2492310"/>
            <a:ext cx="5187950" cy="1581150"/>
          </a:xfrm>
          <a:prstGeom prst="roundRect">
            <a:avLst>
              <a:gd name="adj" fmla="val 2209"/>
            </a:avLst>
          </a:prstGeom>
          <a:solidFill>
            <a:srgbClr val="E9EEF3"/>
          </a:solidFill>
          <a:ln w="6350">
            <a:solidFill>
              <a:srgbClr val="C5D0DC"/>
            </a:solidFill>
            <a:prstDash val="solid"/>
          </a:ln>
        </p:spPr>
      </p:sp>
      <p:sp>
        <p:nvSpPr>
          <p:cNvPr id="8" name="Text 6"/>
          <p:cNvSpPr/>
          <p:nvPr/>
        </p:nvSpPr>
        <p:spPr>
          <a:xfrm>
            <a:off x="6443133" y="2721967"/>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Set default reminders</a:t>
            </a:r>
            <a:endParaRPr lang="en-US" sz="2000" dirty="0"/>
          </a:p>
        </p:txBody>
      </p:sp>
      <p:sp>
        <p:nvSpPr>
          <p:cNvPr id="9" name="Text 7"/>
          <p:cNvSpPr/>
          <p:nvPr/>
        </p:nvSpPr>
        <p:spPr>
          <a:xfrm>
            <a:off x="6443133" y="3102967"/>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Choose and customize them once at Account › Events.</a:t>
            </a:r>
            <a:endParaRPr lang="en-US" sz="1300" dirty="0"/>
          </a:p>
        </p:txBody>
      </p:sp>
      <p:sp>
        <p:nvSpPr>
          <p:cNvPr id="10" name="Shape 8"/>
          <p:cNvSpPr/>
          <p:nvPr/>
        </p:nvSpPr>
        <p:spPr>
          <a:xfrm>
            <a:off x="815975" y="4257610"/>
            <a:ext cx="5187950" cy="1581216"/>
          </a:xfrm>
          <a:prstGeom prst="roundRect">
            <a:avLst>
              <a:gd name="adj" fmla="val 2209"/>
            </a:avLst>
          </a:prstGeom>
          <a:solidFill>
            <a:srgbClr val="E9EEF3"/>
          </a:solidFill>
          <a:ln w="6350">
            <a:solidFill>
              <a:srgbClr val="C5D0DC"/>
            </a:solidFill>
            <a:prstDash val="solid"/>
          </a:ln>
        </p:spPr>
      </p:sp>
      <p:sp>
        <p:nvSpPr>
          <p:cNvPr id="11" name="Text 9"/>
          <p:cNvSpPr/>
          <p:nvPr/>
        </p:nvSpPr>
        <p:spPr>
          <a:xfrm>
            <a:off x="1071033" y="4487267"/>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Plan the basics</a:t>
            </a:r>
            <a:endParaRPr lang="en-US" sz="2000" dirty="0"/>
          </a:p>
        </p:txBody>
      </p:sp>
      <p:sp>
        <p:nvSpPr>
          <p:cNvPr id="12" name="Text 10"/>
          <p:cNvSpPr/>
          <p:nvPr/>
        </p:nvSpPr>
        <p:spPr>
          <a:xfrm>
            <a:off x="1071033" y="4868267"/>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Event type, location, and how people will register.</a:t>
            </a:r>
            <a:endParaRPr lang="en-US" sz="1300" dirty="0"/>
          </a:p>
        </p:txBody>
      </p:sp>
      <p:sp>
        <p:nvSpPr>
          <p:cNvPr id="13" name="Shape 11"/>
          <p:cNvSpPr/>
          <p:nvPr/>
        </p:nvSpPr>
        <p:spPr>
          <a:xfrm>
            <a:off x="6188075" y="4257610"/>
            <a:ext cx="5187950" cy="1581216"/>
          </a:xfrm>
          <a:prstGeom prst="roundRect">
            <a:avLst>
              <a:gd name="adj" fmla="val 2209"/>
            </a:avLst>
          </a:prstGeom>
          <a:solidFill>
            <a:srgbClr val="E9EEF3"/>
          </a:solidFill>
          <a:ln w="6350">
            <a:solidFill>
              <a:srgbClr val="C5D0DC"/>
            </a:solidFill>
            <a:prstDash val="solid"/>
          </a:ln>
        </p:spPr>
      </p:sp>
      <p:sp>
        <p:nvSpPr>
          <p:cNvPr id="14" name="Text 12"/>
          <p:cNvSpPr/>
          <p:nvPr/>
        </p:nvSpPr>
        <p:spPr>
          <a:xfrm>
            <a:off x="6443133" y="4487267"/>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Gather your details</a:t>
            </a:r>
            <a:endParaRPr lang="en-US" sz="2000" dirty="0"/>
          </a:p>
        </p:txBody>
      </p:sp>
      <p:sp>
        <p:nvSpPr>
          <p:cNvPr id="15" name="Text 13"/>
          <p:cNvSpPr/>
          <p:nvPr/>
        </p:nvSpPr>
        <p:spPr>
          <a:xfrm>
            <a:off x="6443133" y="4868267"/>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Title, description, and a cover image, ready to go.</a:t>
            </a:r>
            <a:endParaRPr lang="en-US" sz="1300" dirty="0"/>
          </a:p>
        </p:txBody>
      </p:sp>
      <p:sp>
        <p:nvSpPr>
          <p:cNvPr id="16" name="Text 14"/>
          <p:cNvSpPr/>
          <p:nvPr/>
        </p:nvSpPr>
        <p:spPr>
          <a:xfrm>
            <a:off x="11154635" y="6238280"/>
            <a:ext cx="224565"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763000" y="355600"/>
            <a:ext cx="2616200" cy="1422400"/>
          </a:xfrm>
          <a:prstGeom prst="rect">
            <a:avLst/>
          </a:prstGeom>
          <a:noFill/>
          <a:ln/>
        </p:spPr>
        <p:txBody>
          <a:bodyPr wrap="square" lIns="0" tIns="0" rIns="0" bIns="0" rtlCol="0" anchor="t">
            <a:normAutofit/>
          </a:bodyPr>
          <a:lstStyle/>
          <a:p>
            <a:pPr algn="r" indent="0" marL="0">
              <a:lnSpc>
                <a:spcPts val="11000"/>
              </a:lnSpc>
              <a:buNone/>
            </a:pPr>
            <a:r>
              <a:rPr lang="en-US" sz="11000" b="1" dirty="0">
                <a:solidFill>
                  <a:srgbClr val="B9CDB5"/>
                </a:solidFill>
                <a:latin typeface="Literata" pitchFamily="18" charset="0"/>
                <a:ea typeface="Literata" pitchFamily="18" charset="-122"/>
                <a:cs typeface="Literata" pitchFamily="18" charset="-120"/>
              </a:rPr>
              <a:t>01</a:t>
            </a:r>
            <a:endParaRPr lang="en-US" sz="11000" dirty="0"/>
          </a:p>
        </p:txBody>
      </p:sp>
      <p:sp>
        <p:nvSpPr>
          <p:cNvPr id="3" name="Text 1"/>
          <p:cNvSpPr/>
          <p:nvPr/>
        </p:nvSpPr>
        <p:spPr>
          <a:xfrm>
            <a:off x="812800" y="711200"/>
            <a:ext cx="961297" cy="340320"/>
          </a:xfrm>
          <a:prstGeom prst="roundRect">
            <a:avLst>
              <a:gd name="adj" fmla="val 50000"/>
            </a:avLst>
          </a:prstGeom>
          <a:solidFill>
            <a:srgbClr val="3F6B4B"/>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CREATE</a:t>
            </a:r>
            <a:endParaRPr lang="en-US" sz="1200" dirty="0"/>
          </a:p>
        </p:txBody>
      </p:sp>
      <p:sp>
        <p:nvSpPr>
          <p:cNvPr id="4" name="Text 2"/>
          <p:cNvSpPr/>
          <p:nvPr>
            <p:ph type="title"/>
          </p:nvPr>
        </p:nvSpPr>
        <p:spPr>
          <a:xfrm>
            <a:off x="812800" y="1203920"/>
            <a:ext cx="8502650"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Single or recurring?</a:t>
            </a:r>
            <a:endParaRPr lang="en-US" sz="3600" dirty="0"/>
          </a:p>
        </p:txBody>
      </p:sp>
      <p:sp>
        <p:nvSpPr>
          <p:cNvPr id="5" name="Shape 3"/>
          <p:cNvSpPr/>
          <p:nvPr/>
        </p:nvSpPr>
        <p:spPr>
          <a:xfrm>
            <a:off x="815975" y="1989403"/>
            <a:ext cx="5187950" cy="3102041"/>
          </a:xfrm>
          <a:prstGeom prst="roundRect">
            <a:avLst>
              <a:gd name="adj" fmla="val 1126"/>
            </a:avLst>
          </a:prstGeom>
          <a:solidFill>
            <a:srgbClr val="E1EADF"/>
          </a:solidFill>
          <a:ln w="6350">
            <a:solidFill>
              <a:srgbClr val="B9CDB5"/>
            </a:solidFill>
            <a:prstDash val="solid"/>
          </a:ln>
        </p:spPr>
      </p:sp>
      <p:sp>
        <p:nvSpPr>
          <p:cNvPr id="6" name="Text 4"/>
          <p:cNvSpPr/>
          <p:nvPr/>
        </p:nvSpPr>
        <p:spPr>
          <a:xfrm>
            <a:off x="1071033" y="2219061"/>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Single event</a:t>
            </a:r>
            <a:endParaRPr lang="en-US" sz="2000" dirty="0"/>
          </a:p>
        </p:txBody>
      </p:sp>
      <p:sp>
        <p:nvSpPr>
          <p:cNvPr id="7" name="Text 5"/>
          <p:cNvSpPr/>
          <p:nvPr/>
        </p:nvSpPr>
        <p:spPr>
          <a:xfrm>
            <a:off x="1071033" y="2600061"/>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One date, one link.</a:t>
            </a:r>
            <a:endParaRPr lang="en-US" sz="1300" dirty="0"/>
          </a:p>
        </p:txBody>
      </p:sp>
      <p:sp>
        <p:nvSpPr>
          <p:cNvPr id="8" name="Text 6"/>
          <p:cNvSpPr/>
          <p:nvPr/>
        </p:nvSpPr>
        <p:spPr>
          <a:xfrm>
            <a:off x="1071033" y="2928342"/>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Its own registrations and replay.</a:t>
            </a:r>
            <a:endParaRPr lang="en-US" sz="1300" dirty="0"/>
          </a:p>
        </p:txBody>
      </p:sp>
      <p:sp>
        <p:nvSpPr>
          <p:cNvPr id="9" name="Text 7"/>
          <p:cNvSpPr/>
          <p:nvPr/>
        </p:nvSpPr>
        <p:spPr>
          <a:xfrm>
            <a:off x="1071033" y="3256624"/>
            <a:ext cx="481816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3F6B4B"/>
                </a:solidFill>
                <a:latin typeface="Epilogue" pitchFamily="34" charset="0"/>
                <a:ea typeface="Epilogue" pitchFamily="34" charset="-122"/>
                <a:cs typeface="Epilogue" pitchFamily="34" charset="-120"/>
              </a:rPr>
              <a:t>Best for workshops, launches, one-off sessions</a:t>
            </a:r>
            <a:endParaRPr lang="en-US" sz="1200" dirty="0"/>
          </a:p>
        </p:txBody>
      </p:sp>
      <p:sp>
        <p:nvSpPr>
          <p:cNvPr id="10" name="Shape 8"/>
          <p:cNvSpPr/>
          <p:nvPr/>
        </p:nvSpPr>
        <p:spPr>
          <a:xfrm>
            <a:off x="6188075" y="1989403"/>
            <a:ext cx="5187950" cy="3102041"/>
          </a:xfrm>
          <a:prstGeom prst="roundRect">
            <a:avLst>
              <a:gd name="adj" fmla="val 1126"/>
            </a:avLst>
          </a:prstGeom>
          <a:solidFill>
            <a:srgbClr val="E1EADF"/>
          </a:solidFill>
          <a:ln w="6350">
            <a:solidFill>
              <a:srgbClr val="B9CDB5"/>
            </a:solidFill>
            <a:prstDash val="solid"/>
          </a:ln>
        </p:spPr>
      </p:sp>
      <p:sp>
        <p:nvSpPr>
          <p:cNvPr id="11" name="Text 9"/>
          <p:cNvSpPr/>
          <p:nvPr/>
        </p:nvSpPr>
        <p:spPr>
          <a:xfrm>
            <a:off x="6443133" y="2219061"/>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Recurring series</a:t>
            </a:r>
            <a:endParaRPr lang="en-US" sz="2000" dirty="0"/>
          </a:p>
        </p:txBody>
      </p:sp>
      <p:sp>
        <p:nvSpPr>
          <p:cNvPr id="12" name="Text 10"/>
          <p:cNvSpPr/>
          <p:nvPr/>
        </p:nvSpPr>
        <p:spPr>
          <a:xfrm>
            <a:off x="6443133" y="2600061"/>
            <a:ext cx="4818168" cy="504164"/>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One evergreen link that always lands on the next occurrence.</a:t>
            </a:r>
            <a:endParaRPr lang="en-US" sz="1300" dirty="0"/>
          </a:p>
        </p:txBody>
      </p:sp>
      <p:sp>
        <p:nvSpPr>
          <p:cNvPr id="13" name="Text 11"/>
          <p:cNvSpPr/>
          <p:nvPr/>
        </p:nvSpPr>
        <p:spPr>
          <a:xfrm>
            <a:off x="6443133" y="3167724"/>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Edit any occurrence without touching the rest.</a:t>
            </a:r>
            <a:endParaRPr lang="en-US" sz="1300" dirty="0"/>
          </a:p>
        </p:txBody>
      </p:sp>
      <p:sp>
        <p:nvSpPr>
          <p:cNvPr id="14" name="Text 12"/>
          <p:cNvSpPr/>
          <p:nvPr/>
        </p:nvSpPr>
        <p:spPr>
          <a:xfrm>
            <a:off x="6443133" y="3496007"/>
            <a:ext cx="481816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3F6B4B"/>
                </a:solidFill>
                <a:latin typeface="Epilogue" pitchFamily="34" charset="0"/>
                <a:ea typeface="Epilogue" pitchFamily="34" charset="-122"/>
                <a:cs typeface="Epilogue" pitchFamily="34" charset="-120"/>
              </a:rPr>
              <a:t>Best for weekly calls and office hours</a:t>
            </a:r>
            <a:endParaRPr lang="en-US" sz="1200" dirty="0"/>
          </a:p>
        </p:txBody>
      </p:sp>
      <p:sp>
        <p:nvSpPr>
          <p:cNvPr id="15" name="Shape 13"/>
          <p:cNvSpPr/>
          <p:nvPr/>
        </p:nvSpPr>
        <p:spPr>
          <a:xfrm>
            <a:off x="812800" y="5272419"/>
            <a:ext cx="10566400" cy="569582"/>
          </a:xfrm>
          <a:prstGeom prst="roundRect">
            <a:avLst>
              <a:gd name="adj" fmla="val 6689"/>
            </a:avLst>
          </a:prstGeom>
          <a:solidFill>
            <a:srgbClr val="1F2F4A"/>
          </a:solidFill>
          <a:ln/>
        </p:spPr>
      </p:sp>
      <p:sp>
        <p:nvSpPr>
          <p:cNvPr id="16" name="Text 14"/>
          <p:cNvSpPr/>
          <p:nvPr/>
        </p:nvSpPr>
        <p:spPr>
          <a:xfrm>
            <a:off x="1066800" y="5454452"/>
            <a:ext cx="15748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9CDB5"/>
                </a:solidFill>
                <a:latin typeface="Epilogue" pitchFamily="34" charset="0"/>
                <a:ea typeface="Epilogue" pitchFamily="34" charset="-122"/>
                <a:cs typeface="Epilogue" pitchFamily="34" charset="-120"/>
              </a:rPr>
              <a:t>GOOD TO KNOW</a:t>
            </a:r>
            <a:endParaRPr lang="en-US" sz="1200" dirty="0"/>
          </a:p>
        </p:txBody>
      </p:sp>
      <p:sp>
        <p:nvSpPr>
          <p:cNvPr id="17" name="Text 15"/>
          <p:cNvSpPr/>
          <p:nvPr/>
        </p:nvSpPr>
        <p:spPr>
          <a:xfrm>
            <a:off x="2794000" y="5437519"/>
            <a:ext cx="8581136"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7F1E8"/>
                </a:solidFill>
                <a:latin typeface="Epilogue" pitchFamily="34" charset="0"/>
                <a:ea typeface="Epilogue" pitchFamily="34" charset="-122"/>
                <a:cs typeface="Epilogue" pitchFamily="34" charset="-120"/>
              </a:rPr>
              <a:t>A single event can't become a series later. On save, your default reminders attach automatically.</a:t>
            </a:r>
            <a:endParaRPr lang="en-US" sz="1300" dirty="0"/>
          </a:p>
        </p:txBody>
      </p:sp>
      <p:sp>
        <p:nvSpPr>
          <p:cNvPr id="18" name="Text 16"/>
          <p:cNvSpPr/>
          <p:nvPr/>
        </p:nvSpPr>
        <p:spPr>
          <a:xfrm>
            <a:off x="11157083" y="6238280"/>
            <a:ext cx="222118"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763000" y="355600"/>
            <a:ext cx="2616200" cy="1422400"/>
          </a:xfrm>
          <a:prstGeom prst="rect">
            <a:avLst/>
          </a:prstGeom>
          <a:noFill/>
          <a:ln/>
        </p:spPr>
        <p:txBody>
          <a:bodyPr wrap="square" lIns="0" tIns="0" rIns="0" bIns="0" rtlCol="0" anchor="t">
            <a:normAutofit/>
          </a:bodyPr>
          <a:lstStyle/>
          <a:p>
            <a:pPr algn="r" indent="0" marL="0">
              <a:lnSpc>
                <a:spcPts val="11000"/>
              </a:lnSpc>
              <a:buNone/>
            </a:pPr>
            <a:r>
              <a:rPr lang="en-US" sz="11000" b="1" dirty="0">
                <a:solidFill>
                  <a:srgbClr val="B3C8DC"/>
                </a:solidFill>
                <a:latin typeface="Literata" pitchFamily="18" charset="0"/>
                <a:ea typeface="Literata" pitchFamily="18" charset="-122"/>
                <a:cs typeface="Literata" pitchFamily="18" charset="-120"/>
              </a:rPr>
              <a:t>02</a:t>
            </a:r>
            <a:endParaRPr lang="en-US" sz="11000" dirty="0"/>
          </a:p>
        </p:txBody>
      </p:sp>
      <p:sp>
        <p:nvSpPr>
          <p:cNvPr id="3" name="Text 1"/>
          <p:cNvSpPr/>
          <p:nvPr/>
        </p:nvSpPr>
        <p:spPr>
          <a:xfrm>
            <a:off x="812800" y="711200"/>
            <a:ext cx="1171575" cy="340320"/>
          </a:xfrm>
          <a:prstGeom prst="roundRect">
            <a:avLst>
              <a:gd name="adj" fmla="val 50000"/>
            </a:avLst>
          </a:prstGeom>
          <a:solidFill>
            <a:srgbClr val="34607F"/>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LOCATION</a:t>
            </a:r>
            <a:endParaRPr lang="en-US" sz="1200" dirty="0"/>
          </a:p>
        </p:txBody>
      </p:sp>
      <p:sp>
        <p:nvSpPr>
          <p:cNvPr id="4" name="Text 2"/>
          <p:cNvSpPr/>
          <p:nvPr>
            <p:ph type="title"/>
          </p:nvPr>
        </p:nvSpPr>
        <p:spPr>
          <a:xfrm>
            <a:off x="812800" y="1203920"/>
            <a:ext cx="8502650"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Where will your event happen?</a:t>
            </a:r>
            <a:endParaRPr lang="en-US" sz="36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998929"/>
          <a:ext cx="10553700" cy="3153635"/>
        </p:xfrm>
        <a:graphic>
          <a:graphicData uri="http://schemas.openxmlformats.org/drawingml/2006/table">
            <a:tbl>
              <a:tblPr/>
              <a:tblGrid>
                <a:gridCol w="5276850"/>
                <a:gridCol w="5276850"/>
              </a:tblGrid>
              <a:tr h="491662">
                <a:tc>
                  <a:txBody>
                    <a:bodyPr/>
                    <a:lstStyle/>
                    <a:p>
                      <a:pPr indent="0" marL="0">
                        <a:lnSpc>
                          <a:spcPts val="1603"/>
                        </a:lnSpc>
                        <a:buNone/>
                      </a:pPr>
                      <a:r>
                        <a:rPr lang="en-US" sz="1145" b="1" dirty="0">
                          <a:solidFill>
                            <a:srgbClr val="3F6B4B"/>
                          </a:solidFill>
                          <a:latin typeface="Epilogue" pitchFamily="34" charset="0"/>
                          <a:ea typeface="Epilogue" pitchFamily="34" charset="-122"/>
                          <a:cs typeface="Epilogue" pitchFamily="34" charset="-120"/>
                        </a:rPr>
                        <a:t>LOCATION</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B7B2AC"/>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B7B2AC"/>
                      </a:solidFill>
                      <a:prstDash val="solid"/>
                      <a:round/>
                      <a:headEnd type="none" w="med" len="med"/>
                      <a:tailEnd type="none" w="med" len="med"/>
                    </a:lnB>
                    <a:solidFill>
                      <a:srgbClr val="E5DFD7"/>
                    </a:solidFill>
                  </a:tcPr>
                </a:tc>
                <a:tc>
                  <a:txBody>
                    <a:bodyPr/>
                    <a:lstStyle/>
                    <a:p>
                      <a:pPr indent="0" marL="0">
                        <a:lnSpc>
                          <a:spcPts val="1603"/>
                        </a:lnSpc>
                        <a:buNone/>
                      </a:pPr>
                      <a:r>
                        <a:rPr lang="en-US" sz="1145" b="1" dirty="0">
                          <a:solidFill>
                            <a:srgbClr val="3F6B4B"/>
                          </a:solidFill>
                          <a:latin typeface="Epilogue" pitchFamily="34" charset="0"/>
                          <a:ea typeface="Epilogue" pitchFamily="34" charset="-122"/>
                          <a:cs typeface="Epilogue" pitchFamily="34" charset="-120"/>
                        </a:rPr>
                        <a:t>WHAT YOU GET</a:t>
                      </a:r>
                      <a:endParaRPr lang="en-US" sz="1145" dirty="0">
                        <a:latin typeface="Epilogue" charset="0"/>
                        <a:ea typeface="Epilogue" charset="0"/>
                        <a:cs typeface="Epilogue" charset="0"/>
                      </a:endParaRPr>
                    </a:p>
                  </a:txBody>
                  <a:tcPr marL="152400" marR="152400" marT="127000" marB="127000" anchor="t">
                    <a:lnL w="12700" cap="flat" cmpd="sng" algn="ctr">
                      <a:solidFill>
                        <a:srgbClr val="B7B2AC"/>
                      </a:solidFill>
                      <a:prstDash val="solid"/>
                      <a:round/>
                      <a:headEnd type="none" w="med" len="med"/>
                      <a:tailEnd type="none" w="med" len="med"/>
                    </a:lnL>
                    <a:lnR w="12700" cap="flat" cmpd="sng" algn="ctr">
                      <a:solidFill>
                        <a:srgbClr val="B7B2AC"/>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B7B2AC"/>
                      </a:solidFill>
                      <a:prstDash val="solid"/>
                      <a:round/>
                      <a:headEnd type="none" w="med" len="med"/>
                      <a:tailEnd type="none" w="med" len="med"/>
                    </a:lnB>
                    <a:solidFill>
                      <a:srgbClr val="E5DFD7"/>
                    </a:solidFill>
                  </a:tcPr>
                </a:tc>
              </a:tr>
              <a:tr h="695193">
                <a:tc>
                  <a:txBody>
                    <a:bodyPr/>
                    <a:lstStyle/>
                    <a:p>
                      <a:pPr indent="0" marL="0">
                        <a:lnSpc>
                          <a:spcPts val="1603"/>
                        </a:lnSpc>
                        <a:buNone/>
                      </a:pPr>
                      <a:r>
                        <a:rPr lang="en-US" sz="1145" dirty="0">
                          <a:solidFill>
                            <a:srgbClr val="1F2F4A"/>
                          </a:solidFill>
                          <a:latin typeface="Epilogue" pitchFamily="34" charset="0"/>
                          <a:ea typeface="Epilogue" pitchFamily="34" charset="-122"/>
                          <a:cs typeface="Epilogue" pitchFamily="34" charset="-120"/>
                        </a:rPr>
                        <a:t>Zoom</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B7B2AC"/>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c>
                  <a:txBody>
                    <a:bodyPr/>
                    <a:lstStyle/>
                    <a:p>
                      <a:pPr indent="0" marL="0">
                        <a:lnSpc>
                          <a:spcPts val="1603"/>
                        </a:lnSpc>
                        <a:buNone/>
                      </a:pPr>
                      <a:r>
                        <a:rPr lang="en-US" sz="1145" dirty="0">
                          <a:solidFill>
                            <a:srgbClr val="3F4A5C"/>
                          </a:solidFill>
                          <a:latin typeface="Epilogue" pitchFamily="34" charset="0"/>
                          <a:ea typeface="Epilogue" pitchFamily="34" charset="-122"/>
                          <a:cs typeface="Epilogue" pitchFamily="34" charset="-120"/>
                        </a:rPr>
                        <a:t>Synced registration, unique join links, attendance, and replays with transcripts</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B7B2AC"/>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r>
              <a:tr h="491662">
                <a:tc>
                  <a:txBody>
                    <a:bodyPr/>
                    <a:lstStyle/>
                    <a:p>
                      <a:pPr indent="0" marL="0">
                        <a:lnSpc>
                          <a:spcPts val="1603"/>
                        </a:lnSpc>
                        <a:buNone/>
                      </a:pPr>
                      <a:r>
                        <a:rPr lang="en-US" sz="1145" dirty="0">
                          <a:solidFill>
                            <a:srgbClr val="1F2F4A"/>
                          </a:solidFill>
                          <a:latin typeface="Epilogue" pitchFamily="34" charset="0"/>
                          <a:ea typeface="Epilogue" pitchFamily="34" charset="-122"/>
                          <a:cs typeface="Epilogue" pitchFamily="34" charset="-120"/>
                        </a:rPr>
                        <a:t>Simplero Livestream</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c>
                  <a:txBody>
                    <a:bodyPr/>
                    <a:lstStyle/>
                    <a:p>
                      <a:pPr indent="0" marL="0">
                        <a:lnSpc>
                          <a:spcPts val="1603"/>
                        </a:lnSpc>
                        <a:buNone/>
                      </a:pPr>
                      <a:r>
                        <a:rPr lang="en-US" sz="1145" dirty="0">
                          <a:solidFill>
                            <a:srgbClr val="3F4A5C"/>
                          </a:solidFill>
                          <a:latin typeface="Epilogue" pitchFamily="34" charset="0"/>
                          <a:ea typeface="Epilogue" pitchFamily="34" charset="-122"/>
                          <a:cs typeface="Epilogue" pitchFamily="34" charset="-120"/>
                        </a:rPr>
                        <a:t>Stream on the event page with chat, two layouts, and auto-recording</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r>
              <a:tr h="491662">
                <a:tc>
                  <a:txBody>
                    <a:bodyPr/>
                    <a:lstStyle/>
                    <a:p>
                      <a:pPr indent="0" marL="0">
                        <a:lnSpc>
                          <a:spcPts val="1603"/>
                        </a:lnSpc>
                        <a:buNone/>
                      </a:pPr>
                      <a:r>
                        <a:rPr lang="en-US" sz="1145" dirty="0">
                          <a:solidFill>
                            <a:srgbClr val="1F2F4A"/>
                          </a:solidFill>
                          <a:latin typeface="Epilogue" pitchFamily="34" charset="0"/>
                          <a:ea typeface="Epilogue" pitchFamily="34" charset="-122"/>
                          <a:cs typeface="Epilogue" pitchFamily="34" charset="-120"/>
                        </a:rPr>
                        <a:t>Meet or Teams</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c>
                  <a:txBody>
                    <a:bodyPr/>
                    <a:lstStyle/>
                    <a:p>
                      <a:pPr indent="0" marL="0">
                        <a:lnSpc>
                          <a:spcPts val="1603"/>
                        </a:lnSpc>
                        <a:buNone/>
                      </a:pPr>
                      <a:r>
                        <a:rPr lang="en-US" sz="1145" dirty="0">
                          <a:solidFill>
                            <a:srgbClr val="3F4A5C"/>
                          </a:solidFill>
                          <a:latin typeface="Epilogue" pitchFamily="34" charset="0"/>
                          <a:ea typeface="Epilogue" pitchFamily="34" charset="-122"/>
                          <a:cs typeface="Epilogue" pitchFamily="34" charset="-120"/>
                        </a:rPr>
                        <a:t>A unique link from your connected calendar, single sessions only</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r>
              <a:tr h="491728">
                <a:tc>
                  <a:txBody>
                    <a:bodyPr/>
                    <a:lstStyle/>
                    <a:p>
                      <a:pPr indent="0" marL="0">
                        <a:lnSpc>
                          <a:spcPts val="1603"/>
                        </a:lnSpc>
                        <a:buNone/>
                      </a:pPr>
                      <a:r>
                        <a:rPr lang="en-US" sz="1145" dirty="0">
                          <a:solidFill>
                            <a:srgbClr val="1F2F4A"/>
                          </a:solidFill>
                          <a:latin typeface="Epilogue" pitchFamily="34" charset="0"/>
                          <a:ea typeface="Epilogue" pitchFamily="34" charset="-122"/>
                          <a:cs typeface="Epilogue" pitchFamily="34" charset="-120"/>
                        </a:rPr>
                        <a:t>Fixed URL</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c>
                  <a:txBody>
                    <a:bodyPr/>
                    <a:lstStyle/>
                    <a:p>
                      <a:pPr indent="0" marL="0">
                        <a:lnSpc>
                          <a:spcPts val="1603"/>
                        </a:lnSpc>
                        <a:buNone/>
                      </a:pPr>
                      <a:r>
                        <a:rPr lang="en-US" sz="1145" dirty="0">
                          <a:solidFill>
                            <a:srgbClr val="3F4A5C"/>
                          </a:solidFill>
                          <a:latin typeface="Epilogue" pitchFamily="34" charset="0"/>
                          <a:ea typeface="Epilogue" pitchFamily="34" charset="-122"/>
                          <a:cs typeface="Epilogue" pitchFamily="34" charset="-120"/>
                        </a:rPr>
                        <a:t>Your own meeting link, no sync or tracking</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r>
              <a:tr h="491728">
                <a:tc>
                  <a:txBody>
                    <a:bodyPr/>
                    <a:lstStyle/>
                    <a:p>
                      <a:pPr indent="0" marL="0">
                        <a:lnSpc>
                          <a:spcPts val="1603"/>
                        </a:lnSpc>
                        <a:buNone/>
                      </a:pPr>
                      <a:r>
                        <a:rPr lang="en-US" sz="1145" dirty="0">
                          <a:solidFill>
                            <a:srgbClr val="1F2F4A"/>
                          </a:solidFill>
                          <a:latin typeface="Epilogue" pitchFamily="34" charset="0"/>
                          <a:ea typeface="Epilogue" pitchFamily="34" charset="-122"/>
                          <a:cs typeface="Epilogue" pitchFamily="34" charset="-120"/>
                        </a:rPr>
                        <a:t>In person or TBD</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c>
                  <a:txBody>
                    <a:bodyPr/>
                    <a:lstStyle/>
                    <a:p>
                      <a:pPr indent="0" marL="0">
                        <a:lnSpc>
                          <a:spcPts val="1603"/>
                        </a:lnSpc>
                        <a:buNone/>
                      </a:pPr>
                      <a:r>
                        <a:rPr lang="en-US" sz="1145" dirty="0">
                          <a:solidFill>
                            <a:srgbClr val="3F4A5C"/>
                          </a:solidFill>
                          <a:latin typeface="Epilogue" pitchFamily="34" charset="0"/>
                          <a:ea typeface="Epilogue" pitchFamily="34" charset="-122"/>
                          <a:cs typeface="Epilogue" pitchFamily="34" charset="-120"/>
                        </a:rPr>
                        <a:t>Physical events, or details to come</a:t>
                      </a:r>
                      <a:endParaRPr lang="en-US" sz="1145" dirty="0">
                        <a:latin typeface="Epilogue" charset="0"/>
                        <a:ea typeface="Epilogue" charset="0"/>
                        <a:cs typeface="Epilogue" charset="0"/>
                      </a:endParaRPr>
                    </a:p>
                  </a:txBody>
                  <a:tcPr marL="152400" marR="152400" marT="127000" marB="127000" anchor="t">
                    <a:lnL w="12700" cap="flat" cmpd="sng" algn="ctr">
                      <a:solidFill>
                        <a:srgbClr val="C5C0B9"/>
                      </a:solidFill>
                      <a:prstDash val="solid"/>
                      <a:round/>
                      <a:headEnd type="none" w="med" len="med"/>
                      <a:tailEnd type="none" w="med" len="med"/>
                    </a:lnL>
                    <a:lnR w="12700" cap="flat" cmpd="sng" algn="ctr">
                      <a:solidFill>
                        <a:srgbClr val="C5C0B9"/>
                      </a:solidFill>
                      <a:prstDash val="solid"/>
                      <a:round/>
                      <a:headEnd type="none" w="med" len="med"/>
                      <a:tailEnd type="none" w="med" len="med"/>
                    </a:lnR>
                    <a:lnT w="12700" cap="flat" cmpd="sng" algn="ctr">
                      <a:solidFill>
                        <a:srgbClr val="C5C0B9"/>
                      </a:solidFill>
                      <a:prstDash val="solid"/>
                      <a:round/>
                      <a:headEnd type="none" w="med" len="med"/>
                      <a:tailEnd type="none" w="med" len="med"/>
                    </a:lnT>
                    <a:lnB w="12700" cap="flat" cmpd="sng" algn="ctr">
                      <a:solidFill>
                        <a:srgbClr val="C5C0B9"/>
                      </a:solidFill>
                      <a:prstDash val="solid"/>
                      <a:round/>
                      <a:headEnd type="none" w="med" len="med"/>
                      <a:tailEnd type="none" w="med" len="med"/>
                    </a:lnB>
                  </a:tcPr>
                </a:tc>
              </a:tr>
            </a:tbl>
          </a:graphicData>
        </a:graphic>
      </p:graphicFrame>
      <p:sp>
        <p:nvSpPr>
          <p:cNvPr id="6" name="Shape 3"/>
          <p:cNvSpPr/>
          <p:nvPr/>
        </p:nvSpPr>
        <p:spPr>
          <a:xfrm>
            <a:off x="812800" y="5330363"/>
            <a:ext cx="10566400" cy="511638"/>
          </a:xfrm>
          <a:prstGeom prst="roundRect">
            <a:avLst>
              <a:gd name="adj" fmla="val 7447"/>
            </a:avLst>
          </a:prstGeom>
          <a:solidFill>
            <a:srgbClr val="1F2F4A"/>
          </a:solidFill>
          <a:ln/>
        </p:spPr>
      </p:sp>
      <p:sp>
        <p:nvSpPr>
          <p:cNvPr id="7" name="Text 4"/>
          <p:cNvSpPr/>
          <p:nvPr/>
        </p:nvSpPr>
        <p:spPr>
          <a:xfrm>
            <a:off x="1066800" y="5512395"/>
            <a:ext cx="15748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3C8DC"/>
                </a:solidFill>
                <a:latin typeface="Epilogue" pitchFamily="34" charset="0"/>
                <a:ea typeface="Epilogue" pitchFamily="34" charset="-122"/>
                <a:cs typeface="Epilogue" pitchFamily="34" charset="-120"/>
              </a:rPr>
              <a:t>GOOD TO KNOW</a:t>
            </a:r>
            <a:endParaRPr lang="en-US" sz="1200" dirty="0"/>
          </a:p>
        </p:txBody>
      </p:sp>
      <p:sp>
        <p:nvSpPr>
          <p:cNvPr id="8" name="Text 5"/>
          <p:cNvSpPr/>
          <p:nvPr/>
        </p:nvSpPr>
        <p:spPr>
          <a:xfrm>
            <a:off x="2794000" y="5495463"/>
            <a:ext cx="8581136"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7F1E8"/>
                </a:solidFill>
                <a:latin typeface="Epilogue" pitchFamily="34" charset="0"/>
                <a:ea typeface="Epilogue" pitchFamily="34" charset="-122"/>
                <a:cs typeface="Epilogue" pitchFamily="34" charset="-120"/>
              </a:rPr>
              <a:t>Pick it at creation. Zoom and Meet can't be switched in later.</a:t>
            </a:r>
            <a:endParaRPr lang="en-US" sz="1300" dirty="0"/>
          </a:p>
        </p:txBody>
      </p:sp>
      <p:sp>
        <p:nvSpPr>
          <p:cNvPr id="9" name="Text 6"/>
          <p:cNvSpPr/>
          <p:nvPr/>
        </p:nvSpPr>
        <p:spPr>
          <a:xfrm>
            <a:off x="11155231" y="6238280"/>
            <a:ext cx="22397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763000" y="355600"/>
            <a:ext cx="2616200" cy="1422400"/>
          </a:xfrm>
          <a:prstGeom prst="rect">
            <a:avLst/>
          </a:prstGeom>
          <a:noFill/>
          <a:ln/>
        </p:spPr>
        <p:txBody>
          <a:bodyPr wrap="square" lIns="0" tIns="0" rIns="0" bIns="0" rtlCol="0" anchor="t">
            <a:normAutofit/>
          </a:bodyPr>
          <a:lstStyle/>
          <a:p>
            <a:pPr algn="r" indent="0" marL="0">
              <a:lnSpc>
                <a:spcPts val="11000"/>
              </a:lnSpc>
              <a:buNone/>
            </a:pPr>
            <a:r>
              <a:rPr lang="en-US" sz="11000" b="1" dirty="0">
                <a:solidFill>
                  <a:srgbClr val="E6CF98"/>
                </a:solidFill>
                <a:latin typeface="Literata" pitchFamily="18" charset="0"/>
                <a:ea typeface="Literata" pitchFamily="18" charset="-122"/>
                <a:cs typeface="Literata" pitchFamily="18" charset="-120"/>
              </a:rPr>
              <a:t>03</a:t>
            </a:r>
            <a:endParaRPr lang="en-US" sz="11000" dirty="0"/>
          </a:p>
        </p:txBody>
      </p:sp>
      <p:sp>
        <p:nvSpPr>
          <p:cNvPr id="3" name="Text 1"/>
          <p:cNvSpPr/>
          <p:nvPr/>
        </p:nvSpPr>
        <p:spPr>
          <a:xfrm>
            <a:off x="812800" y="711200"/>
            <a:ext cx="1140023" cy="340320"/>
          </a:xfrm>
          <a:prstGeom prst="roundRect">
            <a:avLst>
              <a:gd name="adj" fmla="val 50000"/>
            </a:avLst>
          </a:prstGeom>
          <a:solidFill>
            <a:srgbClr val="8A5C0A"/>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REGISTER</a:t>
            </a:r>
            <a:endParaRPr lang="en-US" sz="1200" dirty="0"/>
          </a:p>
        </p:txBody>
      </p:sp>
      <p:sp>
        <p:nvSpPr>
          <p:cNvPr id="4" name="Text 2"/>
          <p:cNvSpPr/>
          <p:nvPr>
            <p:ph type="title"/>
          </p:nvPr>
        </p:nvSpPr>
        <p:spPr>
          <a:xfrm>
            <a:off x="812800" y="1203920"/>
            <a:ext cx="8502650"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Choose how people get in.</a:t>
            </a:r>
            <a:endParaRPr lang="en-US" sz="3600" dirty="0"/>
          </a:p>
        </p:txBody>
      </p:sp>
      <p:sp>
        <p:nvSpPr>
          <p:cNvPr id="5" name="Shape 3"/>
          <p:cNvSpPr/>
          <p:nvPr/>
        </p:nvSpPr>
        <p:spPr>
          <a:xfrm>
            <a:off x="815975" y="1989404"/>
            <a:ext cx="10560050" cy="889198"/>
          </a:xfrm>
          <a:prstGeom prst="roundRect">
            <a:avLst>
              <a:gd name="adj" fmla="val 3928"/>
            </a:avLst>
          </a:prstGeom>
          <a:solidFill>
            <a:srgbClr val="F6E9CC"/>
          </a:solidFill>
          <a:ln w="6350">
            <a:solidFill>
              <a:srgbClr val="E6CF98"/>
            </a:solidFill>
            <a:prstDash val="solid"/>
          </a:ln>
        </p:spPr>
      </p:sp>
      <p:sp>
        <p:nvSpPr>
          <p:cNvPr id="6" name="Text 4"/>
          <p:cNvSpPr/>
          <p:nvPr/>
        </p:nvSpPr>
        <p:spPr>
          <a:xfrm>
            <a:off x="1071033" y="2287919"/>
            <a:ext cx="248539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No registration</a:t>
            </a:r>
            <a:endParaRPr lang="en-US" sz="2000" dirty="0"/>
          </a:p>
        </p:txBody>
      </p:sp>
      <p:sp>
        <p:nvSpPr>
          <p:cNvPr id="7" name="Text 5"/>
          <p:cNvSpPr/>
          <p:nvPr/>
        </p:nvSpPr>
        <p:spPr>
          <a:xfrm>
            <a:off x="3738033" y="2182285"/>
            <a:ext cx="7604422"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Open access. Nothing is collected or tracked.</a:t>
            </a:r>
            <a:endParaRPr lang="en-US" sz="1300" dirty="0"/>
          </a:p>
        </p:txBody>
      </p:sp>
      <p:sp>
        <p:nvSpPr>
          <p:cNvPr id="8" name="Text 6"/>
          <p:cNvSpPr/>
          <p:nvPr/>
        </p:nvSpPr>
        <p:spPr>
          <a:xfrm>
            <a:off x="3738033" y="2472466"/>
            <a:ext cx="760442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8A5C0A"/>
                </a:solidFill>
                <a:latin typeface="Epilogue" pitchFamily="34" charset="0"/>
                <a:ea typeface="Epilogue" pitchFamily="34" charset="-122"/>
                <a:cs typeface="Epilogue" pitchFamily="34" charset="-120"/>
              </a:rPr>
              <a:t>Best for open community calls</a:t>
            </a:r>
            <a:endParaRPr lang="en-US" sz="1200" dirty="0"/>
          </a:p>
        </p:txBody>
      </p:sp>
      <p:sp>
        <p:nvSpPr>
          <p:cNvPr id="9" name="Shape 7"/>
          <p:cNvSpPr/>
          <p:nvPr/>
        </p:nvSpPr>
        <p:spPr>
          <a:xfrm>
            <a:off x="815975" y="3062753"/>
            <a:ext cx="10560050" cy="966192"/>
          </a:xfrm>
          <a:prstGeom prst="roundRect">
            <a:avLst>
              <a:gd name="adj" fmla="val 3615"/>
            </a:avLst>
          </a:prstGeom>
          <a:solidFill>
            <a:srgbClr val="F6E9CC"/>
          </a:solidFill>
          <a:ln w="6350">
            <a:solidFill>
              <a:srgbClr val="E6CF98"/>
            </a:solidFill>
            <a:prstDash val="solid"/>
          </a:ln>
        </p:spPr>
      </p:sp>
      <p:sp>
        <p:nvSpPr>
          <p:cNvPr id="10" name="Text 8"/>
          <p:cNvSpPr/>
          <p:nvPr/>
        </p:nvSpPr>
        <p:spPr>
          <a:xfrm>
            <a:off x="1071033" y="3253780"/>
            <a:ext cx="2485390" cy="6096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Automatic approval</a:t>
            </a:r>
            <a:endParaRPr lang="en-US" sz="2000" dirty="0"/>
          </a:p>
        </p:txBody>
      </p:sp>
      <p:sp>
        <p:nvSpPr>
          <p:cNvPr id="11" name="Text 9"/>
          <p:cNvSpPr/>
          <p:nvPr/>
        </p:nvSpPr>
        <p:spPr>
          <a:xfrm>
            <a:off x="3738033" y="3294063"/>
            <a:ext cx="7604422"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Calendar invites, reminders, payment, and attendance all flow.</a:t>
            </a:r>
            <a:endParaRPr lang="en-US" sz="1300" dirty="0"/>
          </a:p>
        </p:txBody>
      </p:sp>
      <p:sp>
        <p:nvSpPr>
          <p:cNvPr id="12" name="Text 10"/>
          <p:cNvSpPr/>
          <p:nvPr/>
        </p:nvSpPr>
        <p:spPr>
          <a:xfrm>
            <a:off x="3738033" y="3584246"/>
            <a:ext cx="760442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8A5C0A"/>
                </a:solidFill>
                <a:latin typeface="Epilogue" pitchFamily="34" charset="0"/>
                <a:ea typeface="Epilogue" pitchFamily="34" charset="-122"/>
                <a:cs typeface="Epilogue" pitchFamily="34" charset="-120"/>
              </a:rPr>
              <a:t>Best for most events</a:t>
            </a:r>
            <a:endParaRPr lang="en-US" sz="1200" dirty="0"/>
          </a:p>
        </p:txBody>
      </p:sp>
      <p:sp>
        <p:nvSpPr>
          <p:cNvPr id="13" name="Shape 11"/>
          <p:cNvSpPr/>
          <p:nvPr/>
        </p:nvSpPr>
        <p:spPr>
          <a:xfrm>
            <a:off x="815975" y="4213095"/>
            <a:ext cx="10560050" cy="889198"/>
          </a:xfrm>
          <a:prstGeom prst="roundRect">
            <a:avLst>
              <a:gd name="adj" fmla="val 3928"/>
            </a:avLst>
          </a:prstGeom>
          <a:solidFill>
            <a:srgbClr val="F6E9CC"/>
          </a:solidFill>
          <a:ln w="6350">
            <a:solidFill>
              <a:srgbClr val="E6CF98"/>
            </a:solidFill>
            <a:prstDash val="solid"/>
          </a:ln>
        </p:spPr>
      </p:sp>
      <p:sp>
        <p:nvSpPr>
          <p:cNvPr id="14" name="Text 12"/>
          <p:cNvSpPr/>
          <p:nvPr/>
        </p:nvSpPr>
        <p:spPr>
          <a:xfrm>
            <a:off x="1071033" y="4511610"/>
            <a:ext cx="248539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Manual approval</a:t>
            </a:r>
            <a:endParaRPr lang="en-US" sz="2000" dirty="0"/>
          </a:p>
        </p:txBody>
      </p:sp>
      <p:sp>
        <p:nvSpPr>
          <p:cNvPr id="15" name="Text 13"/>
          <p:cNvSpPr/>
          <p:nvPr/>
        </p:nvSpPr>
        <p:spPr>
          <a:xfrm>
            <a:off x="3738033" y="4405976"/>
            <a:ext cx="7604422"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You approve or reject each registrant.</a:t>
            </a:r>
            <a:endParaRPr lang="en-US" sz="1300" dirty="0"/>
          </a:p>
        </p:txBody>
      </p:sp>
      <p:sp>
        <p:nvSpPr>
          <p:cNvPr id="16" name="Text 14"/>
          <p:cNvSpPr/>
          <p:nvPr/>
        </p:nvSpPr>
        <p:spPr>
          <a:xfrm>
            <a:off x="3738033" y="4696157"/>
            <a:ext cx="760442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8A5C0A"/>
                </a:solidFill>
                <a:latin typeface="Epilogue" pitchFamily="34" charset="0"/>
                <a:ea typeface="Epilogue" pitchFamily="34" charset="-122"/>
                <a:cs typeface="Epilogue" pitchFamily="34" charset="-120"/>
              </a:rPr>
              <a:t>Best for in-person or vetted groups</a:t>
            </a:r>
            <a:endParaRPr lang="en-US" sz="1200" dirty="0"/>
          </a:p>
        </p:txBody>
      </p:sp>
      <p:sp>
        <p:nvSpPr>
          <p:cNvPr id="17" name="Shape 15"/>
          <p:cNvSpPr/>
          <p:nvPr/>
        </p:nvSpPr>
        <p:spPr>
          <a:xfrm>
            <a:off x="812800" y="5283268"/>
            <a:ext cx="10566400" cy="558734"/>
          </a:xfrm>
          <a:prstGeom prst="roundRect">
            <a:avLst>
              <a:gd name="adj" fmla="val 6819"/>
            </a:avLst>
          </a:prstGeom>
          <a:solidFill>
            <a:srgbClr val="1F2F4A"/>
          </a:solidFill>
          <a:ln/>
        </p:spPr>
      </p:sp>
      <p:sp>
        <p:nvSpPr>
          <p:cNvPr id="18" name="Text 16"/>
          <p:cNvSpPr/>
          <p:nvPr/>
        </p:nvSpPr>
        <p:spPr>
          <a:xfrm>
            <a:off x="1066800" y="5465301"/>
            <a:ext cx="15748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6CF98"/>
                </a:solidFill>
                <a:latin typeface="Epilogue" pitchFamily="34" charset="0"/>
                <a:ea typeface="Epilogue" pitchFamily="34" charset="-122"/>
                <a:cs typeface="Epilogue" pitchFamily="34" charset="-120"/>
              </a:rPr>
              <a:t>GOOD TO KNOW</a:t>
            </a:r>
            <a:endParaRPr lang="en-US" sz="1200" dirty="0"/>
          </a:p>
        </p:txBody>
      </p:sp>
      <p:sp>
        <p:nvSpPr>
          <p:cNvPr id="19" name="Text 17"/>
          <p:cNvSpPr/>
          <p:nvPr/>
        </p:nvSpPr>
        <p:spPr>
          <a:xfrm>
            <a:off x="2794000" y="5448368"/>
            <a:ext cx="8581136"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7F1E8"/>
                </a:solidFill>
                <a:latin typeface="Epilogue" pitchFamily="34" charset="0"/>
                <a:ea typeface="Epilogue" pitchFamily="34" charset="-122"/>
                <a:cs typeface="Epilogue" pitchFamily="34" charset="-120"/>
              </a:rPr>
              <a:t>Registrants aren't billable contacts unless they're on a list, buy, have a tag, or are in an automation.</a:t>
            </a:r>
            <a:endParaRPr lang="en-US" sz="1300" dirty="0"/>
          </a:p>
        </p:txBody>
      </p:sp>
      <p:sp>
        <p:nvSpPr>
          <p:cNvPr id="20" name="Text 18"/>
          <p:cNvSpPr/>
          <p:nvPr/>
        </p:nvSpPr>
        <p:spPr>
          <a:xfrm>
            <a:off x="11154172" y="6238280"/>
            <a:ext cx="225028"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763000" y="355600"/>
            <a:ext cx="2616200" cy="1422400"/>
          </a:xfrm>
          <a:prstGeom prst="rect">
            <a:avLst/>
          </a:prstGeom>
          <a:noFill/>
          <a:ln/>
        </p:spPr>
        <p:txBody>
          <a:bodyPr wrap="square" lIns="0" tIns="0" rIns="0" bIns="0" rtlCol="0" anchor="t">
            <a:normAutofit/>
          </a:bodyPr>
          <a:lstStyle/>
          <a:p>
            <a:pPr algn="r" indent="0" marL="0">
              <a:lnSpc>
                <a:spcPts val="11000"/>
              </a:lnSpc>
              <a:buNone/>
            </a:pPr>
            <a:r>
              <a:rPr lang="en-US" sz="11000" b="1" dirty="0">
                <a:solidFill>
                  <a:srgbClr val="EBBCA8"/>
                </a:solidFill>
                <a:latin typeface="Literata" pitchFamily="18" charset="0"/>
                <a:ea typeface="Literata" pitchFamily="18" charset="-122"/>
                <a:cs typeface="Literata" pitchFamily="18" charset="-120"/>
              </a:rPr>
              <a:t>04</a:t>
            </a:r>
            <a:endParaRPr lang="en-US" sz="11000" dirty="0"/>
          </a:p>
        </p:txBody>
      </p:sp>
      <p:sp>
        <p:nvSpPr>
          <p:cNvPr id="3" name="Text 1"/>
          <p:cNvSpPr/>
          <p:nvPr/>
        </p:nvSpPr>
        <p:spPr>
          <a:xfrm>
            <a:off x="812800" y="711200"/>
            <a:ext cx="679715" cy="340320"/>
          </a:xfrm>
          <a:prstGeom prst="roundRect">
            <a:avLst>
              <a:gd name="adj" fmla="val 50000"/>
            </a:avLst>
          </a:prstGeom>
          <a:solidFill>
            <a:srgbClr val="A3482A"/>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LIST</a:t>
            </a:r>
            <a:endParaRPr lang="en-US" sz="1200" dirty="0"/>
          </a:p>
        </p:txBody>
      </p:sp>
      <p:sp>
        <p:nvSpPr>
          <p:cNvPr id="4" name="Text 2"/>
          <p:cNvSpPr/>
          <p:nvPr>
            <p:ph type="title"/>
          </p:nvPr>
        </p:nvSpPr>
        <p:spPr>
          <a:xfrm>
            <a:off x="812800" y="1203920"/>
            <a:ext cx="8502650"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Where members find your events.</a:t>
            </a:r>
            <a:endParaRPr lang="en-US" sz="3600" dirty="0"/>
          </a:p>
        </p:txBody>
      </p:sp>
      <p:sp>
        <p:nvSpPr>
          <p:cNvPr id="5" name="Shape 3"/>
          <p:cNvSpPr/>
          <p:nvPr/>
        </p:nvSpPr>
        <p:spPr>
          <a:xfrm>
            <a:off x="815975" y="1989404"/>
            <a:ext cx="5187950" cy="1458913"/>
          </a:xfrm>
          <a:prstGeom prst="roundRect">
            <a:avLst>
              <a:gd name="adj" fmla="val 2394"/>
            </a:avLst>
          </a:prstGeom>
          <a:solidFill>
            <a:srgbClr val="F7E0D6"/>
          </a:solidFill>
          <a:ln w="6350">
            <a:solidFill>
              <a:srgbClr val="EBBCA8"/>
            </a:solidFill>
            <a:prstDash val="solid"/>
          </a:ln>
        </p:spPr>
      </p:sp>
      <p:sp>
        <p:nvSpPr>
          <p:cNvPr id="6" name="Text 4"/>
          <p:cNvSpPr/>
          <p:nvPr/>
        </p:nvSpPr>
        <p:spPr>
          <a:xfrm>
            <a:off x="1071033" y="2219061"/>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Events calendar</a:t>
            </a:r>
            <a:endParaRPr lang="en-US" sz="2000" dirty="0"/>
          </a:p>
        </p:txBody>
      </p:sp>
      <p:sp>
        <p:nvSpPr>
          <p:cNvPr id="7" name="Text 5"/>
          <p:cNvSpPr/>
          <p:nvPr/>
        </p:nvSpPr>
        <p:spPr>
          <a:xfrm>
            <a:off x="1071033" y="2600061"/>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Your site's events page, ready to add to navigation.</a:t>
            </a:r>
            <a:endParaRPr lang="en-US" sz="1300" dirty="0"/>
          </a:p>
        </p:txBody>
      </p:sp>
      <p:sp>
        <p:nvSpPr>
          <p:cNvPr id="8" name="Shape 6"/>
          <p:cNvSpPr/>
          <p:nvPr/>
        </p:nvSpPr>
        <p:spPr>
          <a:xfrm>
            <a:off x="6188075" y="1989404"/>
            <a:ext cx="5187950" cy="1458913"/>
          </a:xfrm>
          <a:prstGeom prst="roundRect">
            <a:avLst>
              <a:gd name="adj" fmla="val 2394"/>
            </a:avLst>
          </a:prstGeom>
          <a:solidFill>
            <a:srgbClr val="F7E0D6"/>
          </a:solidFill>
          <a:ln w="6350">
            <a:solidFill>
              <a:srgbClr val="EBBCA8"/>
            </a:solidFill>
            <a:prstDash val="solid"/>
          </a:ln>
        </p:spPr>
      </p:sp>
      <p:sp>
        <p:nvSpPr>
          <p:cNvPr id="9" name="Text 7"/>
          <p:cNvSpPr/>
          <p:nvPr/>
        </p:nvSpPr>
        <p:spPr>
          <a:xfrm>
            <a:off x="6443133" y="2219061"/>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Events element</a:t>
            </a:r>
            <a:endParaRPr lang="en-US" sz="2000" dirty="0"/>
          </a:p>
        </p:txBody>
      </p:sp>
      <p:sp>
        <p:nvSpPr>
          <p:cNvPr id="10" name="Text 8"/>
          <p:cNvSpPr/>
          <p:nvPr/>
        </p:nvSpPr>
        <p:spPr>
          <a:xfrm>
            <a:off x="6443133" y="2600061"/>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Upcoming events on any page, filtered by label.</a:t>
            </a:r>
            <a:endParaRPr lang="en-US" sz="1300" dirty="0"/>
          </a:p>
        </p:txBody>
      </p:sp>
      <p:sp>
        <p:nvSpPr>
          <p:cNvPr id="11" name="Shape 9"/>
          <p:cNvSpPr/>
          <p:nvPr/>
        </p:nvSpPr>
        <p:spPr>
          <a:xfrm>
            <a:off x="815975" y="3632467"/>
            <a:ext cx="5187950" cy="1458979"/>
          </a:xfrm>
          <a:prstGeom prst="roundRect">
            <a:avLst>
              <a:gd name="adj" fmla="val 2394"/>
            </a:avLst>
          </a:prstGeom>
          <a:solidFill>
            <a:srgbClr val="F7E0D6"/>
          </a:solidFill>
          <a:ln w="6350">
            <a:solidFill>
              <a:srgbClr val="EBBCA8"/>
            </a:solidFill>
            <a:prstDash val="solid"/>
          </a:ln>
        </p:spPr>
      </p:sp>
      <p:sp>
        <p:nvSpPr>
          <p:cNvPr id="12" name="Text 10"/>
          <p:cNvSpPr/>
          <p:nvPr/>
        </p:nvSpPr>
        <p:spPr>
          <a:xfrm>
            <a:off x="1071033" y="3862124"/>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Registration form</a:t>
            </a:r>
            <a:endParaRPr lang="en-US" sz="2000" dirty="0"/>
          </a:p>
        </p:txBody>
      </p:sp>
      <p:sp>
        <p:nvSpPr>
          <p:cNvPr id="13" name="Text 11"/>
          <p:cNvSpPr/>
          <p:nvPr/>
        </p:nvSpPr>
        <p:spPr>
          <a:xfrm>
            <a:off x="1071033" y="4243124"/>
            <a:ext cx="4818168"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Sign-ups right from a landing page.</a:t>
            </a:r>
            <a:endParaRPr lang="en-US" sz="1300" dirty="0"/>
          </a:p>
        </p:txBody>
      </p:sp>
      <p:sp>
        <p:nvSpPr>
          <p:cNvPr id="14" name="Shape 12"/>
          <p:cNvSpPr/>
          <p:nvPr/>
        </p:nvSpPr>
        <p:spPr>
          <a:xfrm>
            <a:off x="6188075" y="3632467"/>
            <a:ext cx="5187950" cy="1458979"/>
          </a:xfrm>
          <a:prstGeom prst="roundRect">
            <a:avLst>
              <a:gd name="adj" fmla="val 2394"/>
            </a:avLst>
          </a:prstGeom>
          <a:solidFill>
            <a:srgbClr val="F7E0D6"/>
          </a:solidFill>
          <a:ln w="6350">
            <a:solidFill>
              <a:srgbClr val="EBBCA8"/>
            </a:solidFill>
            <a:prstDash val="solid"/>
          </a:ln>
        </p:spPr>
      </p:sp>
      <p:sp>
        <p:nvSpPr>
          <p:cNvPr id="15" name="Text 13"/>
          <p:cNvSpPr/>
          <p:nvPr/>
        </p:nvSpPr>
        <p:spPr>
          <a:xfrm>
            <a:off x="6443133" y="3862124"/>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Visibility</a:t>
            </a:r>
            <a:endParaRPr lang="en-US" sz="2000" dirty="0"/>
          </a:p>
        </p:txBody>
      </p:sp>
      <p:sp>
        <p:nvSpPr>
          <p:cNvPr id="16" name="Text 14"/>
          <p:cNvSpPr/>
          <p:nvPr/>
        </p:nvSpPr>
        <p:spPr>
          <a:xfrm>
            <a:off x="6443133" y="4243124"/>
            <a:ext cx="4818168" cy="504164"/>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Restrict by label or product, or tailor views in the 2.0 builder.</a:t>
            </a:r>
            <a:endParaRPr lang="en-US" sz="1300" dirty="0"/>
          </a:p>
        </p:txBody>
      </p:sp>
      <p:sp>
        <p:nvSpPr>
          <p:cNvPr id="17" name="Shape 15"/>
          <p:cNvSpPr/>
          <p:nvPr/>
        </p:nvSpPr>
        <p:spPr>
          <a:xfrm>
            <a:off x="812800" y="5272419"/>
            <a:ext cx="10566400" cy="569582"/>
          </a:xfrm>
          <a:prstGeom prst="roundRect">
            <a:avLst>
              <a:gd name="adj" fmla="val 6689"/>
            </a:avLst>
          </a:prstGeom>
          <a:solidFill>
            <a:srgbClr val="1F2F4A"/>
          </a:solidFill>
          <a:ln/>
        </p:spPr>
      </p:sp>
      <p:sp>
        <p:nvSpPr>
          <p:cNvPr id="18" name="Text 16"/>
          <p:cNvSpPr/>
          <p:nvPr/>
        </p:nvSpPr>
        <p:spPr>
          <a:xfrm>
            <a:off x="1066800" y="5454452"/>
            <a:ext cx="15748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BBCA8"/>
                </a:solidFill>
                <a:latin typeface="Epilogue" pitchFamily="34" charset="0"/>
                <a:ea typeface="Epilogue" pitchFamily="34" charset="-122"/>
                <a:cs typeface="Epilogue" pitchFamily="34" charset="-120"/>
              </a:rPr>
              <a:t>GOOD TO KNOW</a:t>
            </a:r>
            <a:endParaRPr lang="en-US" sz="1200" dirty="0"/>
          </a:p>
        </p:txBody>
      </p:sp>
      <p:sp>
        <p:nvSpPr>
          <p:cNvPr id="19" name="Text 17"/>
          <p:cNvSpPr/>
          <p:nvPr/>
        </p:nvSpPr>
        <p:spPr>
          <a:xfrm>
            <a:off x="2794000" y="5437519"/>
            <a:ext cx="8581136"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7F1E8"/>
                </a:solidFill>
                <a:latin typeface="Epilogue" pitchFamily="34" charset="0"/>
                <a:ea typeface="Epilogue" pitchFamily="34" charset="-122"/>
                <a:cs typeface="Epilogue" pitchFamily="34" charset="-120"/>
              </a:rPr>
              <a:t>You always see everything as admin. Check the member view to see what they see.</a:t>
            </a:r>
            <a:endParaRPr lang="en-US" sz="1300" dirty="0"/>
          </a:p>
        </p:txBody>
      </p:sp>
      <p:sp>
        <p:nvSpPr>
          <p:cNvPr id="20" name="Text 18"/>
          <p:cNvSpPr/>
          <p:nvPr/>
        </p:nvSpPr>
        <p:spPr>
          <a:xfrm>
            <a:off x="11164557" y="6238280"/>
            <a:ext cx="214643"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763000" y="355600"/>
            <a:ext cx="2616200" cy="1422400"/>
          </a:xfrm>
          <a:prstGeom prst="rect">
            <a:avLst/>
          </a:prstGeom>
          <a:noFill/>
          <a:ln/>
        </p:spPr>
        <p:txBody>
          <a:bodyPr wrap="square" lIns="0" tIns="0" rIns="0" bIns="0" rtlCol="0" anchor="t">
            <a:normAutofit/>
          </a:bodyPr>
          <a:lstStyle/>
          <a:p>
            <a:pPr algn="r" indent="0" marL="0">
              <a:lnSpc>
                <a:spcPts val="11000"/>
              </a:lnSpc>
              <a:buNone/>
            </a:pPr>
            <a:r>
              <a:rPr lang="en-US" sz="11000" b="1" dirty="0">
                <a:solidFill>
                  <a:srgbClr val="C6BBDD"/>
                </a:solidFill>
                <a:latin typeface="Literata" pitchFamily="18" charset="0"/>
                <a:ea typeface="Literata" pitchFamily="18" charset="-122"/>
                <a:cs typeface="Literata" pitchFamily="18" charset="-120"/>
              </a:rPr>
              <a:t>05</a:t>
            </a:r>
            <a:endParaRPr lang="en-US" sz="11000" dirty="0"/>
          </a:p>
        </p:txBody>
      </p:sp>
      <p:sp>
        <p:nvSpPr>
          <p:cNvPr id="3" name="Text 1"/>
          <p:cNvSpPr/>
          <p:nvPr/>
        </p:nvSpPr>
        <p:spPr>
          <a:xfrm>
            <a:off x="812800" y="711200"/>
            <a:ext cx="982662" cy="340320"/>
          </a:xfrm>
          <a:prstGeom prst="roundRect">
            <a:avLst>
              <a:gd name="adj" fmla="val 50000"/>
            </a:avLst>
          </a:prstGeom>
          <a:solidFill>
            <a:srgbClr val="5C4C86"/>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REMIND</a:t>
            </a:r>
            <a:endParaRPr lang="en-US" sz="1200" dirty="0"/>
          </a:p>
        </p:txBody>
      </p:sp>
      <p:sp>
        <p:nvSpPr>
          <p:cNvPr id="4" name="Text 2"/>
          <p:cNvSpPr/>
          <p:nvPr>
            <p:ph type="title"/>
          </p:nvPr>
        </p:nvSpPr>
        <p:spPr>
          <a:xfrm>
            <a:off x="812800" y="1203920"/>
            <a:ext cx="8502650" cy="1031214"/>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Before, during, and after your event.</a:t>
            </a:r>
            <a:endParaRPr lang="en-US" sz="3600" dirty="0"/>
          </a:p>
        </p:txBody>
      </p:sp>
      <p:sp>
        <p:nvSpPr>
          <p:cNvPr id="5" name="Shape 3"/>
          <p:cNvSpPr/>
          <p:nvPr/>
        </p:nvSpPr>
        <p:spPr>
          <a:xfrm>
            <a:off x="815975" y="2492310"/>
            <a:ext cx="3397250" cy="2599134"/>
          </a:xfrm>
          <a:prstGeom prst="roundRect">
            <a:avLst>
              <a:gd name="adj" fmla="val 1344"/>
            </a:avLst>
          </a:prstGeom>
          <a:solidFill>
            <a:srgbClr val="E7E1F1"/>
          </a:solidFill>
          <a:ln w="6350">
            <a:solidFill>
              <a:srgbClr val="C6BBDD"/>
            </a:solidFill>
            <a:prstDash val="solid"/>
          </a:ln>
        </p:spPr>
      </p:sp>
      <p:sp>
        <p:nvSpPr>
          <p:cNvPr id="6" name="Text 4"/>
          <p:cNvSpPr/>
          <p:nvPr/>
        </p:nvSpPr>
        <p:spPr>
          <a:xfrm>
            <a:off x="1071033" y="2721967"/>
            <a:ext cx="2973747"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Before</a:t>
            </a:r>
            <a:endParaRPr lang="en-US" sz="2000" dirty="0"/>
          </a:p>
        </p:txBody>
      </p:sp>
      <p:sp>
        <p:nvSpPr>
          <p:cNvPr id="7" name="Text 5"/>
          <p:cNvSpPr/>
          <p:nvPr/>
        </p:nvSpPr>
        <p:spPr>
          <a:xfrm>
            <a:off x="1071033" y="3102967"/>
            <a:ext cx="2973747"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C4C86"/>
                </a:solidFill>
                <a:latin typeface="Epilogue" pitchFamily="34" charset="0"/>
                <a:ea typeface="Epilogue" pitchFamily="34" charset="-122"/>
                <a:cs typeface="Epilogue" pitchFamily="34" charset="-120"/>
              </a:rPr>
              <a:t>Event reminders</a:t>
            </a:r>
            <a:endParaRPr lang="en-US" sz="1200" dirty="0"/>
          </a:p>
        </p:txBody>
      </p:sp>
      <p:sp>
        <p:nvSpPr>
          <p:cNvPr id="8" name="Text 6"/>
          <p:cNvSpPr/>
          <p:nvPr/>
        </p:nvSpPr>
        <p:spPr>
          <a:xfrm>
            <a:off x="1071033" y="3405188"/>
            <a:ext cx="2973747" cy="504164"/>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The default is already attached. Adjust or swap it for just this event.</a:t>
            </a:r>
            <a:endParaRPr lang="en-US" sz="1300" dirty="0"/>
          </a:p>
        </p:txBody>
      </p:sp>
      <p:sp>
        <p:nvSpPr>
          <p:cNvPr id="9" name="Shape 7"/>
          <p:cNvSpPr/>
          <p:nvPr/>
        </p:nvSpPr>
        <p:spPr>
          <a:xfrm>
            <a:off x="4397375" y="2492310"/>
            <a:ext cx="3397250" cy="2599134"/>
          </a:xfrm>
          <a:prstGeom prst="roundRect">
            <a:avLst>
              <a:gd name="adj" fmla="val 1344"/>
            </a:avLst>
          </a:prstGeom>
          <a:solidFill>
            <a:srgbClr val="E7E1F1"/>
          </a:solidFill>
          <a:ln w="6350">
            <a:solidFill>
              <a:srgbClr val="C6BBDD"/>
            </a:solidFill>
            <a:prstDash val="solid"/>
          </a:ln>
        </p:spPr>
      </p:sp>
      <p:sp>
        <p:nvSpPr>
          <p:cNvPr id="10" name="Text 8"/>
          <p:cNvSpPr/>
          <p:nvPr/>
        </p:nvSpPr>
        <p:spPr>
          <a:xfrm>
            <a:off x="4652433" y="2721967"/>
            <a:ext cx="2973747"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Day of</a:t>
            </a:r>
            <a:endParaRPr lang="en-US" sz="2000" dirty="0"/>
          </a:p>
        </p:txBody>
      </p:sp>
      <p:sp>
        <p:nvSpPr>
          <p:cNvPr id="11" name="Text 9"/>
          <p:cNvSpPr/>
          <p:nvPr/>
        </p:nvSpPr>
        <p:spPr>
          <a:xfrm>
            <a:off x="4652433" y="3102967"/>
            <a:ext cx="2973747"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C4C86"/>
                </a:solidFill>
                <a:latin typeface="Epilogue" pitchFamily="34" charset="0"/>
                <a:ea typeface="Epilogue" pitchFamily="34" charset="-122"/>
                <a:cs typeface="Epilogue" pitchFamily="34" charset="-120"/>
              </a:rPr>
              <a:t>Participants</a:t>
            </a:r>
            <a:endParaRPr lang="en-US" sz="1200" dirty="0"/>
          </a:p>
        </p:txBody>
      </p:sp>
      <p:sp>
        <p:nvSpPr>
          <p:cNvPr id="12" name="Text 10"/>
          <p:cNvSpPr/>
          <p:nvPr/>
        </p:nvSpPr>
        <p:spPr>
          <a:xfrm>
            <a:off x="4652433" y="3405188"/>
            <a:ext cx="2973747" cy="74354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See who registered and attended, and message everyone with Send Broadcast.</a:t>
            </a:r>
            <a:endParaRPr lang="en-US" sz="1300" dirty="0"/>
          </a:p>
        </p:txBody>
      </p:sp>
      <p:sp>
        <p:nvSpPr>
          <p:cNvPr id="13" name="Shape 11"/>
          <p:cNvSpPr/>
          <p:nvPr/>
        </p:nvSpPr>
        <p:spPr>
          <a:xfrm>
            <a:off x="7978775" y="2492310"/>
            <a:ext cx="3397250" cy="2599134"/>
          </a:xfrm>
          <a:prstGeom prst="roundRect">
            <a:avLst>
              <a:gd name="adj" fmla="val 1344"/>
            </a:avLst>
          </a:prstGeom>
          <a:solidFill>
            <a:srgbClr val="E7E1F1"/>
          </a:solidFill>
          <a:ln w="6350">
            <a:solidFill>
              <a:srgbClr val="C6BBDD"/>
            </a:solidFill>
            <a:prstDash val="solid"/>
          </a:ln>
        </p:spPr>
      </p:sp>
      <p:sp>
        <p:nvSpPr>
          <p:cNvPr id="14" name="Text 12"/>
          <p:cNvSpPr/>
          <p:nvPr/>
        </p:nvSpPr>
        <p:spPr>
          <a:xfrm>
            <a:off x="8233834" y="2721967"/>
            <a:ext cx="2973747"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After</a:t>
            </a:r>
            <a:endParaRPr lang="en-US" sz="2000" dirty="0"/>
          </a:p>
        </p:txBody>
      </p:sp>
      <p:sp>
        <p:nvSpPr>
          <p:cNvPr id="15" name="Text 13"/>
          <p:cNvSpPr/>
          <p:nvPr/>
        </p:nvSpPr>
        <p:spPr>
          <a:xfrm>
            <a:off x="8233834" y="3102967"/>
            <a:ext cx="2973747"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C4C86"/>
                </a:solidFill>
                <a:latin typeface="Epilogue" pitchFamily="34" charset="0"/>
                <a:ea typeface="Epilogue" pitchFamily="34" charset="-122"/>
                <a:cs typeface="Epilogue" pitchFamily="34" charset="-120"/>
              </a:rPr>
              <a:t>Follow-up</a:t>
            </a:r>
            <a:endParaRPr lang="en-US" sz="1200" dirty="0"/>
          </a:p>
        </p:txBody>
      </p:sp>
      <p:sp>
        <p:nvSpPr>
          <p:cNvPr id="16" name="Text 14"/>
          <p:cNvSpPr/>
          <p:nvPr/>
        </p:nvSpPr>
        <p:spPr>
          <a:xfrm>
            <a:off x="8233834" y="3405188"/>
            <a:ext cx="2973747" cy="74354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F4A5C"/>
                </a:solidFill>
                <a:latin typeface="Epilogue" pitchFamily="34" charset="0"/>
                <a:ea typeface="Epilogue" pitchFamily="34" charset="-122"/>
                <a:cs typeface="Epilogue" pitchFamily="34" charset="-120"/>
              </a:rPr>
              <a:t>Send replays, surveys, and the next invite. Zoom recordings import with transcripts.</a:t>
            </a:r>
            <a:endParaRPr lang="en-US" sz="1300" dirty="0"/>
          </a:p>
        </p:txBody>
      </p:sp>
      <p:sp>
        <p:nvSpPr>
          <p:cNvPr id="17" name="Shape 15"/>
          <p:cNvSpPr/>
          <p:nvPr/>
        </p:nvSpPr>
        <p:spPr>
          <a:xfrm>
            <a:off x="812800" y="5272422"/>
            <a:ext cx="10566400" cy="569582"/>
          </a:xfrm>
          <a:prstGeom prst="roundRect">
            <a:avLst>
              <a:gd name="adj" fmla="val 6689"/>
            </a:avLst>
          </a:prstGeom>
          <a:solidFill>
            <a:srgbClr val="1F2F4A"/>
          </a:solidFill>
          <a:ln/>
        </p:spPr>
      </p:sp>
      <p:sp>
        <p:nvSpPr>
          <p:cNvPr id="18" name="Text 16"/>
          <p:cNvSpPr/>
          <p:nvPr/>
        </p:nvSpPr>
        <p:spPr>
          <a:xfrm>
            <a:off x="1066800" y="5454452"/>
            <a:ext cx="15748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6BBDD"/>
                </a:solidFill>
                <a:latin typeface="Epilogue" pitchFamily="34" charset="0"/>
                <a:ea typeface="Epilogue" pitchFamily="34" charset="-122"/>
                <a:cs typeface="Epilogue" pitchFamily="34" charset="-120"/>
              </a:rPr>
              <a:t>GOOD TO KNOW</a:t>
            </a:r>
            <a:endParaRPr lang="en-US" sz="1200" dirty="0"/>
          </a:p>
        </p:txBody>
      </p:sp>
      <p:sp>
        <p:nvSpPr>
          <p:cNvPr id="19" name="Text 17"/>
          <p:cNvSpPr/>
          <p:nvPr/>
        </p:nvSpPr>
        <p:spPr>
          <a:xfrm>
            <a:off x="2794000" y="5437522"/>
            <a:ext cx="8581136"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7F1E8"/>
                </a:solidFill>
                <a:latin typeface="Epilogue" pitchFamily="34" charset="0"/>
                <a:ea typeface="Epilogue" pitchFamily="34" charset="-122"/>
                <a:cs typeface="Epilogue" pitchFamily="34" charset="-120"/>
              </a:rPr>
              <a:t>Changes here apply to this event only. Your account defaults stay the same.</a:t>
            </a:r>
            <a:endParaRPr lang="en-US" sz="1300" dirty="0"/>
          </a:p>
        </p:txBody>
      </p:sp>
      <p:sp>
        <p:nvSpPr>
          <p:cNvPr id="20" name="Text 18"/>
          <p:cNvSpPr/>
          <p:nvPr/>
        </p:nvSpPr>
        <p:spPr>
          <a:xfrm>
            <a:off x="11149079" y="6238280"/>
            <a:ext cx="230121"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1E8"/>
        </a:solidFill>
      </p:bgPr>
    </p:bg>
    <p:spTree>
      <p:nvGrpSpPr>
        <p:cNvPr id="1" name=""/>
        <p:cNvGrpSpPr/>
        <p:nvPr/>
      </p:nvGrpSpPr>
      <p:grpSpPr>
        <a:xfrm>
          <a:off x="0" y="0"/>
          <a:ext cx="0" cy="0"/>
          <a:chOff x="0" y="0"/>
          <a:chExt cx="0" cy="0"/>
        </a:xfrm>
      </p:grpSpPr>
      <p:sp>
        <p:nvSpPr>
          <p:cNvPr id="2" name="Text 0"/>
          <p:cNvSpPr/>
          <p:nvPr/>
        </p:nvSpPr>
        <p:spPr>
          <a:xfrm>
            <a:off x="8763000" y="355600"/>
            <a:ext cx="2616200" cy="1422400"/>
          </a:xfrm>
          <a:prstGeom prst="rect">
            <a:avLst/>
          </a:prstGeom>
          <a:noFill/>
          <a:ln/>
        </p:spPr>
        <p:txBody>
          <a:bodyPr wrap="square" lIns="0" tIns="0" rIns="0" bIns="0" rtlCol="0" anchor="t">
            <a:normAutofit/>
          </a:bodyPr>
          <a:lstStyle/>
          <a:p>
            <a:pPr algn="r" indent="0" marL="0">
              <a:lnSpc>
                <a:spcPts val="11000"/>
              </a:lnSpc>
              <a:buNone/>
            </a:pPr>
            <a:r>
              <a:rPr lang="en-US" sz="11000" b="1" dirty="0">
                <a:solidFill>
                  <a:srgbClr val="A9D2C8"/>
                </a:solidFill>
                <a:latin typeface="Literata" pitchFamily="18" charset="0"/>
                <a:ea typeface="Literata" pitchFamily="18" charset="-122"/>
                <a:cs typeface="Literata" pitchFamily="18" charset="-120"/>
              </a:rPr>
              <a:t>06</a:t>
            </a:r>
            <a:endParaRPr lang="en-US" sz="11000" dirty="0"/>
          </a:p>
        </p:txBody>
      </p:sp>
      <p:sp>
        <p:nvSpPr>
          <p:cNvPr id="3" name="Text 1"/>
          <p:cNvSpPr/>
          <p:nvPr/>
        </p:nvSpPr>
        <p:spPr>
          <a:xfrm>
            <a:off x="812800" y="711200"/>
            <a:ext cx="716822" cy="340320"/>
          </a:xfrm>
          <a:prstGeom prst="roundRect">
            <a:avLst>
              <a:gd name="adj" fmla="val 50000"/>
            </a:avLst>
          </a:prstGeom>
          <a:solidFill>
            <a:srgbClr val="276B60"/>
          </a:solidFill>
          <a:ln/>
        </p:spPr>
        <p:txBody>
          <a:bodyPr wrap="none" lIns="0" tIns="0" rIns="0" bIns="0" rtlCol="0" anchor="ctr">
            <a:normAutofit/>
          </a:bodyPr>
          <a:lstStyle/>
          <a:p>
            <a:pPr algn="ctr" indent="0" marL="0">
              <a:lnSpc>
                <a:spcPts val="1680"/>
              </a:lnSpc>
              <a:buNone/>
            </a:pPr>
            <a:r>
              <a:rPr lang="en-US" sz="1200" b="1" spc="150" kern="0" dirty="0">
                <a:solidFill>
                  <a:srgbClr val="FFFCF8"/>
                </a:solidFill>
                <a:latin typeface="Epilogue" pitchFamily="34" charset="0"/>
                <a:ea typeface="Epilogue" pitchFamily="34" charset="-122"/>
                <a:cs typeface="Epilogue" pitchFamily="34" charset="-120"/>
              </a:rPr>
              <a:t>SELL</a:t>
            </a:r>
            <a:endParaRPr lang="en-US" sz="1200" dirty="0"/>
          </a:p>
        </p:txBody>
      </p:sp>
      <p:sp>
        <p:nvSpPr>
          <p:cNvPr id="4" name="Text 2"/>
          <p:cNvSpPr/>
          <p:nvPr>
            <p:ph type="title"/>
          </p:nvPr>
        </p:nvSpPr>
        <p:spPr>
          <a:xfrm>
            <a:off x="812800" y="1203920"/>
            <a:ext cx="8502650"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F4A"/>
                </a:solidFill>
                <a:latin typeface="Literata" pitchFamily="18" charset="0"/>
                <a:ea typeface="Literata" pitchFamily="18" charset="-122"/>
                <a:cs typeface="Literata" pitchFamily="18" charset="-120"/>
              </a:rPr>
              <a:t>Pay first, or register first?</a:t>
            </a:r>
            <a:endParaRPr lang="en-US" sz="3600" dirty="0"/>
          </a:p>
        </p:txBody>
      </p:sp>
      <p:sp>
        <p:nvSpPr>
          <p:cNvPr id="5" name="Shape 3"/>
          <p:cNvSpPr/>
          <p:nvPr/>
        </p:nvSpPr>
        <p:spPr>
          <a:xfrm>
            <a:off x="815975" y="1989404"/>
            <a:ext cx="5187950" cy="3102041"/>
          </a:xfrm>
          <a:prstGeom prst="roundRect">
            <a:avLst>
              <a:gd name="adj" fmla="val 1126"/>
            </a:avLst>
          </a:prstGeom>
          <a:solidFill>
            <a:srgbClr val="D8ECE7"/>
          </a:solidFill>
          <a:ln w="6350">
            <a:solidFill>
              <a:srgbClr val="A9D2C8"/>
            </a:solidFill>
            <a:prstDash val="solid"/>
          </a:ln>
        </p:spPr>
      </p:sp>
      <p:sp>
        <p:nvSpPr>
          <p:cNvPr id="6" name="Text 4"/>
          <p:cNvSpPr/>
          <p:nvPr/>
        </p:nvSpPr>
        <p:spPr>
          <a:xfrm>
            <a:off x="1071033" y="2219065"/>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Register → Pay</a:t>
            </a:r>
            <a:endParaRPr lang="en-US" sz="2000" dirty="0"/>
          </a:p>
        </p:txBody>
      </p:sp>
      <p:sp>
        <p:nvSpPr>
          <p:cNvPr id="7" name="Text 5"/>
          <p:cNvSpPr/>
          <p:nvPr/>
        </p:nvSpPr>
        <p:spPr>
          <a:xfrm>
            <a:off x="1071033" y="2600065"/>
            <a:ext cx="27940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9502F"/>
                </a:solidFill>
                <a:latin typeface="Literata" pitchFamily="18" charset="0"/>
                <a:ea typeface="Literata" pitchFamily="18" charset="-122"/>
                <a:cs typeface="Literata" pitchFamily="18" charset="-120"/>
              </a:rPr>
              <a:t>1</a:t>
            </a:r>
            <a:endParaRPr lang="en-US" sz="2000" dirty="0"/>
          </a:p>
        </p:txBody>
      </p:sp>
      <p:sp>
        <p:nvSpPr>
          <p:cNvPr id="8" name="Text 6"/>
          <p:cNvSpPr/>
          <p:nvPr/>
        </p:nvSpPr>
        <p:spPr>
          <a:xfrm>
            <a:off x="1426633" y="2727065"/>
            <a:ext cx="44519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F4A5C"/>
                </a:solidFill>
                <a:latin typeface="Epilogue" pitchFamily="34" charset="0"/>
                <a:ea typeface="Epilogue" pitchFamily="34" charset="-122"/>
                <a:cs typeface="Epilogue" pitchFamily="34" charset="-120"/>
              </a:rPr>
              <a:t>They register</a:t>
            </a:r>
            <a:endParaRPr lang="en-US" sz="1300" dirty="0"/>
          </a:p>
        </p:txBody>
      </p:sp>
      <p:sp>
        <p:nvSpPr>
          <p:cNvPr id="9" name="Text 7"/>
          <p:cNvSpPr/>
          <p:nvPr/>
        </p:nvSpPr>
        <p:spPr>
          <a:xfrm>
            <a:off x="1071033" y="3047076"/>
            <a:ext cx="27940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9502F"/>
                </a:solidFill>
                <a:latin typeface="Literata" pitchFamily="18" charset="0"/>
                <a:ea typeface="Literata" pitchFamily="18" charset="-122"/>
                <a:cs typeface="Literata" pitchFamily="18" charset="-120"/>
              </a:rPr>
              <a:t>2</a:t>
            </a:r>
            <a:endParaRPr lang="en-US" sz="2000" dirty="0"/>
          </a:p>
        </p:txBody>
      </p:sp>
      <p:sp>
        <p:nvSpPr>
          <p:cNvPr id="10" name="Text 8"/>
          <p:cNvSpPr/>
          <p:nvPr/>
        </p:nvSpPr>
        <p:spPr>
          <a:xfrm>
            <a:off x="1426633" y="3174076"/>
            <a:ext cx="44519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F4A5C"/>
                </a:solidFill>
                <a:latin typeface="Epilogue" pitchFamily="34" charset="0"/>
                <a:ea typeface="Epilogue" pitchFamily="34" charset="-122"/>
                <a:cs typeface="Epilogue" pitchFamily="34" charset="-120"/>
              </a:rPr>
              <a:t>They check out on the order form</a:t>
            </a:r>
            <a:endParaRPr lang="en-US" sz="1300" dirty="0"/>
          </a:p>
        </p:txBody>
      </p:sp>
      <p:sp>
        <p:nvSpPr>
          <p:cNvPr id="11" name="Text 9"/>
          <p:cNvSpPr/>
          <p:nvPr/>
        </p:nvSpPr>
        <p:spPr>
          <a:xfrm>
            <a:off x="1071033" y="3494088"/>
            <a:ext cx="27940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9502F"/>
                </a:solidFill>
                <a:latin typeface="Literata" pitchFamily="18" charset="0"/>
                <a:ea typeface="Literata" pitchFamily="18" charset="-122"/>
                <a:cs typeface="Literata" pitchFamily="18" charset="-120"/>
              </a:rPr>
              <a:t>3</a:t>
            </a:r>
            <a:endParaRPr lang="en-US" sz="2000" dirty="0"/>
          </a:p>
        </p:txBody>
      </p:sp>
      <p:sp>
        <p:nvSpPr>
          <p:cNvPr id="12" name="Text 10"/>
          <p:cNvSpPr/>
          <p:nvPr/>
        </p:nvSpPr>
        <p:spPr>
          <a:xfrm>
            <a:off x="1426633" y="3621088"/>
            <a:ext cx="44519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F4A5C"/>
                </a:solidFill>
                <a:latin typeface="Epilogue" pitchFamily="34" charset="0"/>
                <a:ea typeface="Epilogue" pitchFamily="34" charset="-122"/>
                <a:cs typeface="Epilogue" pitchFamily="34" charset="-120"/>
              </a:rPr>
              <a:t>Their spot is confirmed once paid</a:t>
            </a:r>
            <a:endParaRPr lang="en-US" sz="1300" dirty="0"/>
          </a:p>
        </p:txBody>
      </p:sp>
      <p:sp>
        <p:nvSpPr>
          <p:cNvPr id="13" name="Text 11"/>
          <p:cNvSpPr/>
          <p:nvPr/>
        </p:nvSpPr>
        <p:spPr>
          <a:xfrm>
            <a:off x="1071033" y="3941105"/>
            <a:ext cx="481816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76B60"/>
                </a:solidFill>
                <a:latin typeface="Epilogue" pitchFamily="34" charset="0"/>
                <a:ea typeface="Epilogue" pitchFamily="34" charset="-122"/>
                <a:cs typeface="Epilogue" pitchFamily="34" charset="-120"/>
              </a:rPr>
              <a:t>Best for one-off paid events</a:t>
            </a:r>
            <a:endParaRPr lang="en-US" sz="1200" dirty="0"/>
          </a:p>
        </p:txBody>
      </p:sp>
      <p:sp>
        <p:nvSpPr>
          <p:cNvPr id="14" name="Shape 12"/>
          <p:cNvSpPr/>
          <p:nvPr/>
        </p:nvSpPr>
        <p:spPr>
          <a:xfrm>
            <a:off x="6188075" y="1989404"/>
            <a:ext cx="5187950" cy="3102041"/>
          </a:xfrm>
          <a:prstGeom prst="roundRect">
            <a:avLst>
              <a:gd name="adj" fmla="val 1126"/>
            </a:avLst>
          </a:prstGeom>
          <a:solidFill>
            <a:srgbClr val="D8ECE7"/>
          </a:solidFill>
          <a:ln w="6350">
            <a:solidFill>
              <a:srgbClr val="A9D2C8"/>
            </a:solidFill>
            <a:prstDash val="solid"/>
          </a:ln>
        </p:spPr>
      </p:sp>
      <p:sp>
        <p:nvSpPr>
          <p:cNvPr id="15" name="Text 13"/>
          <p:cNvSpPr/>
          <p:nvPr/>
        </p:nvSpPr>
        <p:spPr>
          <a:xfrm>
            <a:off x="6443133" y="2219065"/>
            <a:ext cx="481816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1F2F4A"/>
                </a:solidFill>
                <a:latin typeface="Literata" pitchFamily="18" charset="0"/>
                <a:ea typeface="Literata" pitchFamily="18" charset="-122"/>
                <a:cs typeface="Literata" pitchFamily="18" charset="-120"/>
              </a:rPr>
              <a:t>Pay → Register</a:t>
            </a:r>
            <a:endParaRPr lang="en-US" sz="2000" dirty="0"/>
          </a:p>
        </p:txBody>
      </p:sp>
      <p:sp>
        <p:nvSpPr>
          <p:cNvPr id="16" name="Text 14"/>
          <p:cNvSpPr/>
          <p:nvPr/>
        </p:nvSpPr>
        <p:spPr>
          <a:xfrm>
            <a:off x="6443133" y="2600065"/>
            <a:ext cx="27940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9502F"/>
                </a:solidFill>
                <a:latin typeface="Literata" pitchFamily="18" charset="0"/>
                <a:ea typeface="Literata" pitchFamily="18" charset="-122"/>
                <a:cs typeface="Literata" pitchFamily="18" charset="-120"/>
              </a:rPr>
              <a:t>1</a:t>
            </a:r>
            <a:endParaRPr lang="en-US" sz="2000" dirty="0"/>
          </a:p>
        </p:txBody>
      </p:sp>
      <p:sp>
        <p:nvSpPr>
          <p:cNvPr id="17" name="Text 15"/>
          <p:cNvSpPr/>
          <p:nvPr/>
        </p:nvSpPr>
        <p:spPr>
          <a:xfrm>
            <a:off x="6798734" y="2727065"/>
            <a:ext cx="44519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F4A5C"/>
                </a:solidFill>
                <a:latin typeface="Epilogue" pitchFamily="34" charset="0"/>
                <a:ea typeface="Epilogue" pitchFamily="34" charset="-122"/>
                <a:cs typeface="Epilogue" pitchFamily="34" charset="-120"/>
              </a:rPr>
              <a:t>They buy a product or membership</a:t>
            </a:r>
            <a:endParaRPr lang="en-US" sz="1300" dirty="0"/>
          </a:p>
        </p:txBody>
      </p:sp>
      <p:sp>
        <p:nvSpPr>
          <p:cNvPr id="18" name="Text 16"/>
          <p:cNvSpPr/>
          <p:nvPr/>
        </p:nvSpPr>
        <p:spPr>
          <a:xfrm>
            <a:off x="6443133" y="3047076"/>
            <a:ext cx="27940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9502F"/>
                </a:solidFill>
                <a:latin typeface="Literata" pitchFamily="18" charset="0"/>
                <a:ea typeface="Literata" pitchFamily="18" charset="-122"/>
                <a:cs typeface="Literata" pitchFamily="18" charset="-120"/>
              </a:rPr>
              <a:t>2</a:t>
            </a:r>
            <a:endParaRPr lang="en-US" sz="2000" dirty="0"/>
          </a:p>
        </p:txBody>
      </p:sp>
      <p:sp>
        <p:nvSpPr>
          <p:cNvPr id="19" name="Text 17"/>
          <p:cNvSpPr/>
          <p:nvPr/>
        </p:nvSpPr>
        <p:spPr>
          <a:xfrm>
            <a:off x="6798734" y="3174076"/>
            <a:ext cx="44519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F4A5C"/>
                </a:solidFill>
                <a:latin typeface="Epilogue" pitchFamily="34" charset="0"/>
                <a:ea typeface="Epilogue" pitchFamily="34" charset="-122"/>
                <a:cs typeface="Epilogue" pitchFamily="34" charset="-120"/>
              </a:rPr>
              <a:t>They register for the event</a:t>
            </a:r>
            <a:endParaRPr lang="en-US" sz="1300" dirty="0"/>
          </a:p>
        </p:txBody>
      </p:sp>
      <p:sp>
        <p:nvSpPr>
          <p:cNvPr id="20" name="Text 18"/>
          <p:cNvSpPr/>
          <p:nvPr/>
        </p:nvSpPr>
        <p:spPr>
          <a:xfrm>
            <a:off x="6443133" y="3494088"/>
            <a:ext cx="27940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A9502F"/>
                </a:solidFill>
                <a:latin typeface="Literata" pitchFamily="18" charset="0"/>
                <a:ea typeface="Literata" pitchFamily="18" charset="-122"/>
                <a:cs typeface="Literata" pitchFamily="18" charset="-120"/>
              </a:rPr>
              <a:t>3</a:t>
            </a:r>
            <a:endParaRPr lang="en-US" sz="2000" dirty="0"/>
          </a:p>
        </p:txBody>
      </p:sp>
      <p:sp>
        <p:nvSpPr>
          <p:cNvPr id="21" name="Text 19"/>
          <p:cNvSpPr/>
          <p:nvPr/>
        </p:nvSpPr>
        <p:spPr>
          <a:xfrm>
            <a:off x="6798734" y="3621088"/>
            <a:ext cx="4451900" cy="25651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F4A5C"/>
                </a:solidFill>
                <a:latin typeface="Epilogue" pitchFamily="34" charset="0"/>
                <a:ea typeface="Epilogue" pitchFamily="34" charset="-122"/>
                <a:cs typeface="Epilogue" pitchFamily="34" charset="-120"/>
              </a:rPr>
              <a:t>They can register as often as the product allows</a:t>
            </a:r>
            <a:endParaRPr lang="en-US" sz="1300" dirty="0"/>
          </a:p>
        </p:txBody>
      </p:sp>
      <p:sp>
        <p:nvSpPr>
          <p:cNvPr id="22" name="Text 20"/>
          <p:cNvSpPr/>
          <p:nvPr/>
        </p:nvSpPr>
        <p:spPr>
          <a:xfrm>
            <a:off x="6443133" y="3941105"/>
            <a:ext cx="481816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76B60"/>
                </a:solidFill>
                <a:latin typeface="Epilogue" pitchFamily="34" charset="0"/>
                <a:ea typeface="Epilogue" pitchFamily="34" charset="-122"/>
                <a:cs typeface="Epilogue" pitchFamily="34" charset="-120"/>
              </a:rPr>
              <a:t>Best for memberships and series</a:t>
            </a:r>
            <a:endParaRPr lang="en-US" sz="1200" dirty="0"/>
          </a:p>
        </p:txBody>
      </p:sp>
      <p:sp>
        <p:nvSpPr>
          <p:cNvPr id="23" name="Shape 21"/>
          <p:cNvSpPr/>
          <p:nvPr/>
        </p:nvSpPr>
        <p:spPr>
          <a:xfrm>
            <a:off x="812800" y="5272422"/>
            <a:ext cx="10566400" cy="569582"/>
          </a:xfrm>
          <a:prstGeom prst="roundRect">
            <a:avLst>
              <a:gd name="adj" fmla="val 6689"/>
            </a:avLst>
          </a:prstGeom>
          <a:solidFill>
            <a:srgbClr val="1F2F4A"/>
          </a:solidFill>
          <a:ln/>
        </p:spPr>
      </p:sp>
      <p:sp>
        <p:nvSpPr>
          <p:cNvPr id="24" name="Text 22"/>
          <p:cNvSpPr/>
          <p:nvPr/>
        </p:nvSpPr>
        <p:spPr>
          <a:xfrm>
            <a:off x="1066800" y="5454452"/>
            <a:ext cx="15748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9D2C8"/>
                </a:solidFill>
                <a:latin typeface="Epilogue" pitchFamily="34" charset="0"/>
                <a:ea typeface="Epilogue" pitchFamily="34" charset="-122"/>
                <a:cs typeface="Epilogue" pitchFamily="34" charset="-120"/>
              </a:rPr>
              <a:t>GOING DEEPER</a:t>
            </a:r>
            <a:endParaRPr lang="en-US" sz="1200" dirty="0"/>
          </a:p>
        </p:txBody>
      </p:sp>
      <p:sp>
        <p:nvSpPr>
          <p:cNvPr id="25" name="Text 23"/>
          <p:cNvSpPr/>
          <p:nvPr/>
        </p:nvSpPr>
        <p:spPr>
          <a:xfrm>
            <a:off x="2794000" y="5437522"/>
            <a:ext cx="8581136" cy="26478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7F1E8"/>
                </a:solidFill>
                <a:latin typeface="Epilogue" pitchFamily="34" charset="0"/>
                <a:ea typeface="Epilogue" pitchFamily="34" charset="-122"/>
                <a:cs typeface="Epilogue" pitchFamily="34" charset="-120"/>
              </a:rPr>
              <a:t>The Selling and Running Live Events workshop covers paid events in depth.</a:t>
            </a:r>
            <a:endParaRPr lang="en-US" sz="1300" dirty="0"/>
          </a:p>
        </p:txBody>
      </p:sp>
      <p:sp>
        <p:nvSpPr>
          <p:cNvPr id="26" name="Text 24"/>
          <p:cNvSpPr/>
          <p:nvPr/>
        </p:nvSpPr>
        <p:spPr>
          <a:xfrm>
            <a:off x="11155363" y="6238280"/>
            <a:ext cx="223838"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A8E94"/>
                </a:solidFill>
                <a:latin typeface="Epilogue" pitchFamily="34" charset="0"/>
                <a:ea typeface="Epilogue" pitchFamily="34" charset="-122"/>
                <a:cs typeface="Epilogue"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2F4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E8946C"/>
                </a:solidFill>
                <a:latin typeface="Epilogue" pitchFamily="34" charset="0"/>
                <a:ea typeface="Epilogue" pitchFamily="34" charset="-122"/>
                <a:cs typeface="Epilogue" pitchFamily="34" charset="-120"/>
              </a:rPr>
              <a:t>RECAP</a:t>
            </a:r>
            <a:endParaRPr lang="en-US" sz="1200" dirty="0"/>
          </a:p>
        </p:txBody>
      </p:sp>
      <p:sp>
        <p:nvSpPr>
          <p:cNvPr id="3" name="Text 1"/>
          <p:cNvSpPr/>
          <p:nvPr>
            <p:ph type="title"/>
          </p:nvPr>
        </p:nvSpPr>
        <p:spPr>
          <a:xfrm>
            <a:off x="812800" y="1178520"/>
            <a:ext cx="10883392" cy="665427"/>
          </a:xfrm>
          <a:prstGeom prst="rect">
            <a:avLst/>
          </a:prstGeom>
          <a:noFill/>
          <a:ln/>
        </p:spPr>
        <p:txBody>
          <a:bodyPr wrap="square" lIns="0" tIns="0" rIns="0" bIns="0" rtlCol="0" anchor="t">
            <a:normAutofit/>
          </a:bodyPr>
          <a:lstStyle/>
          <a:p>
            <a:pPr algn="l" indent="0" marL="0">
              <a:lnSpc>
                <a:spcPts val="5040"/>
              </a:lnSpc>
              <a:buNone/>
            </a:pPr>
            <a:r>
              <a:rPr lang="en-US" sz="4800" b="1" i="0" dirty="0">
                <a:solidFill>
                  <a:srgbClr val="F7F1E8"/>
                </a:solidFill>
                <a:latin typeface="Literata" pitchFamily="18" charset="0"/>
                <a:ea typeface="Literata" pitchFamily="18" charset="-122"/>
                <a:cs typeface="Literata" pitchFamily="18" charset="-120"/>
              </a:rPr>
              <a:t>Four things to take with you.</a:t>
            </a:r>
            <a:endParaRPr lang="en-US" sz="4800" dirty="0"/>
          </a:p>
        </p:txBody>
      </p:sp>
      <p:sp>
        <p:nvSpPr>
          <p:cNvPr id="4" name="Text 2"/>
          <p:cNvSpPr/>
          <p:nvPr/>
        </p:nvSpPr>
        <p:spPr>
          <a:xfrm>
            <a:off x="812800" y="2326549"/>
            <a:ext cx="431800" cy="523214"/>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E8946C"/>
                </a:solidFill>
                <a:latin typeface="Literata" pitchFamily="18" charset="0"/>
                <a:ea typeface="Literata" pitchFamily="18" charset="-122"/>
                <a:cs typeface="Literata" pitchFamily="18" charset="-120"/>
              </a:rPr>
              <a:t>1</a:t>
            </a:r>
            <a:endParaRPr lang="en-US" sz="2800" dirty="0"/>
          </a:p>
        </p:txBody>
      </p:sp>
      <p:sp>
        <p:nvSpPr>
          <p:cNvPr id="5" name="Text 3"/>
          <p:cNvSpPr/>
          <p:nvPr/>
        </p:nvSpPr>
        <p:spPr>
          <a:xfrm>
            <a:off x="1346200" y="2423914"/>
            <a:ext cx="4749800" cy="375907"/>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F7F1E8"/>
                </a:solidFill>
                <a:latin typeface="Literata" pitchFamily="18" charset="0"/>
                <a:ea typeface="Literata" pitchFamily="18" charset="-122"/>
                <a:cs typeface="Literata" pitchFamily="18" charset="-120"/>
              </a:rPr>
              <a:t>Decide your location up front.</a:t>
            </a:r>
            <a:endParaRPr lang="en-US" sz="2400" dirty="0"/>
          </a:p>
        </p:txBody>
      </p:sp>
      <p:sp>
        <p:nvSpPr>
          <p:cNvPr id="6" name="Text 4"/>
          <p:cNvSpPr/>
          <p:nvPr/>
        </p:nvSpPr>
        <p:spPr>
          <a:xfrm>
            <a:off x="6096000" y="2326549"/>
            <a:ext cx="431800" cy="523214"/>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E8946C"/>
                </a:solidFill>
                <a:latin typeface="Literata" pitchFamily="18" charset="0"/>
                <a:ea typeface="Literata" pitchFamily="18" charset="-122"/>
                <a:cs typeface="Literata" pitchFamily="18" charset="-120"/>
              </a:rPr>
              <a:t>2</a:t>
            </a:r>
            <a:endParaRPr lang="en-US" sz="2800" dirty="0"/>
          </a:p>
        </p:txBody>
      </p:sp>
      <p:sp>
        <p:nvSpPr>
          <p:cNvPr id="7" name="Text 5"/>
          <p:cNvSpPr/>
          <p:nvPr/>
        </p:nvSpPr>
        <p:spPr>
          <a:xfrm>
            <a:off x="6629400" y="2423914"/>
            <a:ext cx="3942795" cy="375907"/>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F7F1E8"/>
                </a:solidFill>
                <a:latin typeface="Literata" pitchFamily="18" charset="0"/>
                <a:ea typeface="Literata" pitchFamily="18" charset="-122"/>
                <a:cs typeface="Literata" pitchFamily="18" charset="-120"/>
              </a:rPr>
              <a:t>Register deliberately.</a:t>
            </a:r>
            <a:endParaRPr lang="en-US" sz="2400" dirty="0"/>
          </a:p>
        </p:txBody>
      </p:sp>
      <p:sp>
        <p:nvSpPr>
          <p:cNvPr id="8" name="Text 6"/>
          <p:cNvSpPr/>
          <p:nvPr/>
        </p:nvSpPr>
        <p:spPr>
          <a:xfrm>
            <a:off x="812800" y="2824361"/>
            <a:ext cx="431800" cy="523214"/>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E8946C"/>
                </a:solidFill>
                <a:latin typeface="Literata" pitchFamily="18" charset="0"/>
                <a:ea typeface="Literata" pitchFamily="18" charset="-122"/>
                <a:cs typeface="Literata" pitchFamily="18" charset="-120"/>
              </a:rPr>
              <a:t>3</a:t>
            </a:r>
            <a:endParaRPr lang="en-US" sz="2800" dirty="0"/>
          </a:p>
        </p:txBody>
      </p:sp>
      <p:sp>
        <p:nvSpPr>
          <p:cNvPr id="9" name="Text 7"/>
          <p:cNvSpPr/>
          <p:nvPr/>
        </p:nvSpPr>
        <p:spPr>
          <a:xfrm>
            <a:off x="1346200" y="2921732"/>
            <a:ext cx="4892294" cy="726414"/>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F7F1E8"/>
                </a:solidFill>
                <a:latin typeface="Literata" pitchFamily="18" charset="0"/>
                <a:ea typeface="Literata" pitchFamily="18" charset="-122"/>
                <a:cs typeface="Literata" pitchFamily="18" charset="-120"/>
              </a:rPr>
              <a:t>Set reminders up once, then customize as needed.</a:t>
            </a:r>
            <a:endParaRPr lang="en-US" sz="2400" dirty="0"/>
          </a:p>
        </p:txBody>
      </p:sp>
      <p:sp>
        <p:nvSpPr>
          <p:cNvPr id="10" name="Text 8"/>
          <p:cNvSpPr/>
          <p:nvPr/>
        </p:nvSpPr>
        <p:spPr>
          <a:xfrm>
            <a:off x="6096000" y="2824361"/>
            <a:ext cx="431800" cy="523214"/>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E8946C"/>
                </a:solidFill>
                <a:latin typeface="Literata" pitchFamily="18" charset="0"/>
                <a:ea typeface="Literata" pitchFamily="18" charset="-122"/>
                <a:cs typeface="Literata" pitchFamily="18" charset="-120"/>
              </a:rPr>
              <a:t>4</a:t>
            </a:r>
            <a:endParaRPr lang="en-US" sz="2800" dirty="0"/>
          </a:p>
        </p:txBody>
      </p:sp>
      <p:sp>
        <p:nvSpPr>
          <p:cNvPr id="11" name="Text 9"/>
          <p:cNvSpPr/>
          <p:nvPr/>
        </p:nvSpPr>
        <p:spPr>
          <a:xfrm>
            <a:off x="6629400" y="2921732"/>
            <a:ext cx="4892294" cy="726414"/>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F7F1E8"/>
                </a:solidFill>
                <a:latin typeface="Literata" pitchFamily="18" charset="0"/>
                <a:ea typeface="Literata" pitchFamily="18" charset="-122"/>
                <a:cs typeface="Literata" pitchFamily="18" charset="-120"/>
              </a:rPr>
              <a:t>Decide how people pay before you build.</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1E8"/>
        </a:solidFill>
      </p:bgPr>
    </p:bg>
    <p:spTree>
      <p:nvGrpSpPr>
        <p:cNvPr id="1" name=""/>
        <p:cNvGrpSpPr/>
        <p:nvPr/>
      </p:nvGrpSpPr>
      <p:grpSpPr>
        <a:xfrm>
          <a:off x="0" y="0"/>
          <a:ext cx="0" cy="0"/>
          <a:chOff x="0" y="0"/>
          <a:chExt cx="0" cy="0"/>
        </a:xfrm>
      </p:grpSpPr>
      <p:sp>
        <p:nvSpPr>
          <p:cNvPr id="2" name="Text 0"/>
          <p:cNvSpPr/>
          <p:nvPr>
            <p:ph type="title"/>
          </p:nvPr>
        </p:nvSpPr>
        <p:spPr>
          <a:xfrm>
            <a:off x="3164371" y="2581939"/>
            <a:ext cx="5863193" cy="914400"/>
          </a:xfrm>
          <a:prstGeom prst="rect">
            <a:avLst/>
          </a:prstGeom>
          <a:noFill/>
          <a:ln/>
        </p:spPr>
        <p:txBody>
          <a:bodyPr wrap="square" lIns="0" tIns="0" rIns="0" bIns="0" rtlCol="0" anchor="t">
            <a:normAutofit/>
          </a:bodyPr>
          <a:lstStyle/>
          <a:p>
            <a:pPr algn="ctr" indent="0" marL="0">
              <a:lnSpc>
                <a:spcPts val="7000"/>
              </a:lnSpc>
              <a:buNone/>
            </a:pPr>
            <a:r>
              <a:rPr lang="en-US" sz="7000" b="1" i="0" dirty="0">
                <a:solidFill>
                  <a:srgbClr val="1F2F4A"/>
                </a:solidFill>
                <a:latin typeface="Literata" pitchFamily="18" charset="0"/>
                <a:ea typeface="Literata" pitchFamily="18" charset="-122"/>
                <a:cs typeface="Literata" pitchFamily="18" charset="-120"/>
              </a:rPr>
              <a:t>Questions?</a:t>
            </a:r>
            <a:endParaRPr lang="en-US" sz="7000" dirty="0"/>
          </a:p>
        </p:txBody>
      </p:sp>
      <p:pic>
        <p:nvPicPr>
          <p:cNvPr id="3" name="Image 0" descr="line">    </p:cNvPr>
          <p:cNvPicPr>
            <a:picLocks noChangeAspect="1"/>
          </p:cNvPicPr>
          <p:nvPr/>
        </p:nvPicPr>
        <p:blipFill>
          <a:blip r:embed="rId1"/>
          <a:srcRect l="0" r="0" t="0" b="0"/>
          <a:stretch/>
        </p:blipFill>
        <p:spPr>
          <a:xfrm>
            <a:off x="5715000" y="3724939"/>
            <a:ext cx="762000" cy="12700"/>
          </a:xfrm>
          <a:prstGeom prst="rect">
            <a:avLst/>
          </a:prstGeom>
        </p:spPr>
      </p:pic>
      <p:sp>
        <p:nvSpPr>
          <p:cNvPr id="4" name="Text 1"/>
          <p:cNvSpPr/>
          <p:nvPr/>
        </p:nvSpPr>
        <p:spPr>
          <a:xfrm>
            <a:off x="4836557" y="3991639"/>
            <a:ext cx="2518886" cy="309827"/>
          </a:xfrm>
          <a:prstGeom prst="rect">
            <a:avLst/>
          </a:prstGeom>
          <a:noFill/>
          <a:ln/>
        </p:spPr>
        <p:txBody>
          <a:bodyPr wrap="square" lIns="0" tIns="0" rIns="0" bIns="0" rtlCol="0" anchor="t">
            <a:normAutofit/>
          </a:bodyPr>
          <a:lstStyle/>
          <a:p>
            <a:pPr algn="ctr" indent="0" marL="0">
              <a:lnSpc>
                <a:spcPts val="2240"/>
              </a:lnSpc>
              <a:buNone/>
            </a:pPr>
            <a:r>
              <a:rPr lang="en-US" sz="1600" dirty="0">
                <a:solidFill>
                  <a:srgbClr val="3F4A5C"/>
                </a:solidFill>
                <a:latin typeface="Epilogue" pitchFamily="34" charset="0"/>
                <a:ea typeface="Epilogue" pitchFamily="34" charset="-122"/>
                <a:cs typeface="Epilogue" pitchFamily="34" charset="-120"/>
              </a:rPr>
              <a:t>Thank you for joining.</a:t>
            </a:r>
            <a:endParaRPr lang="en-US" sz="1600" dirty="0"/>
          </a:p>
        </p:txBody>
      </p:sp>
    </p:spTree>
  </p:cSld>
  <p:clrMapOvr>
    <a:masterClrMapping/>
  </p:clrMapOvr>
</p:sld>
</file>

<file path=ppt/theme/theme1.xml><?xml version="1.0" encoding="utf-8"?>
<a:theme xmlns:a="http://schemas.openxmlformats.org/drawingml/2006/main" name="Mastering Events in Simplero">
  <a:themeElements>
    <a:clrScheme name="Mastering Events in Simplero">
      <a:dk1>
        <a:srgbClr val="1F2F4A"/>
      </a:dk1>
      <a:lt1>
        <a:srgbClr val="F7F1E8"/>
      </a:lt1>
      <a:dk2>
        <a:srgbClr val="556072"/>
      </a:dk2>
      <a:lt2>
        <a:srgbClr val="E1DED8"/>
      </a:lt2>
      <a:accent1>
        <a:srgbClr val="5C4C86"/>
      </a:accent1>
      <a:accent2>
        <a:srgbClr val="E8946C"/>
      </a:accent2>
      <a:accent3>
        <a:srgbClr val="A9502F"/>
      </a:accent3>
      <a:accent4>
        <a:srgbClr val="3F6B4B"/>
      </a:accent4>
      <a:accent5>
        <a:srgbClr val="276B60"/>
      </a:accent5>
      <a:accent6>
        <a:srgbClr val="8A5C0A"/>
      </a:accent6>
      <a:hlink>
        <a:srgbClr val="0563C1"/>
      </a:hlink>
      <a:folHlink>
        <a:srgbClr val="954F72"/>
      </a:folHlink>
    </a:clrScheme>
    <a:fontScheme name="Mastering Events in Simplero">
      <a:majorFont>
        <a:latin typeface="Literat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Epilogu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Mastering Events in Simplero</dc:title>
  <dc:subject/>
  <dc:creator/>
  <cp:lastModifiedBy/>
  <cp:revision>1</cp:revision>
  <dcterms:created xsi:type="dcterms:W3CDTF">2026-10-13T00:16:12Z</dcterms:created>
  <dcterms:modified xsi:type="dcterms:W3CDTF">2026-10-13T00:16:12Z</dcterms:modified>
</cp:coreProperties>
</file>