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0" r:id="rId3"/>
    <p:sldId id="275" r:id="rId4"/>
    <p:sldId id="264" r:id="rId5"/>
    <p:sldId id="270" r:id="rId6"/>
    <p:sldId id="272" r:id="rId7"/>
    <p:sldId id="274" r:id="rId8"/>
    <p:sldId id="273" r:id="rId9"/>
    <p:sldId id="282" r:id="rId10"/>
    <p:sldId id="277" r:id="rId11"/>
    <p:sldId id="280" r:id="rId12"/>
    <p:sldId id="281" r:id="rId13"/>
    <p:sldId id="284" r:id="rId14"/>
    <p:sldId id="285" r:id="rId15"/>
    <p:sldId id="286" r:id="rId16"/>
    <p:sldId id="289" r:id="rId17"/>
    <p:sldId id="291" r:id="rId18"/>
    <p:sldId id="288" r:id="rId19"/>
    <p:sldId id="290" r:id="rId20"/>
    <p:sldId id="292" r:id="rId21"/>
    <p:sldId id="293" r:id="rId22"/>
    <p:sldId id="294" r:id="rId23"/>
    <p:sldId id="295" r:id="rId24"/>
    <p:sldId id="297" r:id="rId25"/>
    <p:sldId id="298" r:id="rId26"/>
    <p:sldId id="299" r:id="rId27"/>
    <p:sldId id="296" r:id="rId28"/>
    <p:sldId id="300" r:id="rId29"/>
    <p:sldId id="301" r:id="rId30"/>
    <p:sldId id="302" r:id="rId31"/>
    <p:sldId id="263" r:id="rId32"/>
    <p:sldId id="278" r:id="rId33"/>
    <p:sldId id="262" r:id="rId34"/>
    <p:sldId id="259" r:id="rId35"/>
    <p:sldId id="268" r:id="rId36"/>
    <p:sldId id="269" r:id="rId37"/>
    <p:sldId id="257" r:id="rId38"/>
    <p:sldId id="279" r:id="rId39"/>
    <p:sldId id="271" r:id="rId40"/>
    <p:sldId id="258" r:id="rId41"/>
  </p:sldIdLst>
  <p:sldSz cx="12192000" cy="6858000"/>
  <p:notesSz cx="10020300" cy="688816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1815"/>
    <a:srgbClr val="923432"/>
    <a:srgbClr val="BA786F"/>
    <a:srgbClr val="CCA476"/>
    <a:srgbClr val="CB9B3F"/>
    <a:srgbClr val="F49E35"/>
    <a:srgbClr val="B17779"/>
    <a:srgbClr val="FED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429" autoAdjust="0"/>
  </p:normalViewPr>
  <p:slideViewPr>
    <p:cSldViewPr snapToGrid="0">
      <p:cViewPr>
        <p:scale>
          <a:sx n="87" d="100"/>
          <a:sy n="87" d="100"/>
        </p:scale>
        <p:origin x="137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8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EA20D171-1978-45D8-9DEE-2017AB0C17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82021AE-E68E-420D-B517-44B75F3D38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CA57FB7-0A0A-4A23-B3ED-C4973E089DB2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49D747A-0BD6-413B-A476-281BED8A29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EBA6696-A997-4CB4-9798-611B5CA184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38A5B5C9-248E-40EA-861F-7322F9A676B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5526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2547037-D50E-46BF-9626-F57CCE194E63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34434EC-2B14-4572-97CC-27C8C8D773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984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1880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620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Melatonin</a:t>
            </a:r>
          </a:p>
          <a:p>
            <a:r>
              <a:rPr lang="en-GB" dirty="0"/>
              <a:t>Pineal </a:t>
            </a:r>
            <a:r>
              <a:rPr lang="en-GB" dirty="0" err="1"/>
              <a:t>kirtlen</a:t>
            </a:r>
            <a:r>
              <a:rPr lang="en-GB" dirty="0"/>
              <a:t> </a:t>
            </a:r>
            <a:r>
              <a:rPr lang="en-GB" dirty="0" err="1"/>
              <a:t>regulerer</a:t>
            </a:r>
            <a:r>
              <a:rPr lang="en-GB" dirty="0"/>
              <a:t> </a:t>
            </a:r>
            <a:r>
              <a:rPr lang="en-GB" dirty="0" err="1"/>
              <a:t>urets</a:t>
            </a:r>
            <a:r>
              <a:rPr lang="en-GB" dirty="0"/>
              <a:t> </a:t>
            </a:r>
            <a:r>
              <a:rPr lang="en-GB" dirty="0" err="1"/>
              <a:t>rytme</a:t>
            </a:r>
            <a:r>
              <a:rPr lang="en-GB" dirty="0"/>
              <a:t>, Hypothalamus stiller det.</a:t>
            </a:r>
          </a:p>
          <a:p>
            <a:endParaRPr lang="en-GB" dirty="0"/>
          </a:p>
          <a:p>
            <a:r>
              <a:rPr lang="en-GB" dirty="0" err="1"/>
              <a:t>Pinoline</a:t>
            </a:r>
            <a:r>
              <a:rPr lang="en-GB" dirty="0"/>
              <a:t> – </a:t>
            </a:r>
            <a:r>
              <a:rPr lang="en-GB" dirty="0" err="1"/>
              <a:t>meget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Melatonin.</a:t>
            </a:r>
          </a:p>
          <a:p>
            <a:endParaRPr lang="en-GB" dirty="0"/>
          </a:p>
          <a:p>
            <a:pPr algn="just"/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Vi har i vores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pinealkirtel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på undersiden af hjernen et ”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livsur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” eller et ”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tredie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øje”, der gennem sin døgnrytme programmerer både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sexual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- og immunfunktionerne, bl.a. gennem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brisselen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(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thymus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). Der foregår en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neuro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-immun-modulering og overordnet styring af hormonerne, der ændrer sig cyklisk gennem døgnet.</a:t>
            </a:r>
          </a:p>
          <a:p>
            <a:pPr algn="just"/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Immuniteten er vores selv-identitet og forsvar. Aldring er tab af selv-identitet. Hvis vi mister den, vil vi udvikle masser af autoimmune sygdomme (hvor vi angriber egne væv).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Imunforsvaret</a:t>
            </a:r>
            <a:r>
              <a:rPr lang="en-GB" dirty="0"/>
              <a:t> -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Pinealkirtlen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er tæt forbundet med det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neuro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-hormonale system,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melatonin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, zink, selen, de hormonproducerende kirtler og immuniteten. Det hele hænger sammen. Den livsvigtige aminosyre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tryptofan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fra kosten bliver omdannet til serotonin, og derfra til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melatonin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, der er et signalstof og ikke (som man ellers plejer at benævne det) et hormon.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7441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Melatonin</a:t>
            </a:r>
          </a:p>
          <a:p>
            <a:r>
              <a:rPr lang="en-GB" dirty="0"/>
              <a:t>Pineal </a:t>
            </a:r>
            <a:r>
              <a:rPr lang="en-GB" dirty="0" err="1"/>
              <a:t>kirtlen</a:t>
            </a:r>
            <a:r>
              <a:rPr lang="en-GB" dirty="0"/>
              <a:t> </a:t>
            </a:r>
            <a:r>
              <a:rPr lang="en-GB" dirty="0" err="1"/>
              <a:t>regulerer</a:t>
            </a:r>
            <a:r>
              <a:rPr lang="en-GB" dirty="0"/>
              <a:t> </a:t>
            </a:r>
            <a:r>
              <a:rPr lang="en-GB" dirty="0" err="1"/>
              <a:t>urets</a:t>
            </a:r>
            <a:r>
              <a:rPr lang="en-GB" dirty="0"/>
              <a:t> </a:t>
            </a:r>
            <a:r>
              <a:rPr lang="en-GB" dirty="0" err="1"/>
              <a:t>rytme</a:t>
            </a:r>
            <a:r>
              <a:rPr lang="en-GB" dirty="0"/>
              <a:t>, Hypothalamus stiller det.</a:t>
            </a:r>
          </a:p>
          <a:p>
            <a:endParaRPr lang="en-GB" dirty="0"/>
          </a:p>
          <a:p>
            <a:r>
              <a:rPr lang="en-GB" dirty="0" err="1"/>
              <a:t>Pinoline</a:t>
            </a:r>
            <a:r>
              <a:rPr lang="en-GB" dirty="0"/>
              <a:t> – </a:t>
            </a:r>
            <a:r>
              <a:rPr lang="en-GB" dirty="0" err="1"/>
              <a:t>meget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Melatonin.</a:t>
            </a:r>
          </a:p>
          <a:p>
            <a:endParaRPr lang="en-GB" dirty="0"/>
          </a:p>
          <a:p>
            <a:pPr algn="just"/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Vi har i vores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pinealkirtel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på undersiden af hjernen et ”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livsur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” eller et ”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tredie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øje”, der gennem sin døgnrytme programmerer både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sexual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- og immunfunktionerne, bl.a. gennem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brisselen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(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thymus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). Der foregår en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neuro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-immun-modulering og overordnet styring af hormonerne, der ændrer sig cyklisk gennem døgnet.</a:t>
            </a:r>
          </a:p>
          <a:p>
            <a:pPr algn="just"/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Immuniteten er vores selv-identitet og forsvar. Aldring er tab af selv-identitet. Hvis vi mister den, vil vi udvikle masser af autoimmune sygdomme (hvor vi angriber egne væv).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Imunforsvaret</a:t>
            </a:r>
            <a:r>
              <a:rPr lang="en-GB" dirty="0"/>
              <a:t> -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Pinealkirtlen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er tæt forbundet med det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neuro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-hormonale system,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melatonin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, zink, selen, de hormonproducerende kirtler og immuniteten. Det hele hænger sammen. Den livsvigtige aminosyre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tryptofan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fra kosten bliver omdannet til serotonin, og derfra til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melatonin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, der er et signalstof og ikke (som man ellers plejer at benævne det) et hormon.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2898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Nyere</a:t>
            </a:r>
            <a:r>
              <a:rPr lang="en-GB" dirty="0"/>
              <a:t> </a:t>
            </a:r>
            <a:r>
              <a:rPr lang="en-GB" dirty="0" err="1"/>
              <a:t>forskninf</a:t>
            </a:r>
            <a:r>
              <a:rPr lang="en-GB" dirty="0"/>
              <a:t> </a:t>
            </a:r>
            <a:r>
              <a:rPr lang="en-GB" dirty="0" err="1"/>
              <a:t>peger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at der I </a:t>
            </a:r>
            <a:r>
              <a:rPr lang="en-GB" dirty="0" err="1"/>
              <a:t>thalamuskærnerne</a:t>
            </a:r>
            <a:r>
              <a:rPr lang="en-GB" dirty="0"/>
              <a:t> ligger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neurologisk</a:t>
            </a:r>
            <a:r>
              <a:rPr lang="en-GB" dirty="0"/>
              <a:t> </a:t>
            </a:r>
            <a:r>
              <a:rPr lang="en-GB" dirty="0" err="1"/>
              <a:t>skabelon</a:t>
            </a:r>
            <a:r>
              <a:rPr lang="en-GB" dirty="0"/>
              <a:t> der er </a:t>
            </a:r>
            <a:r>
              <a:rPr lang="en-GB" dirty="0" err="1"/>
              <a:t>styrende</a:t>
            </a:r>
            <a:r>
              <a:rPr lang="en-GB" dirty="0"/>
              <a:t> for, </a:t>
            </a:r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hypothalamuskirtlen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reagree </a:t>
            </a:r>
            <a:r>
              <a:rPr lang="en-GB" dirty="0" err="1"/>
              <a:t>hormonalt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neurologisk</a:t>
            </a:r>
            <a:r>
              <a:rPr lang="en-GB" dirty="0"/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364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Nyere</a:t>
            </a:r>
            <a:r>
              <a:rPr lang="en-GB" dirty="0"/>
              <a:t> </a:t>
            </a:r>
            <a:r>
              <a:rPr lang="en-GB" dirty="0" err="1"/>
              <a:t>forskninf</a:t>
            </a:r>
            <a:r>
              <a:rPr lang="en-GB" dirty="0"/>
              <a:t> </a:t>
            </a:r>
            <a:r>
              <a:rPr lang="en-GB" dirty="0" err="1"/>
              <a:t>peger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at der I </a:t>
            </a:r>
            <a:r>
              <a:rPr lang="en-GB" dirty="0" err="1"/>
              <a:t>thalamuskærnerne</a:t>
            </a:r>
            <a:r>
              <a:rPr lang="en-GB" dirty="0"/>
              <a:t> ligger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neurologisk</a:t>
            </a:r>
            <a:r>
              <a:rPr lang="en-GB" dirty="0"/>
              <a:t> </a:t>
            </a:r>
            <a:r>
              <a:rPr lang="en-GB" dirty="0" err="1"/>
              <a:t>skabelon</a:t>
            </a:r>
            <a:r>
              <a:rPr lang="en-GB" dirty="0"/>
              <a:t> der er </a:t>
            </a:r>
            <a:r>
              <a:rPr lang="en-GB" dirty="0" err="1"/>
              <a:t>styrende</a:t>
            </a:r>
            <a:r>
              <a:rPr lang="en-GB" dirty="0"/>
              <a:t> for, </a:t>
            </a:r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hypothalamuskirtlen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reagree </a:t>
            </a:r>
            <a:r>
              <a:rPr lang="en-GB" dirty="0" err="1"/>
              <a:t>hormonalt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neurologisk</a:t>
            </a:r>
            <a:r>
              <a:rPr lang="en-GB" dirty="0"/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3816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0765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6710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7156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4268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918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7660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1714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8281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354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Brislen en del af lymfesystemet</a:t>
            </a:r>
          </a:p>
          <a:p>
            <a:br>
              <a:rPr lang="da-DK" dirty="0"/>
            </a:br>
            <a:r>
              <a:rPr lang="da-DK" dirty="0"/>
              <a:t>T-Lymfocytter </a:t>
            </a:r>
          </a:p>
          <a:p>
            <a:pPr algn="l" fontAlgn="base"/>
            <a:r>
              <a:rPr lang="da-DK" b="0" i="0" dirty="0">
                <a:solidFill>
                  <a:srgbClr val="222222"/>
                </a:solidFill>
                <a:effectLst/>
                <a:latin typeface="Lato" panose="020B0604020202020204" pitchFamily="34" charset="0"/>
              </a:rPr>
              <a:t>Man inddeler T-cellerne i: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222222"/>
                </a:solidFill>
                <a:effectLst/>
                <a:latin typeface="inherit"/>
              </a:rPr>
              <a:t>Hjælper T-lymfocytter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da-DK" b="0" i="0" dirty="0" err="1">
                <a:solidFill>
                  <a:srgbClr val="222222"/>
                </a:solidFill>
                <a:effectLst/>
                <a:latin typeface="inherit"/>
              </a:rPr>
              <a:t>Cytotoksiske</a:t>
            </a:r>
            <a:r>
              <a:rPr lang="da-DK" b="0" i="0" dirty="0">
                <a:solidFill>
                  <a:srgbClr val="222222"/>
                </a:solidFill>
                <a:effectLst/>
                <a:latin typeface="inherit"/>
              </a:rPr>
              <a:t> T-lymfocytter (CTL)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222222"/>
                </a:solidFill>
                <a:effectLst/>
                <a:latin typeface="inherit"/>
              </a:rPr>
              <a:t>Regulatoriske T-lymfocytter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222222"/>
                </a:solidFill>
                <a:effectLst/>
                <a:latin typeface="inherit"/>
              </a:rPr>
              <a:t>Hukommelses T-lymfocytter</a:t>
            </a:r>
          </a:p>
          <a:p>
            <a:pPr algn="l" fontAlgn="base"/>
            <a:r>
              <a:rPr lang="da-DK" b="0" i="0" dirty="0">
                <a:solidFill>
                  <a:srgbClr val="222222"/>
                </a:solidFill>
                <a:effectLst/>
                <a:latin typeface="Lato" panose="020B0604020202020204" pitchFamily="34" charset="0"/>
              </a:rPr>
              <a:t>Hjælper T-lymfocytterne </a:t>
            </a:r>
            <a:r>
              <a:rPr lang="da-DK" b="0" i="0" dirty="0" err="1">
                <a:solidFill>
                  <a:srgbClr val="222222"/>
                </a:solidFill>
                <a:effectLst/>
                <a:latin typeface="Lato" panose="020B0604020202020204" pitchFamily="34" charset="0"/>
              </a:rPr>
              <a:t>udskilder</a:t>
            </a:r>
            <a:r>
              <a:rPr lang="da-DK" b="0" i="0" dirty="0">
                <a:solidFill>
                  <a:srgbClr val="222222"/>
                </a:solidFill>
                <a:effectLst/>
                <a:latin typeface="Lato" panose="020B0604020202020204" pitchFamily="34" charset="0"/>
              </a:rPr>
              <a:t>, mens de </a:t>
            </a:r>
            <a:r>
              <a:rPr lang="da-DK" b="0" i="0" dirty="0" err="1">
                <a:solidFill>
                  <a:srgbClr val="222222"/>
                </a:solidFill>
                <a:effectLst/>
                <a:latin typeface="Lato" panose="020B0604020202020204" pitchFamily="34" charset="0"/>
              </a:rPr>
              <a:t>cytotoksiske</a:t>
            </a:r>
            <a:r>
              <a:rPr lang="da-DK" b="0" i="0" dirty="0">
                <a:solidFill>
                  <a:srgbClr val="222222"/>
                </a:solidFill>
                <a:effectLst/>
                <a:latin typeface="Lato" panose="020B0604020202020204" pitchFamily="34" charset="0"/>
              </a:rPr>
              <a:t> T-lymfocytter dræber mikroorganismer. </a:t>
            </a:r>
            <a:br>
              <a:rPr lang="da-DK" b="0" i="0" dirty="0">
                <a:solidFill>
                  <a:srgbClr val="222222"/>
                </a:solidFill>
                <a:effectLst/>
                <a:latin typeface="Lato" panose="020B0604020202020204" pitchFamily="34" charset="0"/>
              </a:rPr>
            </a:br>
            <a:r>
              <a:rPr lang="da-DK" b="0" i="0" dirty="0">
                <a:solidFill>
                  <a:srgbClr val="222222"/>
                </a:solidFill>
                <a:effectLst/>
                <a:latin typeface="Lato" panose="020B0604020202020204" pitchFamily="34" charset="0"/>
              </a:rPr>
              <a:t>Regulatoriske T-lymfocytter er med til at inhibere immunresponset.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983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6315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7234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0910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0571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3214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524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2403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1307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1035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1564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25405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9839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030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8538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50963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67396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5221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Pineal </a:t>
            </a:r>
            <a:r>
              <a:rPr lang="en-GB" dirty="0" err="1"/>
              <a:t>kirtlen</a:t>
            </a:r>
            <a:endParaRPr lang="en-GB" dirty="0"/>
          </a:p>
          <a:p>
            <a:pPr marL="181154" indent="-181154">
              <a:buFontTx/>
              <a:buChar char="-"/>
            </a:pPr>
            <a:r>
              <a:rPr lang="en-GB" dirty="0"/>
              <a:t>Lys/</a:t>
            </a:r>
            <a:r>
              <a:rPr lang="en-GB" dirty="0" err="1"/>
              <a:t>mørke</a:t>
            </a:r>
            <a:endParaRPr lang="en-GB" dirty="0"/>
          </a:p>
          <a:p>
            <a:pPr marL="181154" indent="-181154">
              <a:buFontTx/>
              <a:buChar char="-"/>
            </a:pPr>
            <a:r>
              <a:rPr lang="en-GB" dirty="0"/>
              <a:t>Lys er information</a:t>
            </a:r>
          </a:p>
          <a:p>
            <a:pPr marL="181154" indent="-181154">
              <a:buFontTx/>
              <a:buChar char="-"/>
            </a:pPr>
            <a:r>
              <a:rPr lang="en-GB" dirty="0" err="1"/>
              <a:t>Molekyler</a:t>
            </a:r>
            <a:r>
              <a:rPr lang="en-GB" dirty="0"/>
              <a:t> der er sensitive for </a:t>
            </a:r>
            <a:r>
              <a:rPr lang="en-GB" dirty="0" err="1"/>
              <a:t>kinestetisk</a:t>
            </a:r>
            <a:r>
              <a:rPr lang="en-GB" dirty="0"/>
              <a:t> </a:t>
            </a:r>
            <a:r>
              <a:rPr lang="en-GB" dirty="0" err="1"/>
              <a:t>påvirkning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47977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169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384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Melatonin</a:t>
            </a:r>
          </a:p>
          <a:p>
            <a:r>
              <a:rPr lang="en-GB" dirty="0"/>
              <a:t>Pineal </a:t>
            </a:r>
            <a:r>
              <a:rPr lang="en-GB" dirty="0" err="1"/>
              <a:t>kirtlen</a:t>
            </a:r>
            <a:r>
              <a:rPr lang="en-GB" dirty="0"/>
              <a:t> </a:t>
            </a:r>
            <a:r>
              <a:rPr lang="en-GB" dirty="0" err="1"/>
              <a:t>regulerer</a:t>
            </a:r>
            <a:r>
              <a:rPr lang="en-GB" dirty="0"/>
              <a:t> </a:t>
            </a:r>
            <a:r>
              <a:rPr lang="en-GB" dirty="0" err="1"/>
              <a:t>urets</a:t>
            </a:r>
            <a:r>
              <a:rPr lang="en-GB" dirty="0"/>
              <a:t> </a:t>
            </a:r>
            <a:r>
              <a:rPr lang="en-GB" dirty="0" err="1"/>
              <a:t>rytme</a:t>
            </a:r>
            <a:r>
              <a:rPr lang="en-GB" dirty="0"/>
              <a:t>, Hypothalamus stiller det.</a:t>
            </a:r>
          </a:p>
          <a:p>
            <a:endParaRPr lang="en-GB" dirty="0"/>
          </a:p>
          <a:p>
            <a:r>
              <a:rPr lang="en-GB" dirty="0" err="1"/>
              <a:t>Pinoline</a:t>
            </a:r>
            <a:r>
              <a:rPr lang="en-GB" dirty="0"/>
              <a:t> – </a:t>
            </a:r>
            <a:r>
              <a:rPr lang="en-GB" dirty="0" err="1"/>
              <a:t>meget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Melatonin.</a:t>
            </a:r>
          </a:p>
          <a:p>
            <a:endParaRPr lang="en-GB" dirty="0"/>
          </a:p>
          <a:p>
            <a:pPr algn="just"/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Vi har i vores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pinealkirtel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på undersiden af hjernen et ”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livsur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” eller et ”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tredie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øje”, der gennem sin døgnrytme programmerer både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sexual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- og immunfunktionerne, bl.a. gennem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brisselen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(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thymus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). Der foregår en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neuro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-immun-modulering og overordnet styring af hormonerne, der ændrer sig cyklisk gennem døgnet.</a:t>
            </a:r>
          </a:p>
          <a:p>
            <a:pPr algn="just"/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Immuniteten er vores selv-identitet og forsvar. Aldring er tab af selv-identitet. Hvis vi mister den, vil vi udvikle masser af autoimmune sygdomme (hvor vi angriber egne væv).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Imunforsvaret</a:t>
            </a:r>
            <a:r>
              <a:rPr lang="en-GB" dirty="0"/>
              <a:t> -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Pinealkirtlen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er tæt forbundet med det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neuro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-hormonale system,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melatonin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, zink, selen, de hormonproducerende kirtler og immuniteten. Det hele hænger sammen. Den livsvigtige aminosyre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tryptofan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 fra kosten bliver omdannet til serotonin, og derfra til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Lucida Grande"/>
              </a:rPr>
              <a:t>melatonin</a:t>
            </a: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, der er et signalstof og ikke (som man ellers plejer at benævne det) et hormon.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0373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da-DK" b="0" i="0" dirty="0">
                <a:solidFill>
                  <a:srgbClr val="333333"/>
                </a:solidFill>
                <a:effectLst/>
                <a:latin typeface="Lucida Grande"/>
              </a:rPr>
              <a:t>Immuniteten er vores selv-identitet og forsvar. Aldring er tab af selv-identitet. Hvis vi mister den, vil vi udvikle masser af autoimmune sygdomme (hvor vi angriber egne væv).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889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3822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Pineal </a:t>
            </a:r>
            <a:r>
              <a:rPr lang="en-GB" dirty="0" err="1"/>
              <a:t>kirtlen</a:t>
            </a:r>
            <a:r>
              <a:rPr lang="en-GB" dirty="0"/>
              <a:t> </a:t>
            </a:r>
            <a:r>
              <a:rPr lang="en-GB" dirty="0" err="1"/>
              <a:t>reagearer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kun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sollys</a:t>
            </a:r>
            <a:r>
              <a:rPr lang="en-GB" dirty="0"/>
              <a:t> men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lys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mørke</a:t>
            </a:r>
            <a:r>
              <a:rPr lang="en-GB" dirty="0"/>
              <a:t> I </a:t>
            </a:r>
            <a:r>
              <a:rPr lang="en-GB" dirty="0" err="1"/>
              <a:t>vores</a:t>
            </a:r>
            <a:r>
              <a:rPr lang="en-GB" dirty="0"/>
              <a:t> </a:t>
            </a:r>
            <a:r>
              <a:rPr lang="en-GB" dirty="0" err="1"/>
              <a:t>bevidsthed</a:t>
            </a:r>
            <a:r>
              <a:rPr lang="en-GB" dirty="0"/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34EC-2B14-4572-97CC-27C8C8D773A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6068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1D564-7EDA-4987-8844-152A8D17D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B5AEE80-0C8C-4FA4-8CB4-AB3719A40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93F459D-3EC6-46AB-B9F3-1F5D4D6F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5610693-5DD1-41C0-95C9-48CC3E49D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4EF669E-2579-4034-A9E4-E87E0CA6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9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4735D3-C537-4164-885F-7E30FEA8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557AF15-A4F2-45FB-97BE-CFE9571CD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D945FA-CBC4-43CF-9D96-5244B2DC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369C6D-8387-4438-BF9D-A0E49DF2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79B369E-2EFE-4D97-B8BF-761F3BA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22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DECD3F8-111E-4F21-A831-227C6E69E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117FDD5-F916-4E5B-983D-5F5B6BBED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313AB21-3821-45BA-A392-9629C4544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40666F-52BE-4EFC-ADC8-92FE4D8A4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E4588A-B25A-4CC5-A13B-87A3577C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594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D9861-3B28-4467-BF30-9B013CEF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6464857-7268-4A82-97C8-6EF9306BE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8F6A8A-EAED-4F2E-901E-DD9F296E7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BAEBEC-DE71-4866-AD44-2787F139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107526-6193-4916-93D5-6D9E458C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866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E294A-EB45-4484-932D-CF49C7CA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1D20F39-CCFF-41E9-AB49-220545D2D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2E08629-BE2C-46B7-926A-FBA5C48C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714179-28A3-46B9-9EC7-0AB052B97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F5BC85-1F3E-4EF0-B4EF-7A99114E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237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2787C-C718-444A-BD00-92C7C55F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B7F30EF-CDAD-4FB3-B561-12EE741A9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FBBA523-824F-4A60-BF69-DF39BF34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6B2C17-5DE0-403B-ACFE-6BCC98883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584BA49-2023-4888-AF93-18CA54EC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A2929FC-FA8F-4BA2-A554-857AFE3A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590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69058-6AB8-4301-A169-99C5750F9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6FFD0F7-5EEE-439B-91E1-9928CEABC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8F0496A-F31B-47A5-961C-1403BFF66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848FF1A-B6FE-43CB-9AC2-1E8F5A02B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0E10E32-8DF0-42CC-BB28-4BCDF6694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DE24CAF-9A4D-4AB1-ABEB-D12D8563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E79BB47-A0BA-4A9B-A40E-C87EAC36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7AE7D53-8A5B-4BFD-8711-6D01E976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153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08A8F-0ABC-429B-BA65-25E76785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ACF376A-FD8E-4974-B3B0-1FCB1183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D17940-C97F-482E-828B-F0A6A2B7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4C39C1F-6770-4B89-8B22-B852D777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055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1270EB8-DAAE-4645-B028-8069C654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8C164AC-B6C4-4751-B56D-74860727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8F9D0A3-0A30-4AB6-A51B-2C82AD1E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822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CF78D-2D59-4A41-92D5-FD946CAF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ACD440-BDEA-4F82-8EEA-A74F16478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801D58-FC31-4E09-A7F3-AB3973BC3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2C8DD9-70B2-467E-AE57-0C8217FC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F81BBAA-415D-4CA9-8D15-86659E1D0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E0AE97F-2E3F-4E91-8867-D3730375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054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B3E22-7740-4A83-A2ED-02B29814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5BE020F-1D9E-4F85-905C-582490173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0AE20B-82A8-47AD-AA6D-C2270B70B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76D3F58-E6A9-4E28-B906-85AA8B2F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56D2741-579F-48B3-9D8D-ED16812B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C1717CE-D293-429E-99B9-A1134D2E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78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5F94419-C2E7-4F1C-BEE3-0A1D4FCD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685B98-3522-425D-90A9-54D5C20C5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66A85FC-E1F2-4F7D-973F-4214C8757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4E1A-B1E1-4A63-A213-97CC5035D6D7}" type="datetimeFigureOut">
              <a:rPr lang="da-DK" smtClean="0"/>
              <a:t>09-09-2021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F216F2-9EDF-4008-A0AF-2E43701F7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9B67672-9C80-4BA5-BC03-CB2945688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3A2D1-2A60-4617-90FE-C9679F1D43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324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arcaniearcani.blogspot.com/2015/12/a-cosa-serve-un-neutrino.html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arcaniearcani.blogspot.com/2015/12/a-cosa-serve-un-neutrino.html" TargetMode="Externa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hyperlink" Target="http://arcaniearcani.blogspot.com/2015/12/a-cosa-serve-un-neutrino.html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rcaniearcani.blogspot.com/2015/12/a-cosa-serve-un-neutrino.html" TargetMode="Externa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rcaniearcani.blogspot.com/2015/12/a-cosa-serve-un-neutrino.html" TargetMode="Externa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rcaniearcani.blogspot.com/2015/12/a-cosa-serve-un-neutrino.html" TargetMode="Externa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rcaniearcani.blogspot.com/2015/12/a-cosa-serve-un-neutrino.html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 genstand&#10;&#10;Automatisk genereret beskrivelse">
            <a:extLst>
              <a:ext uri="{FF2B5EF4-FFF2-40B4-BE49-F238E27FC236}">
                <a16:creationId xmlns:a16="http://schemas.microsoft.com/office/drawing/2014/main" id="{D0849C22-030F-4118-939C-3DB4582A8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152" r="2" b="2"/>
          <a:stretch/>
        </p:blipFill>
        <p:spPr>
          <a:xfrm>
            <a:off x="2787418" y="975"/>
            <a:ext cx="9401433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FD8DC276-36B0-4B28-BC61-EA0B47959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-27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767920" y="0"/>
                </a:moveTo>
                <a:lnTo>
                  <a:pt x="12192000" y="0"/>
                </a:lnTo>
                <a:lnTo>
                  <a:pt x="12192000" y="927417"/>
                </a:lnTo>
                <a:lnTo>
                  <a:pt x="12082763" y="823269"/>
                </a:lnTo>
                <a:cubicBezTo>
                  <a:pt x="11719580" y="493176"/>
                  <a:pt x="11300738" y="223239"/>
                  <a:pt x="10841978" y="29200"/>
                </a:cubicBezTo>
                <a:close/>
                <a:moveTo>
                  <a:pt x="6012882" y="0"/>
                </a:moveTo>
                <a:lnTo>
                  <a:pt x="7504417" y="0"/>
                </a:lnTo>
                <a:lnTo>
                  <a:pt x="7430359" y="29200"/>
                </a:lnTo>
                <a:cubicBezTo>
                  <a:pt x="5857467" y="694478"/>
                  <a:pt x="4753816" y="2251936"/>
                  <a:pt x="4753816" y="4067166"/>
                </a:cubicBezTo>
                <a:cubicBezTo>
                  <a:pt x="4753816" y="5126051"/>
                  <a:pt x="5129364" y="6097221"/>
                  <a:pt x="5754532" y="6854750"/>
                </a:cubicBezTo>
                <a:lnTo>
                  <a:pt x="5757486" y="6858000"/>
                </a:lnTo>
                <a:lnTo>
                  <a:pt x="4830677" y="6858000"/>
                </a:lnTo>
                <a:lnTo>
                  <a:pt x="4745134" y="6724465"/>
                </a:lnTo>
                <a:cubicBezTo>
                  <a:pt x="4274836" y="5949876"/>
                  <a:pt x="4004010" y="5040579"/>
                  <a:pt x="4004010" y="4067979"/>
                </a:cubicBezTo>
                <a:cubicBezTo>
                  <a:pt x="4004010" y="2476453"/>
                  <a:pt x="4729195" y="1054430"/>
                  <a:pt x="5866922" y="114788"/>
                </a:cubicBezTo>
                <a:close/>
                <a:moveTo>
                  <a:pt x="0" y="0"/>
                </a:moveTo>
                <a:lnTo>
                  <a:pt x="4336230" y="0"/>
                </a:lnTo>
                <a:lnTo>
                  <a:pt x="4279837" y="65151"/>
                </a:lnTo>
                <a:cubicBezTo>
                  <a:pt x="3384436" y="1150943"/>
                  <a:pt x="2846555" y="2542953"/>
                  <a:pt x="2846555" y="4060687"/>
                </a:cubicBezTo>
                <a:cubicBezTo>
                  <a:pt x="2846555" y="5036374"/>
                  <a:pt x="3068843" y="5960103"/>
                  <a:pt x="3465501" y="6783922"/>
                </a:cubicBezTo>
                <a:lnTo>
                  <a:pt x="35034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 95">
            <a:extLst>
              <a:ext uri="{FF2B5EF4-FFF2-40B4-BE49-F238E27FC236}">
                <a16:creationId xmlns:a16="http://schemas.microsoft.com/office/drawing/2014/main" id="{5EFCEEFE-DD72-4E23-A203-092AB1A6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6555" y="-18287"/>
            <a:ext cx="9373908" cy="6920069"/>
          </a:xfrm>
          <a:custGeom>
            <a:avLst/>
            <a:gdLst>
              <a:gd name="connsiteX0" fmla="*/ 9363722 w 9373908"/>
              <a:gd name="connsiteY0" fmla="*/ 0 h 6920069"/>
              <a:gd name="connsiteX1" fmla="*/ 9373908 w 9373908"/>
              <a:gd name="connsiteY1" fmla="*/ 0 h 6920069"/>
              <a:gd name="connsiteX2" fmla="*/ 9373908 w 9373908"/>
              <a:gd name="connsiteY2" fmla="*/ 8011 h 6920069"/>
              <a:gd name="connsiteX3" fmla="*/ 4704244 w 9373908"/>
              <a:gd name="connsiteY3" fmla="*/ 0 h 6920069"/>
              <a:gd name="connsiteX4" fmla="*/ 7874983 w 9373908"/>
              <a:gd name="connsiteY4" fmla="*/ 0 h 6920069"/>
              <a:gd name="connsiteX5" fmla="*/ 7995423 w 9373908"/>
              <a:gd name="connsiteY5" fmla="*/ 47488 h 6920069"/>
              <a:gd name="connsiteX6" fmla="*/ 9236208 w 9373908"/>
              <a:gd name="connsiteY6" fmla="*/ 841557 h 6920069"/>
              <a:gd name="connsiteX7" fmla="*/ 9373908 w 9373908"/>
              <a:gd name="connsiteY7" fmla="*/ 972842 h 6920069"/>
              <a:gd name="connsiteX8" fmla="*/ 9373908 w 9373908"/>
              <a:gd name="connsiteY8" fmla="*/ 6920069 h 6920069"/>
              <a:gd name="connsiteX9" fmla="*/ 2950722 w 9373908"/>
              <a:gd name="connsiteY9" fmla="*/ 6920069 h 6920069"/>
              <a:gd name="connsiteX10" fmla="*/ 2907977 w 9373908"/>
              <a:gd name="connsiteY10" fmla="*/ 6873037 h 6920069"/>
              <a:gd name="connsiteX11" fmla="*/ 1907260 w 9373908"/>
              <a:gd name="connsiteY11" fmla="*/ 4085454 h 6920069"/>
              <a:gd name="connsiteX12" fmla="*/ 4583804 w 9373908"/>
              <a:gd name="connsiteY12" fmla="*/ 47488 h 6920069"/>
              <a:gd name="connsiteX13" fmla="*/ 1505505 w 9373908"/>
              <a:gd name="connsiteY13" fmla="*/ 0 h 6920069"/>
              <a:gd name="connsiteX14" fmla="*/ 3189581 w 9373908"/>
              <a:gd name="connsiteY14" fmla="*/ 0 h 6920069"/>
              <a:gd name="connsiteX15" fmla="*/ 3020368 w 9373908"/>
              <a:gd name="connsiteY15" fmla="*/ 133076 h 6920069"/>
              <a:gd name="connsiteX16" fmla="*/ 1157455 w 9373908"/>
              <a:gd name="connsiteY16" fmla="*/ 4086267 h 6920069"/>
              <a:gd name="connsiteX17" fmla="*/ 1898579 w 9373908"/>
              <a:gd name="connsiteY17" fmla="*/ 6742753 h 6920069"/>
              <a:gd name="connsiteX18" fmla="*/ 2012168 w 9373908"/>
              <a:gd name="connsiteY18" fmla="*/ 6920069 h 6920069"/>
              <a:gd name="connsiteX19" fmla="*/ 679265 w 9373908"/>
              <a:gd name="connsiteY19" fmla="*/ 6920069 h 6920069"/>
              <a:gd name="connsiteX20" fmla="*/ 618946 w 9373908"/>
              <a:gd name="connsiteY20" fmla="*/ 6802210 h 6920069"/>
              <a:gd name="connsiteX21" fmla="*/ 0 w 9373908"/>
              <a:gd name="connsiteY21" fmla="*/ 4078975 h 6920069"/>
              <a:gd name="connsiteX22" fmla="*/ 1433282 w 9373908"/>
              <a:gd name="connsiteY22" fmla="*/ 83440 h 692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73908" h="6920069">
                <a:moveTo>
                  <a:pt x="9363722" y="0"/>
                </a:moveTo>
                <a:lnTo>
                  <a:pt x="9373908" y="0"/>
                </a:lnTo>
                <a:lnTo>
                  <a:pt x="9373908" y="8011"/>
                </a:lnTo>
                <a:close/>
                <a:moveTo>
                  <a:pt x="4704244" y="0"/>
                </a:moveTo>
                <a:lnTo>
                  <a:pt x="7874983" y="0"/>
                </a:lnTo>
                <a:lnTo>
                  <a:pt x="7995423" y="47488"/>
                </a:lnTo>
                <a:cubicBezTo>
                  <a:pt x="8454183" y="241528"/>
                  <a:pt x="8873025" y="511464"/>
                  <a:pt x="9236208" y="841557"/>
                </a:cubicBezTo>
                <a:lnTo>
                  <a:pt x="9373908" y="972842"/>
                </a:lnTo>
                <a:lnTo>
                  <a:pt x="9373908" y="6920069"/>
                </a:lnTo>
                <a:lnTo>
                  <a:pt x="2950722" y="6920069"/>
                </a:lnTo>
                <a:lnTo>
                  <a:pt x="2907977" y="6873037"/>
                </a:lnTo>
                <a:cubicBezTo>
                  <a:pt x="2282808" y="6115509"/>
                  <a:pt x="1907260" y="5144339"/>
                  <a:pt x="1907260" y="4085454"/>
                </a:cubicBezTo>
                <a:cubicBezTo>
                  <a:pt x="1907260" y="2270224"/>
                  <a:pt x="3010912" y="712766"/>
                  <a:pt x="4583804" y="47488"/>
                </a:cubicBezTo>
                <a:close/>
                <a:moveTo>
                  <a:pt x="1505505" y="0"/>
                </a:moveTo>
                <a:lnTo>
                  <a:pt x="3189581" y="0"/>
                </a:lnTo>
                <a:lnTo>
                  <a:pt x="3020368" y="133076"/>
                </a:lnTo>
                <a:cubicBezTo>
                  <a:pt x="1882640" y="1072718"/>
                  <a:pt x="1157455" y="2494741"/>
                  <a:pt x="1157455" y="4086267"/>
                </a:cubicBezTo>
                <a:cubicBezTo>
                  <a:pt x="1157455" y="5058867"/>
                  <a:pt x="1428281" y="5968164"/>
                  <a:pt x="1898579" y="6742753"/>
                </a:cubicBezTo>
                <a:lnTo>
                  <a:pt x="2012168" y="6920069"/>
                </a:lnTo>
                <a:lnTo>
                  <a:pt x="679265" y="6920069"/>
                </a:lnTo>
                <a:lnTo>
                  <a:pt x="618946" y="6802210"/>
                </a:lnTo>
                <a:cubicBezTo>
                  <a:pt x="222288" y="5978391"/>
                  <a:pt x="0" y="5054662"/>
                  <a:pt x="0" y="4078975"/>
                </a:cubicBezTo>
                <a:cubicBezTo>
                  <a:pt x="0" y="2561242"/>
                  <a:pt x="537881" y="1169231"/>
                  <a:pt x="1433282" y="83440"/>
                </a:cubicBezTo>
                <a:close/>
              </a:path>
            </a:pathLst>
          </a:custGeom>
          <a:noFill/>
          <a:ln w="603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2A73F40A-89D3-430B-96F3-4FFB3CC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B21D2F-5153-4245-8A45-D8A87B2E9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1133" y="2027603"/>
            <a:ext cx="5097041" cy="2685831"/>
          </a:xfrm>
        </p:spPr>
        <p:txBody>
          <a:bodyPr>
            <a:normAutofit/>
          </a:bodyPr>
          <a:lstStyle/>
          <a:p>
            <a:pPr algn="l"/>
            <a:r>
              <a:rPr lang="en-GB" sz="4800" b="1" dirty="0" err="1"/>
              <a:t>Hormonsystemet</a:t>
            </a:r>
            <a:br>
              <a:rPr lang="en-GB" sz="4800" dirty="0"/>
            </a:br>
            <a:r>
              <a:rPr lang="en-GB" sz="4000" dirty="0"/>
              <a:t>v Lisbeth Lundgaard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3904947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28B68AB-438E-4681-B2A1-93406E9DE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4" t="5104" r="26874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D8D0DA-64C9-43F4-B659-BFCAD7A4D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Hypothalamus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A8E5D3C-82DA-402B-95B0-28610ED1068B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6119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84C5044-A50D-40C1-9A5A-592C63FE0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437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Hypothalamus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Funktion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43289D8-DB88-4B64-9EA6-C96FAE985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30" r="13689" b="3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700" dirty="0"/>
              <a:t>Leder kirtel - Selvledelse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700" dirty="0"/>
              <a:t>Samler information fra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700" dirty="0" err="1"/>
              <a:t>Pineal</a:t>
            </a:r>
            <a:r>
              <a:rPr lang="da-DK" sz="1700" dirty="0"/>
              <a:t> kirtel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700" dirty="0"/>
              <a:t>Hormonsystemet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700" dirty="0"/>
              <a:t>Somatiske nervesystem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700" dirty="0"/>
              <a:t>Limbiske system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700" dirty="0"/>
              <a:t>Og reagerer på informationerne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23F65BD-C966-4ACB-B177-48E8C4661E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6" r="420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89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Hypothalamus</a:t>
            </a:r>
            <a:br>
              <a:rPr lang="da-DK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da-DK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Influerer på: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43289D8-DB88-4B64-9EA6-C96FAE985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9" r="3323" b="-3"/>
          <a:stretch/>
        </p:blipFill>
        <p:spPr>
          <a:xfrm>
            <a:off x="2014244" y="413665"/>
            <a:ext cx="6798905" cy="40510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700" dirty="0"/>
              <a:t>Hele kroppen!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700" dirty="0"/>
              <a:t>Ud fra neurologisk skabelon i Thalamus</a:t>
            </a:r>
          </a:p>
        </p:txBody>
      </p:sp>
    </p:spTree>
    <p:extLst>
      <p:ext uri="{BB962C8B-B14F-4D97-AF65-F5344CB8AC3E}">
        <p14:creationId xmlns:p14="http://schemas.microsoft.com/office/powerpoint/2010/main" val="3568852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1E2BA382-A778-4135-ADF9-62A1C6050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Hypothalamus</a:t>
            </a:r>
            <a:br>
              <a:rPr lang="en-US" sz="3600" dirty="0"/>
            </a:br>
            <a:r>
              <a:rPr lang="en-US" sz="3600" dirty="0" err="1"/>
              <a:t>Træk</a:t>
            </a:r>
            <a:endParaRPr lang="en-US" sz="36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525516" y="3417573"/>
            <a:ext cx="4593021" cy="301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cs typeface="Times New Roman" panose="02020603050405020304" pitchFamily="18" charset="0"/>
              </a:rPr>
              <a:t>Benytter sig ukritisk af andres strategier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cs typeface="Times New Roman" panose="02020603050405020304" pitchFamily="18" charset="0"/>
              </a:rPr>
              <a:t>Lader andre tænke for sig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cs typeface="Times New Roman" panose="02020603050405020304" pitchFamily="18" charset="0"/>
              </a:rPr>
              <a:t>Strudseadfærd - </a:t>
            </a:r>
            <a:r>
              <a:rPr lang="da-DK" dirty="0">
                <a:ea typeface="Calibri" panose="020F0502020204030204" pitchFamily="34" charset="0"/>
                <a:cs typeface="Times New Roman" panose="02020603050405020304" pitchFamily="18" charset="0"/>
              </a:rPr>
              <a:t>Tager ikke stilling </a:t>
            </a:r>
            <a:endParaRPr lang="da-DK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cs typeface="Times New Roman" panose="02020603050405020304" pitchFamily="18" charset="0"/>
              </a:rPr>
              <a:t>Har svært ved at tilpasse sig nye situationer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cs typeface="Times New Roman" panose="02020603050405020304" pitchFamily="18" charset="0"/>
              </a:rPr>
              <a:t>Svært med konstruktiv problemløsning</a:t>
            </a:r>
            <a:endParaRPr lang="da-DK" dirty="0"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ea typeface="Calibri" panose="020F0502020204030204" pitchFamily="34" charset="0"/>
                <a:cs typeface="Times New Roman" panose="02020603050405020304" pitchFamily="18" charset="0"/>
              </a:rPr>
              <a:t>Mange løse ender der bliver bundet</a:t>
            </a: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a typeface="Calibri" panose="020F0502020204030204" pitchFamily="34" charset="0"/>
                <a:cs typeface="Times New Roman" panose="02020603050405020304" pitchFamily="18" charset="0"/>
              </a:rPr>
              <a:t>… Og det modsatte</a:t>
            </a: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734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1E2BA382-A778-4135-ADF9-62A1C6050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Hypothalamus</a:t>
            </a:r>
            <a:br>
              <a:rPr lang="en-US" sz="3600" dirty="0"/>
            </a:br>
            <a:r>
              <a:rPr lang="en-US" sz="3600" dirty="0" err="1"/>
              <a:t>Tema</a:t>
            </a:r>
            <a:endParaRPr lang="en-US" sz="36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525516" y="3417573"/>
            <a:ext cx="4593021" cy="301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Grundlæggende – at være forkert og manglende identitet.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Undertrykkelse af én selv som person.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 forlade sig selv – at ønske at man var død.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a-DK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Traumer hvor man er blevet gjort forkert for at være den man er.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549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F72C401-262F-4259-ACC9-B24B92867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38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300B75-D343-4911-9278-7221777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Hypofysen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A42931-1BD8-4742-8D10-73980DE983B3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9935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1C2E9E-5537-44C1-A9C8-B072C687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Hypofyse</a:t>
            </a:r>
            <a:br>
              <a:rPr lang="da-DK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da-DK" sz="2000" dirty="0">
                <a:effectLst/>
              </a:rPr>
              <a:t>Kommunikations Central </a:t>
            </a:r>
            <a:br>
              <a:rPr lang="da-DK" sz="2000" dirty="0">
                <a:effectLst/>
              </a:rPr>
            </a:br>
            <a:r>
              <a:rPr lang="da-DK" sz="2000" dirty="0">
                <a:effectLst/>
              </a:rPr>
              <a:t>– Næst kommanderende</a:t>
            </a:r>
            <a:endParaRPr lang="da-DK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9DB738B-D5AF-4853-8CCA-CB57C7051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8" r="7411" b="-3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15B0479-2B76-4717-9790-EB61F5C55B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8502" b="10978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4A7722F9-4567-4891-A531-D974B1DB54BA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700" dirty="0"/>
              <a:t>Samler information i samarbejde med </a:t>
            </a:r>
            <a:r>
              <a:rPr lang="da-DK" sz="1700" dirty="0" err="1"/>
              <a:t>hypothalamus</a:t>
            </a:r>
            <a:r>
              <a:rPr lang="da-DK" sz="1700" dirty="0"/>
              <a:t> og </a:t>
            </a:r>
            <a:br>
              <a:rPr lang="da-DK" sz="1700" dirty="0"/>
            </a:br>
            <a:r>
              <a:rPr lang="da-DK" sz="1700" dirty="0"/>
              <a:t>aktiverer processer i kroppen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660C81A-1A87-4231-B64F-CD3B231938AB}"/>
              </a:ext>
            </a:extLst>
          </p:cNvPr>
          <p:cNvSpPr txBox="1"/>
          <p:nvPr/>
        </p:nvSpPr>
        <p:spPr>
          <a:xfrm>
            <a:off x="4793019" y="1204111"/>
            <a:ext cx="747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ADH</a:t>
            </a:r>
            <a:endParaRPr lang="da-DK" dirty="0">
              <a:solidFill>
                <a:schemeClr val="bg1"/>
              </a:solidFill>
            </a:endParaRP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EA64C715-4D92-4196-AFB2-E565D0957D4C}"/>
              </a:ext>
            </a:extLst>
          </p:cNvPr>
          <p:cNvCxnSpPr>
            <a:cxnSpLocks/>
          </p:cNvCxnSpPr>
          <p:nvPr/>
        </p:nvCxnSpPr>
        <p:spPr>
          <a:xfrm>
            <a:off x="5178582" y="1511888"/>
            <a:ext cx="917418" cy="147575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7925942E-22B4-406A-AC47-CDF00CBC885A}"/>
              </a:ext>
            </a:extLst>
          </p:cNvPr>
          <p:cNvSpPr txBox="1"/>
          <p:nvPr/>
        </p:nvSpPr>
        <p:spPr>
          <a:xfrm>
            <a:off x="4894020" y="670856"/>
            <a:ext cx="917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Oxytosin</a:t>
            </a:r>
            <a:endParaRPr lang="da-DK" dirty="0">
              <a:solidFill>
                <a:schemeClr val="bg1"/>
              </a:solidFill>
            </a:endParaRPr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6BFE86AE-E3C3-4500-A3EF-CDA339D87803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352729" y="978633"/>
            <a:ext cx="1147659" cy="2805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619BF92E-0FE9-454C-9492-D1EF43AE04A2}"/>
              </a:ext>
            </a:extLst>
          </p:cNvPr>
          <p:cNvCxnSpPr>
            <a:cxnSpLocks/>
          </p:cNvCxnSpPr>
          <p:nvPr/>
        </p:nvCxnSpPr>
        <p:spPr>
          <a:xfrm>
            <a:off x="5540721" y="978633"/>
            <a:ext cx="555279" cy="967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0DC1640C-FC49-4C8E-9D67-DF9991C5A79E}"/>
              </a:ext>
            </a:extLst>
          </p:cNvPr>
          <p:cNvCxnSpPr>
            <a:cxnSpLocks/>
          </p:cNvCxnSpPr>
          <p:nvPr/>
        </p:nvCxnSpPr>
        <p:spPr>
          <a:xfrm flipV="1">
            <a:off x="5667469" y="533257"/>
            <a:ext cx="428531" cy="227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716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80A0854-5850-4909-8129-30FA94DE8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69" b="215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48931-468C-4633-AEAC-5AB113DB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Hypofyse</a:t>
            </a:r>
            <a:r>
              <a:rPr lang="en-GB" sz="3600" dirty="0"/>
              <a:t> </a:t>
            </a:r>
            <a:br>
              <a:rPr lang="en-GB" sz="3600" dirty="0"/>
            </a:br>
            <a:r>
              <a:rPr lang="en-GB" sz="3600" dirty="0" err="1"/>
              <a:t>Træk</a:t>
            </a:r>
            <a:endParaRPr lang="da-DK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F81741-33A1-4BF1-A804-DF5C95EBB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a-DK" sz="2200" dirty="0"/>
              <a:t>Mangler overblik og fokus så de kan kommunikere klart i sin indre og ydre verden.</a:t>
            </a:r>
          </a:p>
          <a:p>
            <a:pPr marL="0" indent="0" algn="ctr">
              <a:buNone/>
            </a:pPr>
            <a:r>
              <a:rPr lang="da-DK" sz="2200" dirty="0">
                <a:effectLst/>
                <a:ea typeface="Calibri" panose="020F0502020204030204" pitchFamily="34" charset="0"/>
              </a:rPr>
              <a:t>Har svært ved at kommunikerer sit budskab og modtage informationer.</a:t>
            </a:r>
          </a:p>
          <a:p>
            <a:pPr marL="0" indent="0" algn="ctr">
              <a:buNone/>
            </a:pPr>
            <a:r>
              <a:rPr lang="da-DK" sz="2200" dirty="0"/>
              <a:t>Motorisk kordinerede og begrænsede tale kan være tung og mumlende.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383894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1C2E9E-5537-44C1-A9C8-B072C687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Hypofyse forlap HS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9DB738B-D5AF-4853-8CCA-CB57C7051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8" r="7411" b="-3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15B0479-2B76-4717-9790-EB61F5C55B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8502" b="10978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4A7722F9-4567-4891-A531-D974B1DB54BA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700" dirty="0">
                <a:effectLst/>
              </a:rPr>
              <a:t>Overlevelse </a:t>
            </a:r>
            <a:br>
              <a:rPr lang="da-DK" sz="1700" dirty="0">
                <a:effectLst/>
              </a:rPr>
            </a:br>
            <a:r>
              <a:rPr lang="da-DK" sz="1700" dirty="0">
                <a:effectLst/>
              </a:rPr>
              <a:t>for mig selv og mit barn </a:t>
            </a:r>
            <a:br>
              <a:rPr lang="da-DK" sz="1700" dirty="0">
                <a:effectLst/>
              </a:rPr>
            </a:br>
            <a:r>
              <a:rPr lang="da-DK" sz="1700" dirty="0">
                <a:effectLst/>
              </a:rPr>
              <a:t>i forhold til de respektive hormonelle funktioner </a:t>
            </a:r>
          </a:p>
        </p:txBody>
      </p:sp>
    </p:spTree>
    <p:extLst>
      <p:ext uri="{BB962C8B-B14F-4D97-AF65-F5344CB8AC3E}">
        <p14:creationId xmlns:p14="http://schemas.microsoft.com/office/powerpoint/2010/main" val="2225033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80A0854-5850-4909-8129-30FA94DE8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69" b="215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48931-468C-4633-AEAC-5AB113DB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Hypofyse</a:t>
            </a:r>
            <a:r>
              <a:rPr lang="en-GB" sz="3600" dirty="0"/>
              <a:t> </a:t>
            </a:r>
            <a:r>
              <a:rPr lang="en-GB" sz="3600" dirty="0" err="1"/>
              <a:t>baglap</a:t>
            </a:r>
            <a:r>
              <a:rPr lang="en-GB" sz="3600" dirty="0"/>
              <a:t> SHB</a:t>
            </a:r>
            <a:br>
              <a:rPr lang="en-GB" sz="3600" dirty="0"/>
            </a:br>
            <a:r>
              <a:rPr lang="en-GB" sz="3600" dirty="0" err="1"/>
              <a:t>Tema</a:t>
            </a:r>
            <a:endParaRPr lang="da-DK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F81741-33A1-4BF1-A804-DF5C95EBB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da-DK" sz="2200" dirty="0">
                <a:effectLst/>
                <a:ea typeface="Calibri" panose="020F0502020204030204" pitchFamily="34" charset="0"/>
              </a:rPr>
              <a:t>Ikke at kunne skabe sociale bånd, identitet og trivsel i et fællesskab.</a:t>
            </a:r>
            <a:endParaRPr lang="da-DK" sz="2200" dirty="0"/>
          </a:p>
          <a:p>
            <a:pPr marL="0" indent="0" algn="ctr">
              <a:buNone/>
            </a:pPr>
            <a:endParaRPr lang="da-DK" sz="1800" dirty="0"/>
          </a:p>
          <a:p>
            <a:pPr marL="0" indent="0" algn="ctr">
              <a:buNone/>
            </a:pPr>
            <a:r>
              <a:rPr lang="da-DK" sz="1800" dirty="0"/>
              <a:t>Udsondring af </a:t>
            </a:r>
          </a:p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da-DK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Oxytocin</a:t>
            </a:r>
            <a:r>
              <a:rPr lang="da-DK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Kærlighedshormonet</a:t>
            </a:r>
            <a:b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 fysisk kontakt, kram, kys, sex.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a-DK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ADH</a:t>
            </a:r>
            <a: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</a:t>
            </a:r>
            <a:r>
              <a:rPr lang="da-DK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AntiDiuretiskHormon</a:t>
            </a:r>
            <a: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Modvirker </a:t>
            </a:r>
            <a:r>
              <a:rPr lang="da-DK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udskildelsen</a:t>
            </a:r>
            <a: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af urin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15529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60A2BD1-BF0A-4DFD-903D-4A342BB67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" r="1" b="11999"/>
          <a:stretch/>
        </p:blipFill>
        <p:spPr>
          <a:xfrm rot="21480000">
            <a:off x="1135519" y="870452"/>
            <a:ext cx="9916327" cy="48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06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5CC2F35-7200-4235-9825-D4338F576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93" r="9089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300B75-D343-4911-9278-7221777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67821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/>
              <a:t>Skjoldbruskkirtlen</a:t>
            </a:r>
            <a:br>
              <a:rPr lang="en-US" sz="4800" dirty="0"/>
            </a:br>
            <a:r>
              <a:rPr lang="en-US" sz="4800" dirty="0"/>
              <a:t>HS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A42931-1BD8-4742-8D10-73980DE983B3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773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D5A62EF-BEFF-4378-895A-97E2FB668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72" b="1866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48931-468C-4633-AEAC-5AB113DB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Skjoldbrudsk</a:t>
            </a:r>
            <a:r>
              <a:rPr lang="en-GB" sz="3600" dirty="0"/>
              <a:t> </a:t>
            </a:r>
            <a:r>
              <a:rPr lang="en-GB" sz="3600" dirty="0" err="1"/>
              <a:t>kirtlen</a:t>
            </a:r>
            <a:endParaRPr lang="da-DK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F81741-33A1-4BF1-A804-DF5C95EBB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1800" dirty="0"/>
              <a:t>Skjoldbruskkirtel HS</a:t>
            </a:r>
          </a:p>
          <a:p>
            <a:pPr marL="0" indent="0" fontAlgn="base">
              <a:buNone/>
            </a:pPr>
            <a:r>
              <a:rPr lang="da-DK" sz="1200" b="1" dirty="0">
                <a:effectLst/>
                <a:latin typeface="inherit"/>
              </a:rPr>
              <a:t>Højre side:</a:t>
            </a:r>
            <a:br>
              <a:rPr lang="da-DK" sz="1200" dirty="0">
                <a:effectLst/>
              </a:rPr>
            </a:br>
            <a:r>
              <a:rPr lang="da-DK" sz="1200" dirty="0">
                <a:effectLst/>
              </a:rPr>
              <a:t>Ude af stand til at få fat i en sag eller ting. Kan ikke klare sig i konkurrencen, da man ikke er hurtig nok til at få det, man ønsker.</a:t>
            </a:r>
          </a:p>
          <a:p>
            <a:pPr marL="0" indent="0" fontAlgn="base">
              <a:buNone/>
            </a:pPr>
            <a:r>
              <a:rPr lang="da-DK" sz="1200" b="1" dirty="0">
                <a:effectLst/>
                <a:latin typeface="inherit"/>
              </a:rPr>
              <a:t>Venstre side:</a:t>
            </a:r>
            <a:br>
              <a:rPr lang="da-DK" sz="1200" b="1" dirty="0">
                <a:effectLst/>
                <a:latin typeface="inherit"/>
              </a:rPr>
            </a:br>
            <a:r>
              <a:rPr lang="da-DK" sz="1200" dirty="0">
                <a:effectLst/>
              </a:rPr>
              <a:t>Ikke at være hurtig nok til at befri sig for nogen eller noget.</a:t>
            </a:r>
            <a:endParaRPr lang="da-DK" sz="1800" dirty="0"/>
          </a:p>
          <a:p>
            <a:pPr marL="0" indent="0">
              <a:buNone/>
            </a:pPr>
            <a:r>
              <a:rPr lang="da-DK" sz="1800" dirty="0" err="1"/>
              <a:t>Biskjoldbruskkirtel</a:t>
            </a:r>
            <a:r>
              <a:rPr lang="da-DK" sz="1800" dirty="0"/>
              <a:t> HS - </a:t>
            </a:r>
            <a:r>
              <a:rPr lang="da-DK" sz="1800" dirty="0">
                <a:effectLst/>
              </a:rPr>
              <a:t>OBS Calcium</a:t>
            </a:r>
            <a:endParaRPr lang="da-DK" sz="1800" dirty="0"/>
          </a:p>
          <a:p>
            <a:pPr marL="0" indent="0" fontAlgn="base">
              <a:buNone/>
            </a:pPr>
            <a:r>
              <a:rPr lang="da-DK" sz="1200" b="1" i="1" dirty="0">
                <a:effectLst/>
                <a:latin typeface="inherit"/>
              </a:rPr>
              <a:t>Højre side: </a:t>
            </a:r>
            <a:r>
              <a:rPr lang="da-DK" sz="1200" dirty="0">
                <a:effectLst/>
              </a:rPr>
              <a:t>Ikke hurtig nok til at sluge en sag, ”ting” eller hændelse.</a:t>
            </a:r>
          </a:p>
          <a:p>
            <a:pPr marL="0" indent="0" fontAlgn="base">
              <a:buNone/>
            </a:pPr>
            <a:r>
              <a:rPr lang="da-DK" sz="1200" b="1" i="1" dirty="0">
                <a:effectLst/>
                <a:latin typeface="inherit"/>
              </a:rPr>
              <a:t>Venstre side: </a:t>
            </a:r>
            <a:r>
              <a:rPr lang="da-DK" sz="1200" dirty="0">
                <a:effectLst/>
              </a:rPr>
              <a:t>Ikke hurtig nok til at ”spytte” en sag, ”ting” eller hændelse ud.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4211085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CAFC7F9-F558-45A2-A88D-83C84EF24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18126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300B75-D343-4911-9278-7221777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Brislen</a:t>
            </a:r>
            <a:endParaRPr lang="en-US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A42931-1BD8-4742-8D10-73980DE983B3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9188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104DB96-BEF1-4D50-B09C-F5DD846DB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8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48931-468C-4633-AEAC-5AB113DB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GB" sz="3600"/>
              <a:t>Brislen</a:t>
            </a:r>
            <a:endParaRPr lang="da-DK" sz="360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F81741-33A1-4BF1-A804-DF5C95EBB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da-DK" sz="1800" dirty="0"/>
              <a:t>Pubertet / Vækst</a:t>
            </a:r>
          </a:p>
          <a:p>
            <a:r>
              <a:rPr lang="da-DK" sz="1800" dirty="0"/>
              <a:t>Immunforsvaret - T-Lymfocytter</a:t>
            </a:r>
            <a:br>
              <a:rPr lang="da-DK" sz="1800" dirty="0"/>
            </a:br>
            <a:r>
              <a:rPr lang="da-DK" sz="1800" dirty="0"/>
              <a:t>Allergi </a:t>
            </a:r>
          </a:p>
          <a:p>
            <a:pPr marL="0" indent="0">
              <a:buNone/>
            </a:pPr>
            <a:r>
              <a:rPr lang="da-DK" sz="1800" dirty="0"/>
              <a:t>Tema</a:t>
            </a:r>
          </a:p>
          <a:p>
            <a:pPr marL="0" indent="0">
              <a:buNone/>
            </a:pPr>
            <a:r>
              <a:rPr lang="da-DK" sz="1800" dirty="0"/>
              <a:t>- Individualitet, Selvværd, Selvaccept og modstandskraft</a:t>
            </a:r>
          </a:p>
        </p:txBody>
      </p:sp>
    </p:spTree>
    <p:extLst>
      <p:ext uri="{BB962C8B-B14F-4D97-AF65-F5344CB8AC3E}">
        <p14:creationId xmlns:p14="http://schemas.microsoft.com/office/powerpoint/2010/main" val="1369912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4F49F61-2E0A-4517-A1E1-26CA85CF3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3" t="9091" r="3250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300B75-D343-4911-9278-7221777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Bugspyt</a:t>
            </a:r>
            <a:r>
              <a:rPr lang="en-US" sz="4800" dirty="0"/>
              <a:t> </a:t>
            </a:r>
            <a:r>
              <a:rPr lang="en-US" sz="4800"/>
              <a:t>kirtlen</a:t>
            </a:r>
            <a:endParaRPr lang="en-US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A42931-1BD8-4742-8D10-73980DE983B3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0373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4F49F61-2E0A-4517-A1E1-26CA85CF3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3" t="9091" r="3250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300B75-D343-4911-9278-7221777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sz="4800" dirty="0"/>
              <a:t>Alfa – Glukagon</a:t>
            </a:r>
            <a:br>
              <a:rPr lang="da-DK" sz="4800" dirty="0"/>
            </a:br>
            <a:r>
              <a:rPr lang="da-DK" sz="2800" dirty="0"/>
              <a:t>Sukker til blodet</a:t>
            </a:r>
            <a:br>
              <a:rPr lang="da-DK" sz="4800" dirty="0"/>
            </a:br>
            <a:r>
              <a:rPr lang="da-DK" sz="4800" dirty="0"/>
              <a:t>Beta - Insulin</a:t>
            </a:r>
            <a:br>
              <a:rPr lang="da-DK" sz="4800" dirty="0"/>
            </a:br>
            <a:r>
              <a:rPr lang="da-DK" sz="2800" dirty="0"/>
              <a:t>Sukker ind i cellerne</a:t>
            </a:r>
            <a:endParaRPr lang="da-DK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A42931-1BD8-4742-8D10-73980DE983B3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2656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4F49F61-2E0A-4517-A1E1-26CA85CF3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3" t="9091" r="3250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300B75-D343-4911-9278-7221777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fontAlgn="base"/>
            <a:r>
              <a:rPr lang="da-DK" sz="4800" dirty="0"/>
              <a:t>Tema</a:t>
            </a:r>
            <a:br>
              <a:rPr lang="da-DK" sz="4800" dirty="0"/>
            </a:br>
            <a:r>
              <a:rPr lang="da-DK" sz="2200" dirty="0"/>
              <a:t>Væmmelse, frygt og afsky i forbindelse med nogen eller noget specifikt. </a:t>
            </a:r>
            <a:br>
              <a:rPr lang="da-DK" sz="2200" dirty="0"/>
            </a:br>
            <a:r>
              <a:rPr lang="da-DK" sz="2200" dirty="0"/>
              <a:t>Kan have et seksuelt aspekt.</a:t>
            </a:r>
            <a:br>
              <a:rPr lang="da-DK" sz="2200" dirty="0"/>
            </a:br>
            <a:r>
              <a:rPr lang="da-DK" sz="2200" dirty="0"/>
              <a:t>En konflikt med modstand og forsvar mod nogen eller noget specifikt.</a:t>
            </a:r>
            <a:br>
              <a:rPr lang="da-DK" sz="2200" dirty="0"/>
            </a:br>
            <a:r>
              <a:rPr lang="da-DK" sz="2200" dirty="0"/>
              <a:t>En konflikt om at mangle sødme i livet.</a:t>
            </a:r>
            <a:endParaRPr lang="da-DK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A42931-1BD8-4742-8D10-73980DE983B3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364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24912F9-8F99-484A-B2D9-D1A0D0E7D5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6022" b="777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300B75-D343-4911-9278-7221777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Binyre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A42931-1BD8-4742-8D10-73980DE983B3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3733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300B75-D343-4911-9278-7221777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base"/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Æggestok</a:t>
            </a: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Det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gule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legeme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HS:</a:t>
            </a: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tabskonflikt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ved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død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eller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følelsesladet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adskillelse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noget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der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opleves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”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mit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barn” </a:t>
            </a: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Endometrium SHM:</a:t>
            </a: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II - +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Selvværd</a:t>
            </a:r>
            <a:endParaRPr lang="en-US" sz="2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766C1F8-D296-402F-A311-5D94A8AB2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56" y="1318568"/>
            <a:ext cx="6408836" cy="4069611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9A42931-1BD8-4742-8D10-73980DE983B3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02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300B75-D343-4911-9278-7221777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base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Testes og Prostata</a:t>
            </a: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0CA5660-C704-4F66-B193-C192EC9A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56" y="1158348"/>
            <a:ext cx="6408836" cy="4390051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9A42931-1BD8-4742-8D10-73980DE983B3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6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A56FFF6-91B1-4D27-A2C4-1564AD7B2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8" t="1301" r="6723" b="4195"/>
          <a:stretch/>
        </p:blipFill>
        <p:spPr>
          <a:xfrm rot="21480000">
            <a:off x="1535305" y="614889"/>
            <a:ext cx="8919881" cy="52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40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 genstand&#10;&#10;Automatisk genereret beskrivelse">
            <a:extLst>
              <a:ext uri="{FF2B5EF4-FFF2-40B4-BE49-F238E27FC236}">
                <a16:creationId xmlns:a16="http://schemas.microsoft.com/office/drawing/2014/main" id="{D0849C22-030F-4118-939C-3DB4582A8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152" r="2" b="2"/>
          <a:stretch/>
        </p:blipFill>
        <p:spPr>
          <a:xfrm>
            <a:off x="2787418" y="975"/>
            <a:ext cx="9401433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FD8DC276-36B0-4B28-BC61-EA0B47959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-27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767920" y="0"/>
                </a:moveTo>
                <a:lnTo>
                  <a:pt x="12192000" y="0"/>
                </a:lnTo>
                <a:lnTo>
                  <a:pt x="12192000" y="927417"/>
                </a:lnTo>
                <a:lnTo>
                  <a:pt x="12082763" y="823269"/>
                </a:lnTo>
                <a:cubicBezTo>
                  <a:pt x="11719580" y="493176"/>
                  <a:pt x="11300738" y="223239"/>
                  <a:pt x="10841978" y="29200"/>
                </a:cubicBezTo>
                <a:close/>
                <a:moveTo>
                  <a:pt x="6012882" y="0"/>
                </a:moveTo>
                <a:lnTo>
                  <a:pt x="7504417" y="0"/>
                </a:lnTo>
                <a:lnTo>
                  <a:pt x="7430359" y="29200"/>
                </a:lnTo>
                <a:cubicBezTo>
                  <a:pt x="5857467" y="694478"/>
                  <a:pt x="4753816" y="2251936"/>
                  <a:pt x="4753816" y="4067166"/>
                </a:cubicBezTo>
                <a:cubicBezTo>
                  <a:pt x="4753816" y="5126051"/>
                  <a:pt x="5129364" y="6097221"/>
                  <a:pt x="5754532" y="6854750"/>
                </a:cubicBezTo>
                <a:lnTo>
                  <a:pt x="5757486" y="6858000"/>
                </a:lnTo>
                <a:lnTo>
                  <a:pt x="4830677" y="6858000"/>
                </a:lnTo>
                <a:lnTo>
                  <a:pt x="4745134" y="6724465"/>
                </a:lnTo>
                <a:cubicBezTo>
                  <a:pt x="4274836" y="5949876"/>
                  <a:pt x="4004010" y="5040579"/>
                  <a:pt x="4004010" y="4067979"/>
                </a:cubicBezTo>
                <a:cubicBezTo>
                  <a:pt x="4004010" y="2476453"/>
                  <a:pt x="4729195" y="1054430"/>
                  <a:pt x="5866922" y="114788"/>
                </a:cubicBezTo>
                <a:close/>
                <a:moveTo>
                  <a:pt x="0" y="0"/>
                </a:moveTo>
                <a:lnTo>
                  <a:pt x="4336230" y="0"/>
                </a:lnTo>
                <a:lnTo>
                  <a:pt x="4279837" y="65151"/>
                </a:lnTo>
                <a:cubicBezTo>
                  <a:pt x="3384436" y="1150943"/>
                  <a:pt x="2846555" y="2542953"/>
                  <a:pt x="2846555" y="4060687"/>
                </a:cubicBezTo>
                <a:cubicBezTo>
                  <a:pt x="2846555" y="5036374"/>
                  <a:pt x="3068843" y="5960103"/>
                  <a:pt x="3465501" y="6783922"/>
                </a:cubicBezTo>
                <a:lnTo>
                  <a:pt x="35034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 95">
            <a:extLst>
              <a:ext uri="{FF2B5EF4-FFF2-40B4-BE49-F238E27FC236}">
                <a16:creationId xmlns:a16="http://schemas.microsoft.com/office/drawing/2014/main" id="{5EFCEEFE-DD72-4E23-A203-092AB1A6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6555" y="-18287"/>
            <a:ext cx="9373908" cy="6920069"/>
          </a:xfrm>
          <a:custGeom>
            <a:avLst/>
            <a:gdLst>
              <a:gd name="connsiteX0" fmla="*/ 9363722 w 9373908"/>
              <a:gd name="connsiteY0" fmla="*/ 0 h 6920069"/>
              <a:gd name="connsiteX1" fmla="*/ 9373908 w 9373908"/>
              <a:gd name="connsiteY1" fmla="*/ 0 h 6920069"/>
              <a:gd name="connsiteX2" fmla="*/ 9373908 w 9373908"/>
              <a:gd name="connsiteY2" fmla="*/ 8011 h 6920069"/>
              <a:gd name="connsiteX3" fmla="*/ 4704244 w 9373908"/>
              <a:gd name="connsiteY3" fmla="*/ 0 h 6920069"/>
              <a:gd name="connsiteX4" fmla="*/ 7874983 w 9373908"/>
              <a:gd name="connsiteY4" fmla="*/ 0 h 6920069"/>
              <a:gd name="connsiteX5" fmla="*/ 7995423 w 9373908"/>
              <a:gd name="connsiteY5" fmla="*/ 47488 h 6920069"/>
              <a:gd name="connsiteX6" fmla="*/ 9236208 w 9373908"/>
              <a:gd name="connsiteY6" fmla="*/ 841557 h 6920069"/>
              <a:gd name="connsiteX7" fmla="*/ 9373908 w 9373908"/>
              <a:gd name="connsiteY7" fmla="*/ 972842 h 6920069"/>
              <a:gd name="connsiteX8" fmla="*/ 9373908 w 9373908"/>
              <a:gd name="connsiteY8" fmla="*/ 6920069 h 6920069"/>
              <a:gd name="connsiteX9" fmla="*/ 2950722 w 9373908"/>
              <a:gd name="connsiteY9" fmla="*/ 6920069 h 6920069"/>
              <a:gd name="connsiteX10" fmla="*/ 2907977 w 9373908"/>
              <a:gd name="connsiteY10" fmla="*/ 6873037 h 6920069"/>
              <a:gd name="connsiteX11" fmla="*/ 1907260 w 9373908"/>
              <a:gd name="connsiteY11" fmla="*/ 4085454 h 6920069"/>
              <a:gd name="connsiteX12" fmla="*/ 4583804 w 9373908"/>
              <a:gd name="connsiteY12" fmla="*/ 47488 h 6920069"/>
              <a:gd name="connsiteX13" fmla="*/ 1505505 w 9373908"/>
              <a:gd name="connsiteY13" fmla="*/ 0 h 6920069"/>
              <a:gd name="connsiteX14" fmla="*/ 3189581 w 9373908"/>
              <a:gd name="connsiteY14" fmla="*/ 0 h 6920069"/>
              <a:gd name="connsiteX15" fmla="*/ 3020368 w 9373908"/>
              <a:gd name="connsiteY15" fmla="*/ 133076 h 6920069"/>
              <a:gd name="connsiteX16" fmla="*/ 1157455 w 9373908"/>
              <a:gd name="connsiteY16" fmla="*/ 4086267 h 6920069"/>
              <a:gd name="connsiteX17" fmla="*/ 1898579 w 9373908"/>
              <a:gd name="connsiteY17" fmla="*/ 6742753 h 6920069"/>
              <a:gd name="connsiteX18" fmla="*/ 2012168 w 9373908"/>
              <a:gd name="connsiteY18" fmla="*/ 6920069 h 6920069"/>
              <a:gd name="connsiteX19" fmla="*/ 679265 w 9373908"/>
              <a:gd name="connsiteY19" fmla="*/ 6920069 h 6920069"/>
              <a:gd name="connsiteX20" fmla="*/ 618946 w 9373908"/>
              <a:gd name="connsiteY20" fmla="*/ 6802210 h 6920069"/>
              <a:gd name="connsiteX21" fmla="*/ 0 w 9373908"/>
              <a:gd name="connsiteY21" fmla="*/ 4078975 h 6920069"/>
              <a:gd name="connsiteX22" fmla="*/ 1433282 w 9373908"/>
              <a:gd name="connsiteY22" fmla="*/ 83440 h 692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73908" h="6920069">
                <a:moveTo>
                  <a:pt x="9363722" y="0"/>
                </a:moveTo>
                <a:lnTo>
                  <a:pt x="9373908" y="0"/>
                </a:lnTo>
                <a:lnTo>
                  <a:pt x="9373908" y="8011"/>
                </a:lnTo>
                <a:close/>
                <a:moveTo>
                  <a:pt x="4704244" y="0"/>
                </a:moveTo>
                <a:lnTo>
                  <a:pt x="7874983" y="0"/>
                </a:lnTo>
                <a:lnTo>
                  <a:pt x="7995423" y="47488"/>
                </a:lnTo>
                <a:cubicBezTo>
                  <a:pt x="8454183" y="241528"/>
                  <a:pt x="8873025" y="511464"/>
                  <a:pt x="9236208" y="841557"/>
                </a:cubicBezTo>
                <a:lnTo>
                  <a:pt x="9373908" y="972842"/>
                </a:lnTo>
                <a:lnTo>
                  <a:pt x="9373908" y="6920069"/>
                </a:lnTo>
                <a:lnTo>
                  <a:pt x="2950722" y="6920069"/>
                </a:lnTo>
                <a:lnTo>
                  <a:pt x="2907977" y="6873037"/>
                </a:lnTo>
                <a:cubicBezTo>
                  <a:pt x="2282808" y="6115509"/>
                  <a:pt x="1907260" y="5144339"/>
                  <a:pt x="1907260" y="4085454"/>
                </a:cubicBezTo>
                <a:cubicBezTo>
                  <a:pt x="1907260" y="2270224"/>
                  <a:pt x="3010912" y="712766"/>
                  <a:pt x="4583804" y="47488"/>
                </a:cubicBezTo>
                <a:close/>
                <a:moveTo>
                  <a:pt x="1505505" y="0"/>
                </a:moveTo>
                <a:lnTo>
                  <a:pt x="3189581" y="0"/>
                </a:lnTo>
                <a:lnTo>
                  <a:pt x="3020368" y="133076"/>
                </a:lnTo>
                <a:cubicBezTo>
                  <a:pt x="1882640" y="1072718"/>
                  <a:pt x="1157455" y="2494741"/>
                  <a:pt x="1157455" y="4086267"/>
                </a:cubicBezTo>
                <a:cubicBezTo>
                  <a:pt x="1157455" y="5058867"/>
                  <a:pt x="1428281" y="5968164"/>
                  <a:pt x="1898579" y="6742753"/>
                </a:cubicBezTo>
                <a:lnTo>
                  <a:pt x="2012168" y="6920069"/>
                </a:lnTo>
                <a:lnTo>
                  <a:pt x="679265" y="6920069"/>
                </a:lnTo>
                <a:lnTo>
                  <a:pt x="618946" y="6802210"/>
                </a:lnTo>
                <a:cubicBezTo>
                  <a:pt x="222288" y="5978391"/>
                  <a:pt x="0" y="5054662"/>
                  <a:pt x="0" y="4078975"/>
                </a:cubicBezTo>
                <a:cubicBezTo>
                  <a:pt x="0" y="2561242"/>
                  <a:pt x="537881" y="1169231"/>
                  <a:pt x="1433282" y="83440"/>
                </a:cubicBezTo>
                <a:close/>
              </a:path>
            </a:pathLst>
          </a:custGeom>
          <a:noFill/>
          <a:ln w="603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2A73F40A-89D3-430B-96F3-4FFB3CC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B21D2F-5153-4245-8A45-D8A87B2E9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1133" y="2027603"/>
            <a:ext cx="5097041" cy="2685831"/>
          </a:xfrm>
        </p:spPr>
        <p:txBody>
          <a:bodyPr>
            <a:normAutofit/>
          </a:bodyPr>
          <a:lstStyle/>
          <a:p>
            <a:r>
              <a:rPr lang="en-GB" sz="11500" dirty="0" err="1"/>
              <a:t>Tak</a:t>
            </a:r>
            <a:endParaRPr lang="da-DK" sz="11500" dirty="0"/>
          </a:p>
        </p:txBody>
      </p:sp>
    </p:spTree>
    <p:extLst>
      <p:ext uri="{BB962C8B-B14F-4D97-AF65-F5344CB8AC3E}">
        <p14:creationId xmlns:p14="http://schemas.microsoft.com/office/powerpoint/2010/main" val="3848422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FD5430B-633C-431B-BF32-EB26F3A8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Klader</a:t>
            </a:r>
          </a:p>
        </p:txBody>
      </p:sp>
    </p:spTree>
    <p:extLst>
      <p:ext uri="{BB962C8B-B14F-4D97-AF65-F5344CB8AC3E}">
        <p14:creationId xmlns:p14="http://schemas.microsoft.com/office/powerpoint/2010/main" val="3998664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8D0DA-64C9-43F4-B659-BFCAD7A4D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Hypothalamus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28B68AB-438E-4681-B2A1-93406E9DE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5" r="12521"/>
          <a:stretch/>
        </p:blipFill>
        <p:spPr>
          <a:xfrm>
            <a:off x="609600" y="320749"/>
            <a:ext cx="5212080" cy="38569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1791D715-8F42-4B80-B3CE-0558D47CB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4" r="2749" b="-2"/>
          <a:stretch/>
        </p:blipFill>
        <p:spPr>
          <a:xfrm>
            <a:off x="6370320" y="320109"/>
            <a:ext cx="5212080" cy="38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1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A8D870D-BD01-424F-8E48-DCB4D406B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7000"/>
          </a:blip>
          <a:srcRect l="25717" r="28851"/>
          <a:stretch/>
        </p:blipFill>
        <p:spPr>
          <a:xfrm>
            <a:off x="2946400" y="0"/>
            <a:ext cx="5892800" cy="739446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90B9CF8-EF1D-416D-906B-865290D16FC3}"/>
              </a:ext>
            </a:extLst>
          </p:cNvPr>
          <p:cNvSpPr txBox="1"/>
          <p:nvPr/>
        </p:nvSpPr>
        <p:spPr>
          <a:xfrm>
            <a:off x="492200" y="400929"/>
            <a:ext cx="229035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6600" dirty="0" err="1">
                <a:latin typeface="Ubuntu" panose="020B0504030602030204" pitchFamily="34" charset="0"/>
              </a:rPr>
              <a:t>Pineal</a:t>
            </a:r>
            <a:r>
              <a:rPr lang="da-DK" sz="6600" dirty="0">
                <a:latin typeface="Ubuntu" panose="020B0504030602030204" pitchFamily="34" charset="0"/>
              </a:rPr>
              <a:t> Kirtel</a:t>
            </a:r>
          </a:p>
          <a:p>
            <a:endParaRPr lang="da-DK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36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0F2E490-1384-4CF7-92BC-95B38EECE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66" y="76200"/>
            <a:ext cx="2167467" cy="12192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E63683C-0B6F-47CE-8CD8-44833B824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58" y="2014998"/>
            <a:ext cx="2654282" cy="158279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B5DDF70-E566-448B-B533-97AF8B06CA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5" t="38117" b="16882"/>
          <a:stretch/>
        </p:blipFill>
        <p:spPr>
          <a:xfrm>
            <a:off x="5568402" y="1319511"/>
            <a:ext cx="1055195" cy="98384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5698615-92C1-4393-B65E-F409C00A2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631" y="0"/>
            <a:ext cx="5748737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2F15AE2-4373-4769-AE24-25DC9F292F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177" t="88158" r="9178" b="2897"/>
          <a:stretch/>
        </p:blipFill>
        <p:spPr>
          <a:xfrm>
            <a:off x="4849791" y="4815068"/>
            <a:ext cx="956841" cy="613459"/>
          </a:xfrm>
          <a:prstGeom prst="rect">
            <a:avLst/>
          </a:prstGeom>
        </p:spPr>
      </p:pic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449DDB4C-2F90-4EB7-BC60-06220E4120C1}"/>
              </a:ext>
            </a:extLst>
          </p:cNvPr>
          <p:cNvSpPr/>
          <p:nvPr/>
        </p:nvSpPr>
        <p:spPr>
          <a:xfrm>
            <a:off x="6480525" y="5812771"/>
            <a:ext cx="2705100" cy="14050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37E6761-C0CC-478C-AE34-AA7A210DF665}"/>
              </a:ext>
            </a:extLst>
          </p:cNvPr>
          <p:cNvSpPr txBox="1"/>
          <p:nvPr/>
        </p:nvSpPr>
        <p:spPr>
          <a:xfrm>
            <a:off x="2233914" y="270301"/>
            <a:ext cx="22903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 err="1">
                <a:latin typeface="Ubuntu" panose="020B0504030602030204" pitchFamily="34" charset="0"/>
              </a:rPr>
              <a:t>Pineal</a:t>
            </a:r>
            <a:r>
              <a:rPr lang="da-DK" sz="2800" dirty="0">
                <a:latin typeface="Ubuntu" panose="020B0504030602030204" pitchFamily="34" charset="0"/>
              </a:rPr>
              <a:t> Kirtel</a:t>
            </a:r>
          </a:p>
          <a:p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C87028D-5712-49D8-A927-728D618AD639}"/>
              </a:ext>
            </a:extLst>
          </p:cNvPr>
          <p:cNvSpPr txBox="1"/>
          <p:nvPr/>
        </p:nvSpPr>
        <p:spPr>
          <a:xfrm>
            <a:off x="6882611" y="349470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 err="1">
                <a:latin typeface="Ubuntu" panose="020B0504030602030204" pitchFamily="34" charset="0"/>
              </a:rPr>
              <a:t>Hypothalamus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206EFEA7-8BD9-4507-8524-4B2C93F20443}"/>
              </a:ext>
            </a:extLst>
          </p:cNvPr>
          <p:cNvSpPr txBox="1"/>
          <p:nvPr/>
        </p:nvSpPr>
        <p:spPr>
          <a:xfrm>
            <a:off x="6882611" y="910790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Ubuntu" panose="020B0504030602030204" pitchFamily="34" charset="0"/>
              </a:rPr>
              <a:t>Hypofysen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5667599E-2B9E-4F5E-8DA4-72B3C6453851}"/>
              </a:ext>
            </a:extLst>
          </p:cNvPr>
          <p:cNvSpPr txBox="1"/>
          <p:nvPr/>
        </p:nvSpPr>
        <p:spPr>
          <a:xfrm>
            <a:off x="6975211" y="1543594"/>
            <a:ext cx="35602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Ubuntu" panose="020B0504030602030204" pitchFamily="34" charset="0"/>
              </a:rPr>
              <a:t>Skjoldbruskkirtlen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EDF71F01-7AD8-4385-B9F6-AA2C86623E10}"/>
              </a:ext>
            </a:extLst>
          </p:cNvPr>
          <p:cNvSpPr txBox="1"/>
          <p:nvPr/>
        </p:nvSpPr>
        <p:spPr>
          <a:xfrm>
            <a:off x="6968927" y="2077419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 err="1">
                <a:latin typeface="Ubuntu" panose="020B0504030602030204" pitchFamily="34" charset="0"/>
              </a:rPr>
              <a:t>Thymus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2FADF65B-4824-4B17-AB1A-19AF8310AA54}"/>
              </a:ext>
            </a:extLst>
          </p:cNvPr>
          <p:cNvSpPr txBox="1"/>
          <p:nvPr/>
        </p:nvSpPr>
        <p:spPr>
          <a:xfrm>
            <a:off x="7423140" y="2826054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Ubuntu" panose="020B0504030602030204" pitchFamily="34" charset="0"/>
              </a:rPr>
              <a:t>Bugspyt 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8C018AB8-C0BA-47B2-A3F3-046534CE2397}"/>
              </a:ext>
            </a:extLst>
          </p:cNvPr>
          <p:cNvSpPr txBox="1"/>
          <p:nvPr/>
        </p:nvSpPr>
        <p:spPr>
          <a:xfrm>
            <a:off x="7433534" y="3387374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Ubuntu" panose="020B0504030602030204" pitchFamily="34" charset="0"/>
              </a:rPr>
              <a:t>Binyre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1AEA66DF-C841-4596-8C8E-3B631694749D}"/>
              </a:ext>
            </a:extLst>
          </p:cNvPr>
          <p:cNvSpPr txBox="1"/>
          <p:nvPr/>
        </p:nvSpPr>
        <p:spPr>
          <a:xfrm>
            <a:off x="6542030" y="4875443"/>
            <a:ext cx="264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Ubuntu" panose="020B0504030602030204" pitchFamily="34" charset="0"/>
              </a:rPr>
              <a:t>Æggestok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2B91D1A6-0DC7-4C7B-8732-4869E23036D4}"/>
              </a:ext>
            </a:extLst>
          </p:cNvPr>
          <p:cNvSpPr/>
          <p:nvPr/>
        </p:nvSpPr>
        <p:spPr>
          <a:xfrm>
            <a:off x="6480525" y="5564248"/>
            <a:ext cx="699208" cy="382962"/>
          </a:xfrm>
          <a:prstGeom prst="roundRect">
            <a:avLst>
              <a:gd name="adj" fmla="val 241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8F79B4CB-6150-4C9E-8B84-CB8E5BE567BD}"/>
              </a:ext>
            </a:extLst>
          </p:cNvPr>
          <p:cNvSpPr txBox="1"/>
          <p:nvPr/>
        </p:nvSpPr>
        <p:spPr>
          <a:xfrm>
            <a:off x="6542030" y="5431820"/>
            <a:ext cx="264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Ubuntu" panose="020B0504030602030204" pitchFamily="34" charset="0"/>
              </a:rPr>
              <a:t>Testikler  </a:t>
            </a:r>
            <a:endParaRPr lang="da-DK" dirty="0">
              <a:latin typeface="Ubuntu" panose="020B0504030602030204" pitchFamily="34" charset="0"/>
            </a:endParaRPr>
          </a:p>
        </p:txBody>
      </p:sp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1D6C3B1B-661A-422A-A1A4-6C65D4DF139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513291" y="1805204"/>
            <a:ext cx="146192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695BC025-69B9-4883-B1EE-47B244917A8D}"/>
              </a:ext>
            </a:extLst>
          </p:cNvPr>
          <p:cNvCxnSpPr>
            <a:cxnSpLocks/>
          </p:cNvCxnSpPr>
          <p:nvPr/>
        </p:nvCxnSpPr>
        <p:spPr>
          <a:xfrm flipH="1">
            <a:off x="5438774" y="2381695"/>
            <a:ext cx="1530153" cy="171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A1B01FE7-85CC-45F6-BC6A-54EA3806E99A}"/>
              </a:ext>
            </a:extLst>
          </p:cNvPr>
          <p:cNvCxnSpPr>
            <a:cxnSpLocks/>
          </p:cNvCxnSpPr>
          <p:nvPr/>
        </p:nvCxnSpPr>
        <p:spPr>
          <a:xfrm flipH="1">
            <a:off x="5866807" y="3691532"/>
            <a:ext cx="1556333" cy="1370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E639BCBB-EF17-4E7F-AA93-64D0D3AD5218}"/>
              </a:ext>
            </a:extLst>
          </p:cNvPr>
          <p:cNvSpPr/>
          <p:nvPr/>
        </p:nvSpPr>
        <p:spPr>
          <a:xfrm>
            <a:off x="6895832" y="2898648"/>
            <a:ext cx="428894" cy="338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8" name="Lige pilforbindelse 27">
            <a:extLst>
              <a:ext uri="{FF2B5EF4-FFF2-40B4-BE49-F238E27FC236}">
                <a16:creationId xmlns:a16="http://schemas.microsoft.com/office/drawing/2014/main" id="{7E95C920-6272-42CD-BEA8-5263678E9412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444142" y="5693430"/>
            <a:ext cx="1097888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pilforbindelse 29">
            <a:extLst>
              <a:ext uri="{FF2B5EF4-FFF2-40B4-BE49-F238E27FC236}">
                <a16:creationId xmlns:a16="http://schemas.microsoft.com/office/drawing/2014/main" id="{497766B0-6AB8-4CAC-B490-F364B3598BEA}"/>
              </a:ext>
            </a:extLst>
          </p:cNvPr>
          <p:cNvCxnSpPr>
            <a:cxnSpLocks/>
          </p:cNvCxnSpPr>
          <p:nvPr/>
        </p:nvCxnSpPr>
        <p:spPr>
          <a:xfrm flipH="1" flipV="1">
            <a:off x="5775872" y="5102880"/>
            <a:ext cx="766158" cy="1891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pilforbindelse 25">
            <a:extLst>
              <a:ext uri="{FF2B5EF4-FFF2-40B4-BE49-F238E27FC236}">
                <a16:creationId xmlns:a16="http://schemas.microsoft.com/office/drawing/2014/main" id="{B006F0D6-39ED-4FD3-AFEC-A20635CE0D14}"/>
              </a:ext>
            </a:extLst>
          </p:cNvPr>
          <p:cNvCxnSpPr>
            <a:cxnSpLocks/>
          </p:cNvCxnSpPr>
          <p:nvPr/>
        </p:nvCxnSpPr>
        <p:spPr>
          <a:xfrm flipH="1">
            <a:off x="5428210" y="3189747"/>
            <a:ext cx="1896515" cy="45923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ktangel: afrundede hjørner 39">
            <a:extLst>
              <a:ext uri="{FF2B5EF4-FFF2-40B4-BE49-F238E27FC236}">
                <a16:creationId xmlns:a16="http://schemas.microsoft.com/office/drawing/2014/main" id="{B480ACCE-C257-463D-8835-65F790F34FD7}"/>
              </a:ext>
            </a:extLst>
          </p:cNvPr>
          <p:cNvSpPr/>
          <p:nvPr/>
        </p:nvSpPr>
        <p:spPr>
          <a:xfrm>
            <a:off x="6295692" y="3162665"/>
            <a:ext cx="105108" cy="1755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1" name="Rektangel: afrundede hjørner 40">
            <a:extLst>
              <a:ext uri="{FF2B5EF4-FFF2-40B4-BE49-F238E27FC236}">
                <a16:creationId xmlns:a16="http://schemas.microsoft.com/office/drawing/2014/main" id="{98F092BB-FFE7-47C4-BAAA-57483F19C2DA}"/>
              </a:ext>
            </a:extLst>
          </p:cNvPr>
          <p:cNvSpPr/>
          <p:nvPr/>
        </p:nvSpPr>
        <p:spPr>
          <a:xfrm>
            <a:off x="5510441" y="3022476"/>
            <a:ext cx="290220" cy="508801"/>
          </a:xfrm>
          <a:prstGeom prst="roundRect">
            <a:avLst>
              <a:gd name="adj" fmla="val 16667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Rektangel: afrundede hjørner 41">
            <a:extLst>
              <a:ext uri="{FF2B5EF4-FFF2-40B4-BE49-F238E27FC236}">
                <a16:creationId xmlns:a16="http://schemas.microsoft.com/office/drawing/2014/main" id="{DBACD8BD-E6B0-45AE-89D9-4978C75D2EF9}"/>
              </a:ext>
            </a:extLst>
          </p:cNvPr>
          <p:cNvSpPr/>
          <p:nvPr/>
        </p:nvSpPr>
        <p:spPr>
          <a:xfrm>
            <a:off x="5773262" y="2813162"/>
            <a:ext cx="522430" cy="508801"/>
          </a:xfrm>
          <a:prstGeom prst="roundRect">
            <a:avLst>
              <a:gd name="adj" fmla="val 16667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Rektangel: afrundede hjørner 42">
            <a:extLst>
              <a:ext uri="{FF2B5EF4-FFF2-40B4-BE49-F238E27FC236}">
                <a16:creationId xmlns:a16="http://schemas.microsoft.com/office/drawing/2014/main" id="{FB371FB9-1E00-4802-996F-B85C6FA39B55}"/>
              </a:ext>
            </a:extLst>
          </p:cNvPr>
          <p:cNvSpPr/>
          <p:nvPr/>
        </p:nvSpPr>
        <p:spPr>
          <a:xfrm>
            <a:off x="6402142" y="3147199"/>
            <a:ext cx="493690" cy="81772"/>
          </a:xfrm>
          <a:prstGeom prst="roundRect">
            <a:avLst>
              <a:gd name="adj" fmla="val 16667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2047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0F2E490-1384-4CF7-92BC-95B38EECE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66" y="76200"/>
            <a:ext cx="2167467" cy="12192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E63683C-0B6F-47CE-8CD8-44833B824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58" y="2014998"/>
            <a:ext cx="2654282" cy="158279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B5DDF70-E566-448B-B533-97AF8B06CA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5" t="38117" b="16882"/>
          <a:stretch/>
        </p:blipFill>
        <p:spPr>
          <a:xfrm>
            <a:off x="5568402" y="1319511"/>
            <a:ext cx="1055195" cy="98384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5698615-92C1-4393-B65E-F409C00A2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631" y="0"/>
            <a:ext cx="5748737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2F15AE2-4373-4769-AE24-25DC9F292F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177" t="88158" r="9178" b="2897"/>
          <a:stretch/>
        </p:blipFill>
        <p:spPr>
          <a:xfrm>
            <a:off x="4849791" y="4815068"/>
            <a:ext cx="956841" cy="613459"/>
          </a:xfrm>
          <a:prstGeom prst="rect">
            <a:avLst/>
          </a:prstGeom>
        </p:spPr>
      </p:pic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449DDB4C-2F90-4EB7-BC60-06220E4120C1}"/>
              </a:ext>
            </a:extLst>
          </p:cNvPr>
          <p:cNvSpPr/>
          <p:nvPr/>
        </p:nvSpPr>
        <p:spPr>
          <a:xfrm>
            <a:off x="6480525" y="5812771"/>
            <a:ext cx="2705100" cy="14050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2B91D1A6-0DC7-4C7B-8732-4869E23036D4}"/>
              </a:ext>
            </a:extLst>
          </p:cNvPr>
          <p:cNvSpPr/>
          <p:nvPr/>
        </p:nvSpPr>
        <p:spPr>
          <a:xfrm>
            <a:off x="6480525" y="5564248"/>
            <a:ext cx="699208" cy="382962"/>
          </a:xfrm>
          <a:prstGeom prst="roundRect">
            <a:avLst>
              <a:gd name="adj" fmla="val 241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E639BCBB-EF17-4E7F-AA93-64D0D3AD5218}"/>
              </a:ext>
            </a:extLst>
          </p:cNvPr>
          <p:cNvSpPr/>
          <p:nvPr/>
        </p:nvSpPr>
        <p:spPr>
          <a:xfrm>
            <a:off x="6895832" y="2898648"/>
            <a:ext cx="428894" cy="338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: afrundede hjørner 39">
            <a:extLst>
              <a:ext uri="{FF2B5EF4-FFF2-40B4-BE49-F238E27FC236}">
                <a16:creationId xmlns:a16="http://schemas.microsoft.com/office/drawing/2014/main" id="{B480ACCE-C257-463D-8835-65F790F34FD7}"/>
              </a:ext>
            </a:extLst>
          </p:cNvPr>
          <p:cNvSpPr/>
          <p:nvPr/>
        </p:nvSpPr>
        <p:spPr>
          <a:xfrm>
            <a:off x="6295692" y="3162665"/>
            <a:ext cx="105108" cy="1755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1" name="Rektangel: afrundede hjørner 40">
            <a:extLst>
              <a:ext uri="{FF2B5EF4-FFF2-40B4-BE49-F238E27FC236}">
                <a16:creationId xmlns:a16="http://schemas.microsoft.com/office/drawing/2014/main" id="{98F092BB-FFE7-47C4-BAAA-57483F19C2DA}"/>
              </a:ext>
            </a:extLst>
          </p:cNvPr>
          <p:cNvSpPr/>
          <p:nvPr/>
        </p:nvSpPr>
        <p:spPr>
          <a:xfrm>
            <a:off x="5510441" y="3022476"/>
            <a:ext cx="290220" cy="508801"/>
          </a:xfrm>
          <a:prstGeom prst="roundRect">
            <a:avLst>
              <a:gd name="adj" fmla="val 16667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Rektangel: afrundede hjørner 41">
            <a:extLst>
              <a:ext uri="{FF2B5EF4-FFF2-40B4-BE49-F238E27FC236}">
                <a16:creationId xmlns:a16="http://schemas.microsoft.com/office/drawing/2014/main" id="{DBACD8BD-E6B0-45AE-89D9-4978C75D2EF9}"/>
              </a:ext>
            </a:extLst>
          </p:cNvPr>
          <p:cNvSpPr/>
          <p:nvPr/>
        </p:nvSpPr>
        <p:spPr>
          <a:xfrm>
            <a:off x="5773262" y="2813162"/>
            <a:ext cx="522430" cy="508801"/>
          </a:xfrm>
          <a:prstGeom prst="roundRect">
            <a:avLst>
              <a:gd name="adj" fmla="val 16667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Rektangel: afrundede hjørner 42">
            <a:extLst>
              <a:ext uri="{FF2B5EF4-FFF2-40B4-BE49-F238E27FC236}">
                <a16:creationId xmlns:a16="http://schemas.microsoft.com/office/drawing/2014/main" id="{FB371FB9-1E00-4802-996F-B85C6FA39B55}"/>
              </a:ext>
            </a:extLst>
          </p:cNvPr>
          <p:cNvSpPr/>
          <p:nvPr/>
        </p:nvSpPr>
        <p:spPr>
          <a:xfrm>
            <a:off x="6402142" y="3147199"/>
            <a:ext cx="493690" cy="81772"/>
          </a:xfrm>
          <a:prstGeom prst="roundRect">
            <a:avLst>
              <a:gd name="adj" fmla="val 16667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44AECFAE-64B1-4D58-B9F4-AA8C018FD59E}"/>
              </a:ext>
            </a:extLst>
          </p:cNvPr>
          <p:cNvSpPr/>
          <p:nvPr/>
        </p:nvSpPr>
        <p:spPr>
          <a:xfrm>
            <a:off x="6810578" y="1517640"/>
            <a:ext cx="2829705" cy="987624"/>
          </a:xfrm>
          <a:prstGeom prst="roundRect">
            <a:avLst>
              <a:gd name="adj" fmla="val 109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CAE98025-783E-401C-A3E2-ECFD439EDB9F}"/>
              </a:ext>
            </a:extLst>
          </p:cNvPr>
          <p:cNvSpPr/>
          <p:nvPr/>
        </p:nvSpPr>
        <p:spPr>
          <a:xfrm>
            <a:off x="7155908" y="2389602"/>
            <a:ext cx="2705100" cy="1452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: afrundede hjørner 31">
            <a:extLst>
              <a:ext uri="{FF2B5EF4-FFF2-40B4-BE49-F238E27FC236}">
                <a16:creationId xmlns:a16="http://schemas.microsoft.com/office/drawing/2014/main" id="{CF92136C-9174-4B9A-BB09-81DA2143195A}"/>
              </a:ext>
            </a:extLst>
          </p:cNvPr>
          <p:cNvSpPr/>
          <p:nvPr/>
        </p:nvSpPr>
        <p:spPr>
          <a:xfrm>
            <a:off x="5512820" y="2314983"/>
            <a:ext cx="1304696" cy="179687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: afrundede hjørner 32">
            <a:extLst>
              <a:ext uri="{FF2B5EF4-FFF2-40B4-BE49-F238E27FC236}">
                <a16:creationId xmlns:a16="http://schemas.microsoft.com/office/drawing/2014/main" id="{76E0680B-D8A8-490E-AF05-4814BB753FAE}"/>
              </a:ext>
            </a:extLst>
          </p:cNvPr>
          <p:cNvSpPr/>
          <p:nvPr/>
        </p:nvSpPr>
        <p:spPr>
          <a:xfrm>
            <a:off x="5531193" y="1796733"/>
            <a:ext cx="888657" cy="80710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: afrundede hjørner 33">
            <a:extLst>
              <a:ext uri="{FF2B5EF4-FFF2-40B4-BE49-F238E27FC236}">
                <a16:creationId xmlns:a16="http://schemas.microsoft.com/office/drawing/2014/main" id="{07E99EB5-9898-495B-B989-72150D273E97}"/>
              </a:ext>
            </a:extLst>
          </p:cNvPr>
          <p:cNvSpPr/>
          <p:nvPr/>
        </p:nvSpPr>
        <p:spPr>
          <a:xfrm>
            <a:off x="6394251" y="1302844"/>
            <a:ext cx="761658" cy="524720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Rektangel: afrundede hjørner 35">
            <a:extLst>
              <a:ext uri="{FF2B5EF4-FFF2-40B4-BE49-F238E27FC236}">
                <a16:creationId xmlns:a16="http://schemas.microsoft.com/office/drawing/2014/main" id="{EF5519E2-1514-44D3-A755-B759606D261B}"/>
              </a:ext>
            </a:extLst>
          </p:cNvPr>
          <p:cNvSpPr/>
          <p:nvPr/>
        </p:nvSpPr>
        <p:spPr>
          <a:xfrm>
            <a:off x="5886424" y="800450"/>
            <a:ext cx="209576" cy="80710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Rektangel: afrundede hjørner 37">
            <a:extLst>
              <a:ext uri="{FF2B5EF4-FFF2-40B4-BE49-F238E27FC236}">
                <a16:creationId xmlns:a16="http://schemas.microsoft.com/office/drawing/2014/main" id="{012162DD-5712-40F6-BA2F-02863EE08A4A}"/>
              </a:ext>
            </a:extLst>
          </p:cNvPr>
          <p:cNvSpPr/>
          <p:nvPr/>
        </p:nvSpPr>
        <p:spPr>
          <a:xfrm>
            <a:off x="2044404" y="146210"/>
            <a:ext cx="2705100" cy="1452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Rektangel: afrundede hjørner 43">
            <a:extLst>
              <a:ext uri="{FF2B5EF4-FFF2-40B4-BE49-F238E27FC236}">
                <a16:creationId xmlns:a16="http://schemas.microsoft.com/office/drawing/2014/main" id="{532729B3-33D5-4DC1-AD17-171CF43ECE6F}"/>
              </a:ext>
            </a:extLst>
          </p:cNvPr>
          <p:cNvSpPr/>
          <p:nvPr/>
        </p:nvSpPr>
        <p:spPr>
          <a:xfrm>
            <a:off x="6503560" y="3655219"/>
            <a:ext cx="621140" cy="63654"/>
          </a:xfrm>
          <a:prstGeom prst="roundRect">
            <a:avLst>
              <a:gd name="adj" fmla="val 50000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5" name="Rektangel: afrundede hjørner 44">
            <a:extLst>
              <a:ext uri="{FF2B5EF4-FFF2-40B4-BE49-F238E27FC236}">
                <a16:creationId xmlns:a16="http://schemas.microsoft.com/office/drawing/2014/main" id="{B4A5803C-63AE-4031-BA59-0B30B9ACCBBB}"/>
              </a:ext>
            </a:extLst>
          </p:cNvPr>
          <p:cNvSpPr/>
          <p:nvPr/>
        </p:nvSpPr>
        <p:spPr>
          <a:xfrm>
            <a:off x="5971249" y="3543131"/>
            <a:ext cx="317054" cy="179687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6" name="Rektangel: afrundede hjørner 45">
            <a:extLst>
              <a:ext uri="{FF2B5EF4-FFF2-40B4-BE49-F238E27FC236}">
                <a16:creationId xmlns:a16="http://schemas.microsoft.com/office/drawing/2014/main" id="{EA8B9AD1-7149-440C-8310-475D89FF1A34}"/>
              </a:ext>
            </a:extLst>
          </p:cNvPr>
          <p:cNvSpPr/>
          <p:nvPr/>
        </p:nvSpPr>
        <p:spPr>
          <a:xfrm>
            <a:off x="7124700" y="3459263"/>
            <a:ext cx="166436" cy="2596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Rektangel: afrundede hjørner 46">
            <a:extLst>
              <a:ext uri="{FF2B5EF4-FFF2-40B4-BE49-F238E27FC236}">
                <a16:creationId xmlns:a16="http://schemas.microsoft.com/office/drawing/2014/main" id="{B980CC3B-F233-4319-A8F1-228D6BF46822}"/>
              </a:ext>
            </a:extLst>
          </p:cNvPr>
          <p:cNvSpPr/>
          <p:nvPr/>
        </p:nvSpPr>
        <p:spPr>
          <a:xfrm>
            <a:off x="6265269" y="3671701"/>
            <a:ext cx="245434" cy="2596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Rektangel: afrundede hjørner 47">
            <a:extLst>
              <a:ext uri="{FF2B5EF4-FFF2-40B4-BE49-F238E27FC236}">
                <a16:creationId xmlns:a16="http://schemas.microsoft.com/office/drawing/2014/main" id="{2ADE5696-1A77-4DFA-AFE1-0D1F6C2382EE}"/>
              </a:ext>
            </a:extLst>
          </p:cNvPr>
          <p:cNvSpPr/>
          <p:nvPr/>
        </p:nvSpPr>
        <p:spPr>
          <a:xfrm>
            <a:off x="6092464" y="759778"/>
            <a:ext cx="890587" cy="74201"/>
          </a:xfrm>
          <a:prstGeom prst="roundRect">
            <a:avLst>
              <a:gd name="adj" fmla="val 361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Rektangel: afrundede hjørner 48">
            <a:extLst>
              <a:ext uri="{FF2B5EF4-FFF2-40B4-BE49-F238E27FC236}">
                <a16:creationId xmlns:a16="http://schemas.microsoft.com/office/drawing/2014/main" id="{A5800A69-E5D0-45FA-8B01-7EF543771F2F}"/>
              </a:ext>
            </a:extLst>
          </p:cNvPr>
          <p:cNvSpPr/>
          <p:nvPr/>
        </p:nvSpPr>
        <p:spPr>
          <a:xfrm>
            <a:off x="6920394" y="862714"/>
            <a:ext cx="2750543" cy="524721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Rektangel: afrundede hjørner 49">
            <a:extLst>
              <a:ext uri="{FF2B5EF4-FFF2-40B4-BE49-F238E27FC236}">
                <a16:creationId xmlns:a16="http://schemas.microsoft.com/office/drawing/2014/main" id="{29974A4E-3563-4EE5-90F1-9547110A14B6}"/>
              </a:ext>
            </a:extLst>
          </p:cNvPr>
          <p:cNvSpPr/>
          <p:nvPr/>
        </p:nvSpPr>
        <p:spPr>
          <a:xfrm>
            <a:off x="5548312" y="5660231"/>
            <a:ext cx="834033" cy="90101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Rektangel: afrundede hjørner 50">
            <a:extLst>
              <a:ext uri="{FF2B5EF4-FFF2-40B4-BE49-F238E27FC236}">
                <a16:creationId xmlns:a16="http://schemas.microsoft.com/office/drawing/2014/main" id="{287D7DB5-B752-44B4-B115-F3730C4387F1}"/>
              </a:ext>
            </a:extLst>
          </p:cNvPr>
          <p:cNvSpPr/>
          <p:nvPr/>
        </p:nvSpPr>
        <p:spPr>
          <a:xfrm>
            <a:off x="6380106" y="5657993"/>
            <a:ext cx="245434" cy="2596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Rektangel: afrundede hjørner 51">
            <a:extLst>
              <a:ext uri="{FF2B5EF4-FFF2-40B4-BE49-F238E27FC236}">
                <a16:creationId xmlns:a16="http://schemas.microsoft.com/office/drawing/2014/main" id="{4B99D35F-1882-4B7F-BA0C-261555B991EB}"/>
              </a:ext>
            </a:extLst>
          </p:cNvPr>
          <p:cNvSpPr/>
          <p:nvPr/>
        </p:nvSpPr>
        <p:spPr>
          <a:xfrm>
            <a:off x="6244864" y="805292"/>
            <a:ext cx="890587" cy="285114"/>
          </a:xfrm>
          <a:prstGeom prst="roundRect">
            <a:avLst>
              <a:gd name="adj" fmla="val 361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C87028D-5712-49D8-A927-728D618AD639}"/>
              </a:ext>
            </a:extLst>
          </p:cNvPr>
          <p:cNvSpPr txBox="1"/>
          <p:nvPr/>
        </p:nvSpPr>
        <p:spPr>
          <a:xfrm>
            <a:off x="6208220" y="409823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 err="1">
                <a:latin typeface="Ubuntu" panose="020B0504030602030204" pitchFamily="34" charset="0"/>
              </a:rPr>
              <a:t>Hypothalamus</a:t>
            </a:r>
            <a:endParaRPr lang="da-DK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29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0F2E490-1384-4CF7-92BC-95B38EECE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66" y="76200"/>
            <a:ext cx="2167467" cy="12192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E63683C-0B6F-47CE-8CD8-44833B824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58" y="2014998"/>
            <a:ext cx="2654282" cy="158279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B5DDF70-E566-448B-B533-97AF8B06CA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5" t="38117" b="16882"/>
          <a:stretch/>
        </p:blipFill>
        <p:spPr>
          <a:xfrm>
            <a:off x="5568402" y="1319511"/>
            <a:ext cx="1055195" cy="98384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5698615-92C1-4393-B65E-F409C00A2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631" y="0"/>
            <a:ext cx="5748737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2F15AE2-4373-4769-AE24-25DC9F292F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177" t="88158" r="9178" b="2897"/>
          <a:stretch/>
        </p:blipFill>
        <p:spPr>
          <a:xfrm>
            <a:off x="4849791" y="4815068"/>
            <a:ext cx="956841" cy="613459"/>
          </a:xfrm>
          <a:prstGeom prst="rect">
            <a:avLst/>
          </a:prstGeom>
        </p:spPr>
      </p:pic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449DDB4C-2F90-4EB7-BC60-06220E4120C1}"/>
              </a:ext>
            </a:extLst>
          </p:cNvPr>
          <p:cNvSpPr/>
          <p:nvPr/>
        </p:nvSpPr>
        <p:spPr>
          <a:xfrm>
            <a:off x="6480525" y="5812771"/>
            <a:ext cx="2705100" cy="14050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2B91D1A6-0DC7-4C7B-8732-4869E23036D4}"/>
              </a:ext>
            </a:extLst>
          </p:cNvPr>
          <p:cNvSpPr/>
          <p:nvPr/>
        </p:nvSpPr>
        <p:spPr>
          <a:xfrm>
            <a:off x="6480525" y="5564248"/>
            <a:ext cx="699208" cy="382962"/>
          </a:xfrm>
          <a:prstGeom prst="roundRect">
            <a:avLst>
              <a:gd name="adj" fmla="val 241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E639BCBB-EF17-4E7F-AA93-64D0D3AD5218}"/>
              </a:ext>
            </a:extLst>
          </p:cNvPr>
          <p:cNvSpPr/>
          <p:nvPr/>
        </p:nvSpPr>
        <p:spPr>
          <a:xfrm>
            <a:off x="6895832" y="2898648"/>
            <a:ext cx="428894" cy="338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: afrundede hjørner 39">
            <a:extLst>
              <a:ext uri="{FF2B5EF4-FFF2-40B4-BE49-F238E27FC236}">
                <a16:creationId xmlns:a16="http://schemas.microsoft.com/office/drawing/2014/main" id="{B480ACCE-C257-463D-8835-65F790F34FD7}"/>
              </a:ext>
            </a:extLst>
          </p:cNvPr>
          <p:cNvSpPr/>
          <p:nvPr/>
        </p:nvSpPr>
        <p:spPr>
          <a:xfrm>
            <a:off x="6295692" y="3162665"/>
            <a:ext cx="105108" cy="1755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1" name="Rektangel: afrundede hjørner 40">
            <a:extLst>
              <a:ext uri="{FF2B5EF4-FFF2-40B4-BE49-F238E27FC236}">
                <a16:creationId xmlns:a16="http://schemas.microsoft.com/office/drawing/2014/main" id="{98F092BB-FFE7-47C4-BAAA-57483F19C2DA}"/>
              </a:ext>
            </a:extLst>
          </p:cNvPr>
          <p:cNvSpPr/>
          <p:nvPr/>
        </p:nvSpPr>
        <p:spPr>
          <a:xfrm>
            <a:off x="5510441" y="3022476"/>
            <a:ext cx="290220" cy="508801"/>
          </a:xfrm>
          <a:prstGeom prst="roundRect">
            <a:avLst>
              <a:gd name="adj" fmla="val 16667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Rektangel: afrundede hjørner 41">
            <a:extLst>
              <a:ext uri="{FF2B5EF4-FFF2-40B4-BE49-F238E27FC236}">
                <a16:creationId xmlns:a16="http://schemas.microsoft.com/office/drawing/2014/main" id="{DBACD8BD-E6B0-45AE-89D9-4978C75D2EF9}"/>
              </a:ext>
            </a:extLst>
          </p:cNvPr>
          <p:cNvSpPr/>
          <p:nvPr/>
        </p:nvSpPr>
        <p:spPr>
          <a:xfrm>
            <a:off x="5773262" y="2813162"/>
            <a:ext cx="522430" cy="508801"/>
          </a:xfrm>
          <a:prstGeom prst="roundRect">
            <a:avLst>
              <a:gd name="adj" fmla="val 16667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Rektangel: afrundede hjørner 42">
            <a:extLst>
              <a:ext uri="{FF2B5EF4-FFF2-40B4-BE49-F238E27FC236}">
                <a16:creationId xmlns:a16="http://schemas.microsoft.com/office/drawing/2014/main" id="{FB371FB9-1E00-4802-996F-B85C6FA39B55}"/>
              </a:ext>
            </a:extLst>
          </p:cNvPr>
          <p:cNvSpPr/>
          <p:nvPr/>
        </p:nvSpPr>
        <p:spPr>
          <a:xfrm>
            <a:off x="6402142" y="3147199"/>
            <a:ext cx="493690" cy="81772"/>
          </a:xfrm>
          <a:prstGeom prst="roundRect">
            <a:avLst>
              <a:gd name="adj" fmla="val 16667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44AECFAE-64B1-4D58-B9F4-AA8C018FD59E}"/>
              </a:ext>
            </a:extLst>
          </p:cNvPr>
          <p:cNvSpPr/>
          <p:nvPr/>
        </p:nvSpPr>
        <p:spPr>
          <a:xfrm>
            <a:off x="6810578" y="1517640"/>
            <a:ext cx="2829705" cy="987624"/>
          </a:xfrm>
          <a:prstGeom prst="roundRect">
            <a:avLst>
              <a:gd name="adj" fmla="val 109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CAE98025-783E-401C-A3E2-ECFD439EDB9F}"/>
              </a:ext>
            </a:extLst>
          </p:cNvPr>
          <p:cNvSpPr/>
          <p:nvPr/>
        </p:nvSpPr>
        <p:spPr>
          <a:xfrm>
            <a:off x="7155908" y="2389602"/>
            <a:ext cx="2705100" cy="1452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: afrundede hjørner 31">
            <a:extLst>
              <a:ext uri="{FF2B5EF4-FFF2-40B4-BE49-F238E27FC236}">
                <a16:creationId xmlns:a16="http://schemas.microsoft.com/office/drawing/2014/main" id="{CF92136C-9174-4B9A-BB09-81DA2143195A}"/>
              </a:ext>
            </a:extLst>
          </p:cNvPr>
          <p:cNvSpPr/>
          <p:nvPr/>
        </p:nvSpPr>
        <p:spPr>
          <a:xfrm>
            <a:off x="5512820" y="2314983"/>
            <a:ext cx="1304696" cy="179687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: afrundede hjørner 32">
            <a:extLst>
              <a:ext uri="{FF2B5EF4-FFF2-40B4-BE49-F238E27FC236}">
                <a16:creationId xmlns:a16="http://schemas.microsoft.com/office/drawing/2014/main" id="{76E0680B-D8A8-490E-AF05-4814BB753FAE}"/>
              </a:ext>
            </a:extLst>
          </p:cNvPr>
          <p:cNvSpPr/>
          <p:nvPr/>
        </p:nvSpPr>
        <p:spPr>
          <a:xfrm>
            <a:off x="5531193" y="1796733"/>
            <a:ext cx="888657" cy="80710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: afrundede hjørner 33">
            <a:extLst>
              <a:ext uri="{FF2B5EF4-FFF2-40B4-BE49-F238E27FC236}">
                <a16:creationId xmlns:a16="http://schemas.microsoft.com/office/drawing/2014/main" id="{07E99EB5-9898-495B-B989-72150D273E97}"/>
              </a:ext>
            </a:extLst>
          </p:cNvPr>
          <p:cNvSpPr/>
          <p:nvPr/>
        </p:nvSpPr>
        <p:spPr>
          <a:xfrm>
            <a:off x="6394251" y="1302844"/>
            <a:ext cx="761658" cy="524720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Rektangel: afrundede hjørner 35">
            <a:extLst>
              <a:ext uri="{FF2B5EF4-FFF2-40B4-BE49-F238E27FC236}">
                <a16:creationId xmlns:a16="http://schemas.microsoft.com/office/drawing/2014/main" id="{EF5519E2-1514-44D3-A755-B759606D261B}"/>
              </a:ext>
            </a:extLst>
          </p:cNvPr>
          <p:cNvSpPr/>
          <p:nvPr/>
        </p:nvSpPr>
        <p:spPr>
          <a:xfrm>
            <a:off x="5886424" y="800450"/>
            <a:ext cx="209576" cy="80710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Rektangel: afrundede hjørner 37">
            <a:extLst>
              <a:ext uri="{FF2B5EF4-FFF2-40B4-BE49-F238E27FC236}">
                <a16:creationId xmlns:a16="http://schemas.microsoft.com/office/drawing/2014/main" id="{012162DD-5712-40F6-BA2F-02863EE08A4A}"/>
              </a:ext>
            </a:extLst>
          </p:cNvPr>
          <p:cNvSpPr/>
          <p:nvPr/>
        </p:nvSpPr>
        <p:spPr>
          <a:xfrm>
            <a:off x="2005688" y="-90055"/>
            <a:ext cx="2705100" cy="1452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Rektangel: afrundede hjørner 43">
            <a:extLst>
              <a:ext uri="{FF2B5EF4-FFF2-40B4-BE49-F238E27FC236}">
                <a16:creationId xmlns:a16="http://schemas.microsoft.com/office/drawing/2014/main" id="{532729B3-33D5-4DC1-AD17-171CF43ECE6F}"/>
              </a:ext>
            </a:extLst>
          </p:cNvPr>
          <p:cNvSpPr/>
          <p:nvPr/>
        </p:nvSpPr>
        <p:spPr>
          <a:xfrm>
            <a:off x="6503560" y="3655219"/>
            <a:ext cx="621140" cy="63654"/>
          </a:xfrm>
          <a:prstGeom prst="roundRect">
            <a:avLst>
              <a:gd name="adj" fmla="val 50000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5" name="Rektangel: afrundede hjørner 44">
            <a:extLst>
              <a:ext uri="{FF2B5EF4-FFF2-40B4-BE49-F238E27FC236}">
                <a16:creationId xmlns:a16="http://schemas.microsoft.com/office/drawing/2014/main" id="{B4A5803C-63AE-4031-BA59-0B30B9ACCBBB}"/>
              </a:ext>
            </a:extLst>
          </p:cNvPr>
          <p:cNvSpPr/>
          <p:nvPr/>
        </p:nvSpPr>
        <p:spPr>
          <a:xfrm>
            <a:off x="5971249" y="3543131"/>
            <a:ext cx="317054" cy="179687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6" name="Rektangel: afrundede hjørner 45">
            <a:extLst>
              <a:ext uri="{FF2B5EF4-FFF2-40B4-BE49-F238E27FC236}">
                <a16:creationId xmlns:a16="http://schemas.microsoft.com/office/drawing/2014/main" id="{EA8B9AD1-7149-440C-8310-475D89FF1A34}"/>
              </a:ext>
            </a:extLst>
          </p:cNvPr>
          <p:cNvSpPr/>
          <p:nvPr/>
        </p:nvSpPr>
        <p:spPr>
          <a:xfrm>
            <a:off x="7124700" y="3459263"/>
            <a:ext cx="166436" cy="2596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Rektangel: afrundede hjørner 46">
            <a:extLst>
              <a:ext uri="{FF2B5EF4-FFF2-40B4-BE49-F238E27FC236}">
                <a16:creationId xmlns:a16="http://schemas.microsoft.com/office/drawing/2014/main" id="{B980CC3B-F233-4319-A8F1-228D6BF46822}"/>
              </a:ext>
            </a:extLst>
          </p:cNvPr>
          <p:cNvSpPr/>
          <p:nvPr/>
        </p:nvSpPr>
        <p:spPr>
          <a:xfrm>
            <a:off x="6265269" y="3671701"/>
            <a:ext cx="245434" cy="2596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Rektangel: afrundede hjørner 47">
            <a:extLst>
              <a:ext uri="{FF2B5EF4-FFF2-40B4-BE49-F238E27FC236}">
                <a16:creationId xmlns:a16="http://schemas.microsoft.com/office/drawing/2014/main" id="{2ADE5696-1A77-4DFA-AFE1-0D1F6C2382EE}"/>
              </a:ext>
            </a:extLst>
          </p:cNvPr>
          <p:cNvSpPr/>
          <p:nvPr/>
        </p:nvSpPr>
        <p:spPr>
          <a:xfrm>
            <a:off x="6092464" y="759778"/>
            <a:ext cx="890587" cy="74201"/>
          </a:xfrm>
          <a:prstGeom prst="roundRect">
            <a:avLst>
              <a:gd name="adj" fmla="val 361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Rektangel: afrundede hjørner 48">
            <a:extLst>
              <a:ext uri="{FF2B5EF4-FFF2-40B4-BE49-F238E27FC236}">
                <a16:creationId xmlns:a16="http://schemas.microsoft.com/office/drawing/2014/main" id="{A5800A69-E5D0-45FA-8B01-7EF543771F2F}"/>
              </a:ext>
            </a:extLst>
          </p:cNvPr>
          <p:cNvSpPr/>
          <p:nvPr/>
        </p:nvSpPr>
        <p:spPr>
          <a:xfrm>
            <a:off x="6920394" y="544228"/>
            <a:ext cx="2750543" cy="843208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Rektangel: afrundede hjørner 49">
            <a:extLst>
              <a:ext uri="{FF2B5EF4-FFF2-40B4-BE49-F238E27FC236}">
                <a16:creationId xmlns:a16="http://schemas.microsoft.com/office/drawing/2014/main" id="{29974A4E-3563-4EE5-90F1-9547110A14B6}"/>
              </a:ext>
            </a:extLst>
          </p:cNvPr>
          <p:cNvSpPr/>
          <p:nvPr/>
        </p:nvSpPr>
        <p:spPr>
          <a:xfrm>
            <a:off x="5548312" y="5660231"/>
            <a:ext cx="834033" cy="90101"/>
          </a:xfrm>
          <a:prstGeom prst="roundRect">
            <a:avLst>
              <a:gd name="adj" fmla="val 27269"/>
            </a:avLst>
          </a:prstGeom>
          <a:solidFill>
            <a:srgbClr val="FED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Rektangel: afrundede hjørner 50">
            <a:extLst>
              <a:ext uri="{FF2B5EF4-FFF2-40B4-BE49-F238E27FC236}">
                <a16:creationId xmlns:a16="http://schemas.microsoft.com/office/drawing/2014/main" id="{287D7DB5-B752-44B4-B115-F3730C4387F1}"/>
              </a:ext>
            </a:extLst>
          </p:cNvPr>
          <p:cNvSpPr/>
          <p:nvPr/>
        </p:nvSpPr>
        <p:spPr>
          <a:xfrm>
            <a:off x="6380106" y="5657993"/>
            <a:ext cx="245434" cy="2596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Rektangel: afrundede hjørner 51">
            <a:extLst>
              <a:ext uri="{FF2B5EF4-FFF2-40B4-BE49-F238E27FC236}">
                <a16:creationId xmlns:a16="http://schemas.microsoft.com/office/drawing/2014/main" id="{4B99D35F-1882-4B7F-BA0C-261555B991EB}"/>
              </a:ext>
            </a:extLst>
          </p:cNvPr>
          <p:cNvSpPr/>
          <p:nvPr/>
        </p:nvSpPr>
        <p:spPr>
          <a:xfrm>
            <a:off x="6244864" y="805292"/>
            <a:ext cx="890587" cy="285114"/>
          </a:xfrm>
          <a:prstGeom prst="roundRect">
            <a:avLst>
              <a:gd name="adj" fmla="val 361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C87028D-5712-49D8-A927-728D618AD639}"/>
              </a:ext>
            </a:extLst>
          </p:cNvPr>
          <p:cNvSpPr txBox="1"/>
          <p:nvPr/>
        </p:nvSpPr>
        <p:spPr>
          <a:xfrm>
            <a:off x="6101274" y="409823"/>
            <a:ext cx="27505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FB4F46D9-4BCB-4F7A-A7CD-67B837C2D895}"/>
              </a:ext>
            </a:extLst>
          </p:cNvPr>
          <p:cNvSpPr/>
          <p:nvPr/>
        </p:nvSpPr>
        <p:spPr>
          <a:xfrm>
            <a:off x="6025402" y="697538"/>
            <a:ext cx="890587" cy="742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2219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B817A-0970-4BED-94A8-572C17C7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E5EA09F-AC71-4AA9-8174-7616C5313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228" y="0"/>
            <a:ext cx="8679543" cy="6858000"/>
          </a:xfrm>
          <a:prstGeom prst="rect">
            <a:avLst/>
          </a:prstGeom>
        </p:spPr>
      </p:pic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7F1DB58D-F20A-493A-B690-A4E20A2DB6AD}"/>
              </a:ext>
            </a:extLst>
          </p:cNvPr>
          <p:cNvSpPr/>
          <p:nvPr/>
        </p:nvSpPr>
        <p:spPr>
          <a:xfrm>
            <a:off x="7774755" y="-93438"/>
            <a:ext cx="2750370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602A979D-4D58-44DE-8676-928A4DCF987E}"/>
              </a:ext>
            </a:extLst>
          </p:cNvPr>
          <p:cNvSpPr/>
          <p:nvPr/>
        </p:nvSpPr>
        <p:spPr>
          <a:xfrm>
            <a:off x="1314633" y="4450081"/>
            <a:ext cx="2705100" cy="1405028"/>
          </a:xfrm>
          <a:prstGeom prst="roundRect">
            <a:avLst>
              <a:gd name="adj" fmla="val 241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F43B4D72-5848-480D-BFDD-E97B2743E736}"/>
              </a:ext>
            </a:extLst>
          </p:cNvPr>
          <p:cNvSpPr/>
          <p:nvPr/>
        </p:nvSpPr>
        <p:spPr>
          <a:xfrm>
            <a:off x="1075148" y="4249013"/>
            <a:ext cx="2705100" cy="14050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11150415-5E6E-41E2-AC22-0225A1970E6A}"/>
              </a:ext>
            </a:extLst>
          </p:cNvPr>
          <p:cNvSpPr/>
          <p:nvPr/>
        </p:nvSpPr>
        <p:spPr>
          <a:xfrm>
            <a:off x="1942011" y="4694694"/>
            <a:ext cx="2208351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25ABD618-80F8-4AE2-9469-11C9E7017AAC}"/>
              </a:ext>
            </a:extLst>
          </p:cNvPr>
          <p:cNvSpPr/>
          <p:nvPr/>
        </p:nvSpPr>
        <p:spPr>
          <a:xfrm>
            <a:off x="1841861" y="4611951"/>
            <a:ext cx="2208351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47E8F9B-0AF9-48CF-9BBF-86E768B576D5}"/>
              </a:ext>
            </a:extLst>
          </p:cNvPr>
          <p:cNvSpPr txBox="1"/>
          <p:nvPr/>
        </p:nvSpPr>
        <p:spPr>
          <a:xfrm>
            <a:off x="9144000" y="1001476"/>
            <a:ext cx="22903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 err="1">
                <a:latin typeface="Ubuntu" panose="020B0504030602030204" pitchFamily="34" charset="0"/>
              </a:rPr>
              <a:t>Pineal</a:t>
            </a:r>
            <a:r>
              <a:rPr lang="da-DK" sz="2800" dirty="0">
                <a:latin typeface="Ubuntu" panose="020B0504030602030204" pitchFamily="34" charset="0"/>
              </a:rPr>
              <a:t> Kirtel</a:t>
            </a:r>
          </a:p>
          <a:p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35A070C5-5956-4449-B492-E65DA1793220}"/>
              </a:ext>
            </a:extLst>
          </p:cNvPr>
          <p:cNvSpPr/>
          <p:nvPr/>
        </p:nvSpPr>
        <p:spPr>
          <a:xfrm>
            <a:off x="4050212" y="6346251"/>
            <a:ext cx="2208351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: afrundede hjørner 14">
            <a:extLst>
              <a:ext uri="{FF2B5EF4-FFF2-40B4-BE49-F238E27FC236}">
                <a16:creationId xmlns:a16="http://schemas.microsoft.com/office/drawing/2014/main" id="{99966B90-3DE8-4AEF-986F-1A010C26CC47}"/>
              </a:ext>
            </a:extLst>
          </p:cNvPr>
          <p:cNvSpPr/>
          <p:nvPr/>
        </p:nvSpPr>
        <p:spPr>
          <a:xfrm>
            <a:off x="2310673" y="5833282"/>
            <a:ext cx="2208351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0DAE35F-857C-413E-ADBE-C04368E6BAC0}"/>
              </a:ext>
            </a:extLst>
          </p:cNvPr>
          <p:cNvSpPr txBox="1"/>
          <p:nvPr/>
        </p:nvSpPr>
        <p:spPr>
          <a:xfrm>
            <a:off x="434430" y="4450081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 err="1">
                <a:latin typeface="Ubuntu" panose="020B0504030602030204" pitchFamily="34" charset="0"/>
              </a:rPr>
              <a:t>Hypothalamus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F1DADE8-2BE7-4C5D-8840-BE7040F6CD84}"/>
              </a:ext>
            </a:extLst>
          </p:cNvPr>
          <p:cNvSpPr txBox="1"/>
          <p:nvPr/>
        </p:nvSpPr>
        <p:spPr>
          <a:xfrm>
            <a:off x="2294166" y="5797065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Ubuntu" panose="020B0504030602030204" pitchFamily="34" charset="0"/>
              </a:rPr>
              <a:t>Hypofysen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7" name="Rektangel: afrundede hjørner 16">
            <a:extLst>
              <a:ext uri="{FF2B5EF4-FFF2-40B4-BE49-F238E27FC236}">
                <a16:creationId xmlns:a16="http://schemas.microsoft.com/office/drawing/2014/main" id="{68316857-C796-4514-AC4A-651B145878BD}"/>
              </a:ext>
            </a:extLst>
          </p:cNvPr>
          <p:cNvSpPr/>
          <p:nvPr/>
        </p:nvSpPr>
        <p:spPr>
          <a:xfrm>
            <a:off x="4491807" y="4951528"/>
            <a:ext cx="810712" cy="162991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EC99D23E-2E01-4EB7-B779-7F6DAC23F32D}"/>
              </a:ext>
            </a:extLst>
          </p:cNvPr>
          <p:cNvCxnSpPr>
            <a:cxnSpLocks/>
          </p:cNvCxnSpPr>
          <p:nvPr/>
        </p:nvCxnSpPr>
        <p:spPr>
          <a:xfrm flipH="1">
            <a:off x="6600826" y="1285884"/>
            <a:ext cx="2543174" cy="227646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7A482E2B-FCF0-4412-ACBB-035002664D7C}"/>
              </a:ext>
            </a:extLst>
          </p:cNvPr>
          <p:cNvCxnSpPr/>
          <p:nvPr/>
        </p:nvCxnSpPr>
        <p:spPr>
          <a:xfrm flipV="1">
            <a:off x="3230425" y="3810000"/>
            <a:ext cx="1789250" cy="105409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096CD2B4-1120-4E3E-82DB-BA26A12702B5}"/>
              </a:ext>
            </a:extLst>
          </p:cNvPr>
          <p:cNvCxnSpPr>
            <a:cxnSpLocks/>
          </p:cNvCxnSpPr>
          <p:nvPr/>
        </p:nvCxnSpPr>
        <p:spPr>
          <a:xfrm flipV="1">
            <a:off x="4048850" y="4458987"/>
            <a:ext cx="626023" cy="137052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ktangel: afrundede hjørner 24">
            <a:extLst>
              <a:ext uri="{FF2B5EF4-FFF2-40B4-BE49-F238E27FC236}">
                <a16:creationId xmlns:a16="http://schemas.microsoft.com/office/drawing/2014/main" id="{CDF543F3-6AB6-4BF8-8E6E-14A1A5C54F87}"/>
              </a:ext>
            </a:extLst>
          </p:cNvPr>
          <p:cNvSpPr/>
          <p:nvPr/>
        </p:nvSpPr>
        <p:spPr>
          <a:xfrm>
            <a:off x="7268522" y="-303331"/>
            <a:ext cx="2750370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2550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E5EA09F-AC71-4AA9-8174-7616C5313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984" y="-1564530"/>
            <a:ext cx="13196059" cy="10426652"/>
          </a:xfrm>
          <a:prstGeom prst="rect">
            <a:avLst/>
          </a:prstGeom>
        </p:spPr>
      </p:pic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7F1DB58D-F20A-493A-B690-A4E20A2DB6AD}"/>
              </a:ext>
            </a:extLst>
          </p:cNvPr>
          <p:cNvSpPr/>
          <p:nvPr/>
        </p:nvSpPr>
        <p:spPr>
          <a:xfrm>
            <a:off x="14691264" y="2912674"/>
            <a:ext cx="2750370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602A979D-4D58-44DE-8676-928A4DCF987E}"/>
              </a:ext>
            </a:extLst>
          </p:cNvPr>
          <p:cNvSpPr/>
          <p:nvPr/>
        </p:nvSpPr>
        <p:spPr>
          <a:xfrm>
            <a:off x="14473" y="5259610"/>
            <a:ext cx="2705100" cy="1405028"/>
          </a:xfrm>
          <a:prstGeom prst="roundRect">
            <a:avLst>
              <a:gd name="adj" fmla="val 241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F43B4D72-5848-480D-BFDD-E97B2743E736}"/>
              </a:ext>
            </a:extLst>
          </p:cNvPr>
          <p:cNvSpPr/>
          <p:nvPr/>
        </p:nvSpPr>
        <p:spPr>
          <a:xfrm>
            <a:off x="-373351" y="4941223"/>
            <a:ext cx="2705100" cy="14050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11150415-5E6E-41E2-AC22-0225A1970E6A}"/>
              </a:ext>
            </a:extLst>
          </p:cNvPr>
          <p:cNvSpPr/>
          <p:nvPr/>
        </p:nvSpPr>
        <p:spPr>
          <a:xfrm>
            <a:off x="-318540" y="5931312"/>
            <a:ext cx="3778413" cy="264505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25ABD618-80F8-4AE2-9469-11C9E7017AAC}"/>
              </a:ext>
            </a:extLst>
          </p:cNvPr>
          <p:cNvSpPr/>
          <p:nvPr/>
        </p:nvSpPr>
        <p:spPr>
          <a:xfrm>
            <a:off x="-1526177" y="8038872"/>
            <a:ext cx="2208351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47E8F9B-0AF9-48CF-9BBF-86E768B576D5}"/>
              </a:ext>
            </a:extLst>
          </p:cNvPr>
          <p:cNvSpPr txBox="1"/>
          <p:nvPr/>
        </p:nvSpPr>
        <p:spPr>
          <a:xfrm>
            <a:off x="13546087" y="-344749"/>
            <a:ext cx="22903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 err="1">
                <a:latin typeface="Ubuntu" panose="020B0504030602030204" pitchFamily="34" charset="0"/>
              </a:rPr>
              <a:t>Pineal</a:t>
            </a:r>
            <a:r>
              <a:rPr lang="da-DK" sz="2800" dirty="0">
                <a:latin typeface="Ubuntu" panose="020B0504030602030204" pitchFamily="34" charset="0"/>
              </a:rPr>
              <a:t> Kirtel</a:t>
            </a:r>
          </a:p>
          <a:p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35A070C5-5956-4449-B492-E65DA1793220}"/>
              </a:ext>
            </a:extLst>
          </p:cNvPr>
          <p:cNvSpPr/>
          <p:nvPr/>
        </p:nvSpPr>
        <p:spPr>
          <a:xfrm>
            <a:off x="3868318" y="8038872"/>
            <a:ext cx="2256234" cy="854061"/>
          </a:xfrm>
          <a:prstGeom prst="roundRect">
            <a:avLst>
              <a:gd name="adj" fmla="val 346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: afrundede hjørner 14">
            <a:extLst>
              <a:ext uri="{FF2B5EF4-FFF2-40B4-BE49-F238E27FC236}">
                <a16:creationId xmlns:a16="http://schemas.microsoft.com/office/drawing/2014/main" id="{99966B90-3DE8-4AEF-986F-1A010C26CC47}"/>
              </a:ext>
            </a:extLst>
          </p:cNvPr>
          <p:cNvSpPr/>
          <p:nvPr/>
        </p:nvSpPr>
        <p:spPr>
          <a:xfrm>
            <a:off x="705605" y="5588042"/>
            <a:ext cx="2208351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0DAE35F-857C-413E-ADBE-C04368E6BAC0}"/>
              </a:ext>
            </a:extLst>
          </p:cNvPr>
          <p:cNvSpPr txBox="1"/>
          <p:nvPr/>
        </p:nvSpPr>
        <p:spPr>
          <a:xfrm>
            <a:off x="-2810053" y="4428307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 err="1">
                <a:latin typeface="Ubuntu" panose="020B0504030602030204" pitchFamily="34" charset="0"/>
              </a:rPr>
              <a:t>Hypothalamus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F1DADE8-2BE7-4C5D-8840-BE7040F6CD84}"/>
              </a:ext>
            </a:extLst>
          </p:cNvPr>
          <p:cNvSpPr txBox="1"/>
          <p:nvPr/>
        </p:nvSpPr>
        <p:spPr>
          <a:xfrm>
            <a:off x="-2694892" y="6084641"/>
            <a:ext cx="2643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Ubuntu" panose="020B0504030602030204" pitchFamily="34" charset="0"/>
              </a:rPr>
              <a:t>Hypofysen</a:t>
            </a:r>
            <a:endParaRPr lang="da-DK" dirty="0">
              <a:latin typeface="Ubuntu" panose="020B0504030602030204" pitchFamily="34" charset="0"/>
            </a:endParaRPr>
          </a:p>
        </p:txBody>
      </p:sp>
      <p:sp>
        <p:nvSpPr>
          <p:cNvPr id="17" name="Rektangel: afrundede hjørner 16">
            <a:extLst>
              <a:ext uri="{FF2B5EF4-FFF2-40B4-BE49-F238E27FC236}">
                <a16:creationId xmlns:a16="http://schemas.microsoft.com/office/drawing/2014/main" id="{68316857-C796-4514-AC4A-651B145878BD}"/>
              </a:ext>
            </a:extLst>
          </p:cNvPr>
          <p:cNvSpPr/>
          <p:nvPr/>
        </p:nvSpPr>
        <p:spPr>
          <a:xfrm>
            <a:off x="3301187" y="5962123"/>
            <a:ext cx="966706" cy="264505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EC99D23E-2E01-4EB7-B779-7F6DAC23F32D}"/>
              </a:ext>
            </a:extLst>
          </p:cNvPr>
          <p:cNvCxnSpPr>
            <a:cxnSpLocks/>
          </p:cNvCxnSpPr>
          <p:nvPr/>
        </p:nvCxnSpPr>
        <p:spPr>
          <a:xfrm flipH="1">
            <a:off x="13161325" y="278741"/>
            <a:ext cx="2543174" cy="227646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7A482E2B-FCF0-4412-ACBB-035002664D7C}"/>
              </a:ext>
            </a:extLst>
          </p:cNvPr>
          <p:cNvCxnSpPr/>
          <p:nvPr/>
        </p:nvCxnSpPr>
        <p:spPr>
          <a:xfrm flipV="1">
            <a:off x="-2516234" y="5527354"/>
            <a:ext cx="1789250" cy="105409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096CD2B4-1120-4E3E-82DB-BA26A12702B5}"/>
              </a:ext>
            </a:extLst>
          </p:cNvPr>
          <p:cNvCxnSpPr>
            <a:cxnSpLocks/>
          </p:cNvCxnSpPr>
          <p:nvPr/>
        </p:nvCxnSpPr>
        <p:spPr>
          <a:xfrm flipV="1">
            <a:off x="-1934621" y="7205849"/>
            <a:ext cx="626023" cy="137052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ktangel: afrundede hjørner 24">
            <a:extLst>
              <a:ext uri="{FF2B5EF4-FFF2-40B4-BE49-F238E27FC236}">
                <a16:creationId xmlns:a16="http://schemas.microsoft.com/office/drawing/2014/main" id="{CDF543F3-6AB6-4BF8-8E6E-14A1A5C54F87}"/>
              </a:ext>
            </a:extLst>
          </p:cNvPr>
          <p:cNvSpPr/>
          <p:nvPr/>
        </p:nvSpPr>
        <p:spPr>
          <a:xfrm>
            <a:off x="-6352228" y="860874"/>
            <a:ext cx="2750370" cy="748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8801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A9D3E6F-61F0-4D0A-89A8-7EBD33863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4610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Pineal</a:t>
            </a:r>
            <a:r>
              <a:rPr lang="da-DK" dirty="0"/>
              <a:t> kirtlen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838200" y="1828800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Funktion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Døgnrytme</a:t>
            </a:r>
            <a:r>
              <a:rPr lang="en-GB" dirty="0"/>
              <a:t>/</a:t>
            </a:r>
            <a:r>
              <a:rPr lang="en-GB" dirty="0" err="1"/>
              <a:t>Søvnkvalitet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Aktivering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puberteten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Cellernes</a:t>
            </a:r>
            <a:r>
              <a:rPr lang="en-GB" dirty="0"/>
              <a:t> </a:t>
            </a:r>
            <a:r>
              <a:rPr lang="en-GB" dirty="0" err="1"/>
              <a:t>livslængde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Melatonin - </a:t>
            </a:r>
            <a:r>
              <a:rPr lang="en-GB" dirty="0" err="1"/>
              <a:t>Søvn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26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18CE9CC-2E41-4F40-86C4-24D3AF48B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6" t="6484" r="2794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DC3B17-C31A-4C04-A446-1C121149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sz="4800" dirty="0" err="1"/>
              <a:t>Pineal</a:t>
            </a:r>
            <a:r>
              <a:rPr lang="da-DK" sz="4800" dirty="0"/>
              <a:t> kirtlen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8B5EDDB-596F-48A5-9350-18D0B6CE557E}"/>
              </a:ext>
            </a:extLst>
          </p:cNvPr>
          <p:cNvSpPr/>
          <p:nvPr/>
        </p:nvSpPr>
        <p:spPr>
          <a:xfrm>
            <a:off x="368300" y="444500"/>
            <a:ext cx="1219200" cy="45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1288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91BE091-5FB5-48BB-A258-91B82638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7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Billede 7" descr="Et billede, der indeholder udendørs genstand&#10;&#10;Automatisk genereret beskrivelse">
            <a:extLst>
              <a:ext uri="{FF2B5EF4-FFF2-40B4-BE49-F238E27FC236}">
                <a16:creationId xmlns:a16="http://schemas.microsoft.com/office/drawing/2014/main" id="{C996796A-1A50-4903-8A53-5FEDA64FC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070" r="-2" b="-2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2200" dirty="0"/>
              <a:t>Modtager informationer, inspiration fra omgivelserne…</a:t>
            </a:r>
            <a:br>
              <a:rPr lang="da-DK" sz="2200" dirty="0"/>
            </a:br>
            <a:r>
              <a:rPr lang="da-DK" sz="2200" dirty="0"/>
              <a:t>     - inklusiv solen, månen og det øvrige kosmos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Pineal</a:t>
            </a:r>
            <a:r>
              <a:rPr lang="da-DK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kirtlen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78F9A29-3B8C-4722-921D-DA328C6390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22" r="-2" b="-2"/>
          <a:stretch/>
        </p:blipFill>
        <p:spPr>
          <a:xfrm>
            <a:off x="673749" y="370320"/>
            <a:ext cx="3404975" cy="40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91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Pineal </a:t>
            </a:r>
            <a:r>
              <a:rPr lang="da-DK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kirtel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da-DK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da-DK" sz="2400" dirty="0"/>
              <a:t>nfluerer på: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Billede 6" descr="Et billede, der indeholder plante, durian&#10;&#10;Automatisk genereret beskrivelse">
            <a:extLst>
              <a:ext uri="{FF2B5EF4-FFF2-40B4-BE49-F238E27FC236}">
                <a16:creationId xmlns:a16="http://schemas.microsoft.com/office/drawing/2014/main" id="{178F9A29-3B8C-4722-921D-DA328C639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94" r="-2" b="-2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5" name="Billede 4" descr="Et billede, der indeholder udendørs genstand&#10;&#10;Automatisk genereret beskrivelse">
            <a:extLst>
              <a:ext uri="{FF2B5EF4-FFF2-40B4-BE49-F238E27FC236}">
                <a16:creationId xmlns:a16="http://schemas.microsoft.com/office/drawing/2014/main" id="{0F70BA81-08D5-4D3D-8EC5-5D32907DB8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1070" r="-2" b="-2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Døgnrytme/Søvnkvalitet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Aktivering af puberteten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Immunforsvaret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Cellernes livslængde</a:t>
            </a:r>
          </a:p>
        </p:txBody>
      </p:sp>
    </p:spTree>
    <p:extLst>
      <p:ext uri="{BB962C8B-B14F-4D97-AF65-F5344CB8AC3E}">
        <p14:creationId xmlns:p14="http://schemas.microsoft.com/office/powerpoint/2010/main" val="876289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udendørs genstand&#10;&#10;Automatisk genereret beskrivelse">
            <a:extLst>
              <a:ext uri="{FF2B5EF4-FFF2-40B4-BE49-F238E27FC236}">
                <a16:creationId xmlns:a16="http://schemas.microsoft.com/office/drawing/2014/main" id="{C996796A-1A50-4903-8A53-5FEDA64FC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04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a-DK" sz="3600" dirty="0" err="1"/>
              <a:t>Pineal</a:t>
            </a:r>
            <a:r>
              <a:rPr lang="da-DK" sz="3600" dirty="0"/>
              <a:t> </a:t>
            </a:r>
            <a:br>
              <a:rPr lang="da-DK" sz="3600" dirty="0"/>
            </a:br>
            <a:r>
              <a:rPr lang="da-DK" sz="3600" dirty="0"/>
              <a:t>Personlighedstræk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525516" y="3417573"/>
            <a:ext cx="4593021" cy="2983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u="sng" dirty="0"/>
              <a:t>Modning af personligheden.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Har ikke fået lov til at være barn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/>
              <a:t>Er ikke rigtig blevet voksen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Umoden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400" dirty="0"/>
              <a:t>Er for voksen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Ansvar, skyld, seriøsitet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Tillader sig ikke at tænke på egne behov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Ansvarlig for andres veltilpashed</a:t>
            </a:r>
          </a:p>
        </p:txBody>
      </p:sp>
    </p:spTree>
    <p:extLst>
      <p:ext uri="{BB962C8B-B14F-4D97-AF65-F5344CB8AC3E}">
        <p14:creationId xmlns:p14="http://schemas.microsoft.com/office/powerpoint/2010/main" val="67056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udendørs genstand&#10;&#10;Automatisk genereret beskrivelse">
            <a:extLst>
              <a:ext uri="{FF2B5EF4-FFF2-40B4-BE49-F238E27FC236}">
                <a16:creationId xmlns:a16="http://schemas.microsoft.com/office/drawing/2014/main" id="{C996796A-1A50-4903-8A53-5FEDA64FC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04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Pineal</a:t>
            </a:r>
            <a:br>
              <a:rPr lang="en-US" sz="3600" dirty="0"/>
            </a:br>
            <a:r>
              <a:rPr lang="en-US" sz="3600" dirty="0" err="1"/>
              <a:t>Tema</a:t>
            </a:r>
            <a:endParaRPr lang="en-US" sz="36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525516" y="3256705"/>
            <a:ext cx="4593021" cy="360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2000" dirty="0"/>
              <a:t>Manglende mulighed/lov til at være med sin inspiration, idéer. Eller at have været efterladt med det alene. (Forme egen ID)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dirty="0"/>
              <a:t>- Lukker ned for at kunne ”Se”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Se lyset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Se egen identitet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En følelse af at være i mørke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Kæmper med sine spirituelle evner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567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udendørs genstand&#10;&#10;Automatisk genereret beskrivelse">
            <a:extLst>
              <a:ext uri="{FF2B5EF4-FFF2-40B4-BE49-F238E27FC236}">
                <a16:creationId xmlns:a16="http://schemas.microsoft.com/office/drawing/2014/main" id="{C996796A-1A50-4903-8A53-5FEDA64FC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04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F98-A9BB-4E22-ADB4-16918F3A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Arvin Larsen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8E685AEC-743F-4E55-8F60-D35C7CFC5987}"/>
              </a:ext>
            </a:extLst>
          </p:cNvPr>
          <p:cNvSpPr txBox="1"/>
          <p:nvPr/>
        </p:nvSpPr>
        <p:spPr>
          <a:xfrm>
            <a:off x="525516" y="3417573"/>
            <a:ext cx="4593021" cy="3440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da-DK" sz="2000" dirty="0"/>
              <a:t>Et velfungerende nerve- og hormonsystem kan kun opnås hvis man ser </a:t>
            </a:r>
            <a:br>
              <a:rPr lang="da-DK" sz="2000" dirty="0"/>
            </a:br>
            <a:r>
              <a:rPr lang="da-DK" sz="2000" dirty="0"/>
              <a:t>Lyst og Levende på tilværelsen.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da-DK" sz="2000" dirty="0"/>
              <a:t>Tillid, nysgerrighed, engagement, lyst, årvågenhed, vækst, kærlighed samt tryghed.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da-DK" sz="2000" dirty="0"/>
              <a:t>- Giver vågent sind om dagen og pragtfuld søvn om natten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416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1402</Words>
  <Application>Microsoft Office PowerPoint</Application>
  <PresentationFormat>Widescreen</PresentationFormat>
  <Paragraphs>206</Paragraphs>
  <Slides>40</Slides>
  <Notes>40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Impact</vt:lpstr>
      <vt:lpstr>inherit</vt:lpstr>
      <vt:lpstr>Lato</vt:lpstr>
      <vt:lpstr>Lucida Grande</vt:lpstr>
      <vt:lpstr>Times New Roman</vt:lpstr>
      <vt:lpstr>Tw Cen MT</vt:lpstr>
      <vt:lpstr>Ubuntu</vt:lpstr>
      <vt:lpstr>Office-tema</vt:lpstr>
      <vt:lpstr>Hormonsystemet v Lisbeth Lundgaard</vt:lpstr>
      <vt:lpstr>PowerPoint-præsentation</vt:lpstr>
      <vt:lpstr>PowerPoint-præsentation</vt:lpstr>
      <vt:lpstr>Pineal kirtlen</vt:lpstr>
      <vt:lpstr>Pineal kirtlen</vt:lpstr>
      <vt:lpstr>Pineal kirtel Influerer på:</vt:lpstr>
      <vt:lpstr>Pineal  Personlighedstræk</vt:lpstr>
      <vt:lpstr>Pineal Tema</vt:lpstr>
      <vt:lpstr>Arvin Larsen</vt:lpstr>
      <vt:lpstr>Hypothalamus</vt:lpstr>
      <vt:lpstr>Hypothalamus Funktion:</vt:lpstr>
      <vt:lpstr>Hypothalamus Influerer på:</vt:lpstr>
      <vt:lpstr>Hypothalamus Træk</vt:lpstr>
      <vt:lpstr>Hypothalamus Tema</vt:lpstr>
      <vt:lpstr>Hypofysen</vt:lpstr>
      <vt:lpstr>Hypofyse Kommunikations Central  – Næst kommanderende</vt:lpstr>
      <vt:lpstr>Hypofyse  Træk</vt:lpstr>
      <vt:lpstr>Hypofyse forlap HS</vt:lpstr>
      <vt:lpstr>Hypofyse baglap SHB Tema</vt:lpstr>
      <vt:lpstr>Skjoldbruskkirtlen HS</vt:lpstr>
      <vt:lpstr>Skjoldbrudsk kirtlen</vt:lpstr>
      <vt:lpstr>Brislen</vt:lpstr>
      <vt:lpstr>Brislen</vt:lpstr>
      <vt:lpstr>Bugspyt kirtlen</vt:lpstr>
      <vt:lpstr>Alfa – Glukagon Sukker til blodet Beta - Insulin Sukker ind i cellerne</vt:lpstr>
      <vt:lpstr>Tema Væmmelse, frygt og afsky i forbindelse med nogen eller noget specifikt.  Kan have et seksuelt aspekt. En konflikt med modstand og forsvar mod nogen eller noget specifikt. En konflikt om at mangle sødme i livet.</vt:lpstr>
      <vt:lpstr>Binyre</vt:lpstr>
      <vt:lpstr>Æggestok - Det gule legeme HS: En tabskonflikt ved død eller følelsesladet adskillelse noget, der opleves som ”mit barn”   - Endometrium SHM: - II - + Selvværd</vt:lpstr>
      <vt:lpstr>Testes og Prostata  </vt:lpstr>
      <vt:lpstr>Tak</vt:lpstr>
      <vt:lpstr>Klader</vt:lpstr>
      <vt:lpstr>Hypothalamus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Pineal kirtlen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Lisbeth Lundgaard</dc:creator>
  <cp:lastModifiedBy>Lisbeth Lundgaard</cp:lastModifiedBy>
  <cp:revision>60</cp:revision>
  <cp:lastPrinted>2021-09-09T19:51:05Z</cp:lastPrinted>
  <dcterms:created xsi:type="dcterms:W3CDTF">2021-09-01T07:44:13Z</dcterms:created>
  <dcterms:modified xsi:type="dcterms:W3CDTF">2021-09-09T20:24:36Z</dcterms:modified>
</cp:coreProperties>
</file>