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8936" r:id="rId2"/>
    <p:sldId id="256" r:id="rId3"/>
    <p:sldId id="273" r:id="rId4"/>
    <p:sldId id="268" r:id="rId5"/>
    <p:sldId id="267" r:id="rId6"/>
    <p:sldId id="265" r:id="rId7"/>
    <p:sldId id="266" r:id="rId8"/>
    <p:sldId id="261" r:id="rId9"/>
    <p:sldId id="272" r:id="rId10"/>
    <p:sldId id="8927" r:id="rId11"/>
    <p:sldId id="8935" r:id="rId12"/>
    <p:sldId id="270" r:id="rId13"/>
    <p:sldId id="264" r:id="rId14"/>
    <p:sldId id="271" r:id="rId15"/>
    <p:sldId id="269" r:id="rId16"/>
    <p:sldId id="893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68503"/>
  </p:normalViewPr>
  <p:slideViewPr>
    <p:cSldViewPr snapToGrid="0" snapToObjects="1">
      <p:cViewPr varScale="1">
        <p:scale>
          <a:sx n="85" d="100"/>
          <a:sy n="85" d="100"/>
        </p:scale>
        <p:origin x="2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4F8FA-9025-AB4D-90A4-8FEB064120AE}" type="datetimeFigureOut">
              <a:rPr lang="en-US" smtClean="0"/>
              <a:t>9/20/21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F2A95-4771-AB43-BDAE-77766CC81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62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Brand purpose is nothing new – organisations founded in the 19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century such as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Kelloggs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Rowntree and Quaker Oats were all inspired to provide more than the products they offered.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has changed in more recent times though, is a shift in the balance of power between brands and the customer.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technology has enabled consumers ever more choice, as well as platforms, to voice their opinions, share their reviews, protest and boycott.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choice for the customer means brands now have to work even harder to stand out in a crowded market.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Having engaged and vocal consumers means that brands need to think more about what they are doing and how they doing it.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But, by leading with purpose, brands can demonstrate their difference, reach people emotionally, and forge a deeper loyalty with their customers.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brand that has a voice and is actively involved in society is no longer a faceless corporate entity but an ally and an opportunity for consumers to demonstrate their values and principles.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consumers are ready to pay a premium to brands that align with their personal values, and just as importantly, discard those that don’t.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neutrality was once the preferred state of business – especially in matters of political interest - now in such polarized times where the moderate view is so easily lost in the noise,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consumers want something more engaging from brands.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F2A95-4771-AB43-BDAE-77766CC81A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30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 action plan, for when your business is in early stages of development, needs to focus on 4 areas:</a:t>
            </a:r>
          </a:p>
          <a:p>
            <a:endParaRPr lang="en-GB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Go to market tactics – it’s important that you get everyone to buy in to what you are doing, including influencers, sponsors and mentors.</a:t>
            </a:r>
          </a:p>
          <a:p>
            <a:pPr marL="0" indent="0">
              <a:buFontTx/>
              <a:buNone/>
            </a:pPr>
            <a:endParaRPr lang="en-GB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buFontTx/>
              <a:buNone/>
            </a:pPr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Ecosystem – partnerships, even informal ones, can start as soon as you set up your business.</a:t>
            </a:r>
          </a:p>
          <a:p>
            <a:pPr marL="0" indent="0">
              <a:buFontTx/>
              <a:buNone/>
            </a:pPr>
            <a:endParaRPr lang="en-GB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buFontTx/>
              <a:buNone/>
            </a:pPr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Risk assessment – ensure that you make a quarterly review of your business risks and that you keep a transparent communication of those risks at least at board level.</a:t>
            </a:r>
          </a:p>
          <a:p>
            <a:pPr marL="0" indent="0">
              <a:buFontTx/>
              <a:buNone/>
            </a:pPr>
            <a:endParaRPr lang="en-GB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buFontTx/>
              <a:buNone/>
            </a:pPr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KPIs – How do you know that you were successful? How are you measuring your business? In sustainability and the circular economy you are expected to measure</a:t>
            </a:r>
          </a:p>
          <a:p>
            <a:pPr marL="0" indent="0">
              <a:buFontTx/>
              <a:buNone/>
            </a:pPr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non-financial metrics as well as financial ones. Do not forget how powerful your digital metrics can be, they are not financial or non-financial, they are your operational metrics</a:t>
            </a:r>
          </a:p>
          <a:p>
            <a:pPr marL="0" indent="0">
              <a:buFontTx/>
              <a:buNone/>
            </a:pPr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– these are the most important metrics you can measure during the early stage of your business.</a:t>
            </a:r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Tx/>
              <a:buChar char="-"/>
            </a:pPr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buFontTx/>
              <a:buNone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To say that your revenues are 100k and the total loan received from investors is 500k does not look that interesting for potential investors.</a:t>
            </a:r>
          </a:p>
          <a:p>
            <a:pPr marL="0" indent="0">
              <a:buFontTx/>
              <a:buNone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On top of this to say that you are saving C02 emissions will not do anything for the investors as well.</a:t>
            </a:r>
          </a:p>
          <a:p>
            <a:pPr marL="0" indent="0">
              <a:buFontTx/>
              <a:buNone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But if you say that you were able to reduce 20% of total cost of ownership to your B2B clients or that you were able to increase revenues to your B2B clients by 15%,</a:t>
            </a:r>
          </a:p>
          <a:p>
            <a:pPr marL="0" indent="0">
              <a:buFontTx/>
              <a:buNone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or if you are a B2C business, to say that your conversion rate is 4% and your return rate is below the industry average,</a:t>
            </a:r>
          </a:p>
          <a:p>
            <a:pPr marL="0" indent="0">
              <a:buFontTx/>
              <a:buNone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you start building confidence with the investors and potential future clients.</a:t>
            </a:r>
          </a:p>
          <a:p>
            <a:pPr marL="0" indent="0">
              <a:buFontTx/>
              <a:buNone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Look at your operational metrics. Strategy in action is called operations and there is a tendency to romanticize strategy over operations</a:t>
            </a:r>
          </a:p>
          <a:p>
            <a:pPr marL="0" indent="0">
              <a:buFontTx/>
              <a:buNone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but no one ever made it in business by just having a good idea and strategy. You need operations. </a:t>
            </a:r>
            <a:endParaRPr lang="en-GB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58492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corporations and governments under scrutiny to perform against criteria set out by SDG, ESG, and Net-Zero,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not surprising that the finance sector has had its interest piqued for some time.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CEO of the world’s largest asset manager, Blackrock, Larry Fink, stated in 2018, “Without a sense of purpose, no company,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either public or private, can achieve its full potential. To prosper over time, every company must not only deliver financial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performance but also show how it makes a positive contribution to society.”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in 2015, Blackrock created its own impact fund </a:t>
            </a:r>
            <a:r>
              <a:rPr lang="en-GB" b="0" dirty="0"/>
              <a:t>with the intention to generate positive, measurable social and environmental impact alongside a financial return.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impact economy has taken off with impact investment helping it along nicely.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2020 </a:t>
            </a:r>
            <a:r>
              <a:rPr lang="en-GB" dirty="0"/>
              <a:t>the market reached somewhere between $700 billion and $2 trillion in assets under management depending which report you read.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of course, the other factor driving the impact economy is the consumer.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into U.S. consumer opinion by Accenture Strategy has indicated just how purpose-led businesses can improve sales.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64% are buying goods and services from companies that reflect their values and beliefs. </a:t>
            </a: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61% want companies to take a stand on social, cultural, environmental, and political issues close to their hearts. </a:t>
            </a: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72% say a company's ethical values and authenticity influence their purchasing decisions. </a:t>
            </a: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75% want transparency into how companies source their products and ensure safe working conditions. </a:t>
            </a: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53% have stopped doing business with a company because of its words or actions about a social issue.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F2A95-4771-AB43-BDAE-77766CC81A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3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course, the primary interests of customers, whether we’re talking about B2B or B2C,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traditionally, product benefits, quality and cost. But increasingly, brand trust and reputation is an important factor in the mix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the results of a 2019 retail survey show.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your purpose is clear for people to see, and you show that your brand’s interests go beyond making money,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become easier to trust and begin earning the loyalty of your audience.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you have established trust with them, they are more willing to take a risk with you, more willing to make a purchase.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if it’s a sustainable product, they are willing to pay more for it.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this works internally too – if the leadership team has earned the trust of its staff, those employees will become advocates for the brand,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motivated by a shared vision.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fact, there’s growing evidence that purpose-driven companies not only perform better from a financial point of view,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also have better staff retention. People that feel they have a real purpose in life, even have a higher life expectancy.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not only do customers want to align themselves with brands that reflect their personal values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businesses are under such scrutiny today, that B2B relationships are just as important to your reputation as your own behaviour.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 a partner that shares or supports your purpose and values will only strengthen your business but if you partner with a brand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has a different, possibly opposing outlook, it could be very damaging.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F2A95-4771-AB43-BDAE-77766CC81A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31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how do you prove the impact your business is having on society?</a:t>
            </a:r>
          </a:p>
          <a:p>
            <a:r>
              <a:rPr lang="en-US" dirty="0"/>
              <a:t>What KPIs can you use to see if the work is paying off and how can you demonstrate this to your audience?</a:t>
            </a:r>
          </a:p>
          <a:p>
            <a:r>
              <a:rPr lang="en-US" dirty="0"/>
              <a:t>Well, of course, it depends on what you are trying to achieve but there’s nothing quite like a third-party endorsement</a:t>
            </a:r>
          </a:p>
          <a:p>
            <a:r>
              <a:rPr lang="en-US" dirty="0"/>
              <a:t>to boost reputation. As our own PR guru, Ella Minty, will tell you, it’s far more important what others say about than what you say about yourself.</a:t>
            </a:r>
          </a:p>
          <a:p>
            <a:r>
              <a:rPr lang="en-US" dirty="0"/>
              <a:t>For instance, if you are serious about proving your company’s limited impact on the environment, then certification from</a:t>
            </a:r>
          </a:p>
          <a:p>
            <a:r>
              <a:rPr lang="en-US" dirty="0"/>
              <a:t>an organization like B-Corp would help tell the story. </a:t>
            </a:r>
          </a:p>
          <a:p>
            <a:endParaRPr lang="en-US" dirty="0"/>
          </a:p>
          <a:p>
            <a:r>
              <a:rPr lang="en-US" dirty="0"/>
              <a:t>If your focus is on reducing carbon, then finding a CO2 tracker that can relay your achievements to your customers could help.</a:t>
            </a:r>
          </a:p>
          <a:p>
            <a:r>
              <a:rPr lang="en-US" dirty="0"/>
              <a:t>If it’s consumer goods, then maybe an organic certification from the Soil Association is what you need.</a:t>
            </a:r>
          </a:p>
          <a:p>
            <a:r>
              <a:rPr lang="en-US" dirty="0"/>
              <a:t>However you do it, it is important that you are holding yourself to account and documenting the affect your purpose-driven</a:t>
            </a:r>
          </a:p>
          <a:p>
            <a:r>
              <a:rPr lang="en-US" dirty="0"/>
              <a:t>business is having so that you can continue to motivate team members internally as well as creating an effective</a:t>
            </a:r>
          </a:p>
          <a:p>
            <a:r>
              <a:rPr lang="en-US" dirty="0"/>
              <a:t>messaging framework that allows you to get the success stories out there to your audience.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F2A95-4771-AB43-BDAE-77766CC81A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88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be aware - purpose cannot be a marketing ploy. Today’s consumers expect their communications to be genuine and credible.</a:t>
            </a:r>
          </a:p>
          <a:p>
            <a:r>
              <a:rPr lang="en-US" dirty="0"/>
              <a:t>Flimsy claims and marketing spin will be found out and likely have a detrimental effect on reputation and sales.</a:t>
            </a:r>
          </a:p>
          <a:p>
            <a:r>
              <a:rPr lang="en-US" dirty="0"/>
              <a:t>Any messaging, particularly concerning sustainability, should be supported by firm evidence to avoid being labelled as greenwashing.</a:t>
            </a:r>
          </a:p>
          <a:p>
            <a:endParaRPr lang="en-US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leaders should incorporate sustainability initiatives into their strategy to have a purposeful long-term impact.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 given that investment in CSR - corporate social responsibility - has proven to benefit organizations in terms of stronger customer relationships and long-term loyalty. </a:t>
            </a:r>
            <a:endParaRPr lang="en-US" dirty="0"/>
          </a:p>
          <a:p>
            <a:r>
              <a:rPr lang="en-US" dirty="0"/>
              <a:t>Corporate transparency is now considered an asset by the consumer and, for some, a necessity.</a:t>
            </a:r>
          </a:p>
          <a:p>
            <a:r>
              <a:rPr lang="en-US" dirty="0"/>
              <a:t>In the fashion sector, it is now becoming commonplace to see supply chain details highlighted on product pages together with</a:t>
            </a:r>
          </a:p>
          <a:p>
            <a:r>
              <a:rPr lang="en-US" dirty="0"/>
              <a:t>environmental impact figures such as the amount of water used or C02 produced.</a:t>
            </a:r>
          </a:p>
          <a:p>
            <a:endParaRPr lang="en-US" dirty="0"/>
          </a:p>
          <a:p>
            <a:r>
              <a:rPr lang="en-US" dirty="0"/>
              <a:t>And it’s not just customer-facing communications that are strengthened by CSR initiatives.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investors believe that ESG, or environmental, social, and governance criteria have a practical purpose beyond the ethical matters.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examining ESG criteria they may be able to avoid companies whose practices could signal a risk factor mitigating potential losses.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ESG-minded business practices are gaining more traction and investment firms are increasingly taking notice.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F2A95-4771-AB43-BDAE-77766CC81A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73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F2A95-4771-AB43-BDAE-77766CC81A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45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 corporations having been taking this seriously for some time now.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Nike even has a separate website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dedicated to their purpose. Footwear company, Toms, was founded on their purpose.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outdoor brand, Patagonia, has lead the charge when it comes to conscious consumerism 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encouraging shoppers to buy less and repair where possible. Despite asking their customers to buy less from them,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Patagonia’s revenues continued to climb hitting $1 billion in 2017.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it doesn’t have to be all about the environment when it come so to finding your brand’s purpose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understandably, sustainability is a popular one for many.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Ideally, a purpose statement should be broad enough to give a business room to shift focus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specific enough to feel realistic, relevant and give direction.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purpose should be ambitious and bold enough to inspire all stakeholders to get out of bed in the morning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not so bold that it seems impossible!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dirty="0">
                <a:effectLst/>
              </a:rPr>
              <a:t> 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F2A95-4771-AB43-BDAE-77766CC81A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9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Brand strategy is much more than just finding the ‘Why’ but your brand’s purpose underpins almost everything else.</a:t>
            </a:r>
          </a:p>
          <a:p>
            <a:r>
              <a:rPr lang="en-US" dirty="0"/>
              <a:t>If we use this classic metaphor for a brand, what people see – your logo, website, social media, is just the tip of the iceberg.</a:t>
            </a:r>
          </a:p>
          <a:p>
            <a:endParaRPr lang="en-US" dirty="0"/>
          </a:p>
          <a:p>
            <a:r>
              <a:rPr lang="en-US" dirty="0"/>
              <a:t>Supporting this should be an enormous amount of work that goes into discerning your verbal expression and the brand’s character.</a:t>
            </a:r>
          </a:p>
          <a:p>
            <a:r>
              <a:rPr lang="en-US" dirty="0"/>
              <a:t>In other words, not just what you are saying but exactly how you are saying it.</a:t>
            </a:r>
          </a:p>
          <a:p>
            <a:r>
              <a:rPr lang="en-US" dirty="0"/>
              <a:t>And that is further supported by the work you put into your positioning.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F2A95-4771-AB43-BDAE-77766CC81A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13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Airbnb is a thoroughly modern looking purpose-led digital brand but it wasn’t always that way.</a:t>
            </a:r>
          </a:p>
          <a:p>
            <a:r>
              <a:rPr lang="en-US" dirty="0"/>
              <a:t>It took a few years before they decided to properly address their brand purpose.</a:t>
            </a:r>
          </a:p>
          <a:p>
            <a:endParaRPr lang="en-US" dirty="0"/>
          </a:p>
          <a:p>
            <a:r>
              <a:rPr lang="en-US" dirty="0"/>
              <a:t>Airbnb’s purpose statement, “Creating a world where anyone can belong anywhere”</a:t>
            </a:r>
          </a:p>
          <a:p>
            <a:r>
              <a:rPr lang="en-US" dirty="0"/>
              <a:t>is a great one that is grounded in the reality of their business but reaching way beyond operational matters.</a:t>
            </a:r>
          </a:p>
          <a:p>
            <a:r>
              <a:rPr lang="en-US" dirty="0"/>
              <a:t>Abbreviated to “Belong anywhere” for a tagline, it creates a simple yet powerful message.</a:t>
            </a:r>
          </a:p>
          <a:p>
            <a:r>
              <a:rPr lang="en-US" dirty="0"/>
              <a:t>Airbnb aren’t just trying to sell you a room for the night, they are trying to give you the best experience they can.</a:t>
            </a:r>
          </a:p>
          <a:p>
            <a:r>
              <a:rPr lang="en-US" dirty="0"/>
              <a:t>By connecting with their audience on an emotional level like this, they are making it personal.</a:t>
            </a:r>
          </a:p>
          <a:p>
            <a:endParaRPr lang="en-US" dirty="0"/>
          </a:p>
          <a:p>
            <a:r>
              <a:rPr lang="en-US" dirty="0"/>
              <a:t>Airbnb’s earlier tagline was “Book rooms with locals rather than hotels”.</a:t>
            </a:r>
          </a:p>
          <a:p>
            <a:r>
              <a:rPr lang="en-US" dirty="0"/>
              <a:t>This clearly outlines their unique proposition but fails to define the benefit or make an emotional connection in any way.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F2A95-4771-AB43-BDAE-77766CC81A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08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lot businesses have a mission statement without articulating a purpose –</a:t>
            </a:r>
          </a:p>
          <a:p>
            <a:r>
              <a:rPr lang="en-US" dirty="0"/>
              <a:t>They’re telling us what they want to achieve and how but when we’re missing the ‘why’, they are missing out on an opportunity for a deeper connection.</a:t>
            </a:r>
          </a:p>
          <a:p>
            <a:endParaRPr lang="en-US" dirty="0"/>
          </a:p>
          <a:p>
            <a:r>
              <a:rPr lang="en-US" dirty="0"/>
              <a:t>When Ashok Vaswani, a CEO at Barclays, one of the world’s largest banks, said that “Every business must serve a social purpose”,</a:t>
            </a:r>
          </a:p>
          <a:p>
            <a:r>
              <a:rPr lang="en-US" dirty="0"/>
              <a:t>it’s not because the world discovered a banker with a conscience, it’s because the consumer is demanding it - society wants a deeper connection with brands.</a:t>
            </a:r>
          </a:p>
          <a:p>
            <a:r>
              <a:rPr lang="en-US" dirty="0"/>
              <a:t>We want to see brands actively contributing and having a positive impact on the world.</a:t>
            </a:r>
          </a:p>
          <a:p>
            <a:r>
              <a:rPr lang="en-US" dirty="0"/>
              <a:t>Consumerism, and to a wider extent, capitalism, is being challenged – there is an acceptance of the environmental</a:t>
            </a:r>
          </a:p>
          <a:p>
            <a:r>
              <a:rPr lang="en-US" dirty="0"/>
              <a:t>and social harm that we have created, and an appetite to do things better and for businesses to reach further. </a:t>
            </a:r>
          </a:p>
          <a:p>
            <a:endParaRPr lang="en-US" dirty="0"/>
          </a:p>
          <a:p>
            <a:r>
              <a:rPr lang="en-US" dirty="0"/>
              <a:t>This is an example from Plug &amp; Play, a Silicon Valley innovation platform, with similar ambitions to that of </a:t>
            </a:r>
            <a:r>
              <a:rPr lang="en-US" dirty="0" err="1"/>
              <a:t>Circklo</a:t>
            </a:r>
            <a:r>
              <a:rPr lang="en-US" dirty="0"/>
              <a:t>.</a:t>
            </a:r>
          </a:p>
          <a:p>
            <a:r>
              <a:rPr lang="en-US" dirty="0"/>
              <a:t>Their mission is to “drive innovation by connecting entrepreneurs, corporations, and investors worldwide”.</a:t>
            </a:r>
          </a:p>
          <a:p>
            <a:r>
              <a:rPr lang="en-US" dirty="0"/>
              <a:t>But why? Why drive innovation – what’s motivating this? Where is the emotional connection and how will this benefit society?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F2A95-4771-AB43-BDAE-77766CC81A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93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they also said, “We believe innovation has the power to improve the lives of everyone”.</a:t>
            </a:r>
          </a:p>
          <a:p>
            <a:r>
              <a:rPr lang="en-US" dirty="0"/>
              <a:t>It’s a broad and bold statement that shows real intent.</a:t>
            </a:r>
          </a:p>
          <a:p>
            <a:r>
              <a:rPr lang="en-US" dirty="0"/>
              <a:t>Suddenly they have something that is worthy of putting on the wall.</a:t>
            </a:r>
          </a:p>
          <a:p>
            <a:r>
              <a:rPr lang="en-US" dirty="0"/>
              <a:t>A powerful, clear message of ambition with a human benefit.</a:t>
            </a:r>
          </a:p>
          <a:p>
            <a:endParaRPr lang="en-US" dirty="0"/>
          </a:p>
          <a:p>
            <a:r>
              <a:rPr lang="en-US" dirty="0"/>
              <a:t>Another advantage to this kind of strategy development is the direction you now have for communications and marketing.</a:t>
            </a:r>
          </a:p>
          <a:p>
            <a:r>
              <a:rPr lang="en-US" dirty="0"/>
              <a:t>Instead of sharing stories about how valuable Plug &amp; Play is for start-ups, the business can now</a:t>
            </a:r>
          </a:p>
          <a:p>
            <a:r>
              <a:rPr lang="en-US" dirty="0"/>
              <a:t>share stories about the effects it is having – tangible examples of how innovation is improving lives around the world.</a:t>
            </a:r>
          </a:p>
          <a:p>
            <a:endParaRPr lang="en-US" dirty="0"/>
          </a:p>
          <a:p>
            <a:r>
              <a:rPr lang="en-US" dirty="0"/>
              <a:t>Yes, they can share a story about how one start-up successfully raised funds from an investor thanks to their </a:t>
            </a:r>
            <a:r>
              <a:rPr lang="en-US" dirty="0" err="1"/>
              <a:t>programme</a:t>
            </a:r>
            <a:r>
              <a:rPr lang="en-US" dirty="0"/>
              <a:t>,</a:t>
            </a:r>
          </a:p>
          <a:p>
            <a:r>
              <a:rPr lang="en-US" dirty="0"/>
              <a:t>but that story is so much more powerful if they also tell the story of how that investment went on to help roll out an MVP that resulted in</a:t>
            </a:r>
          </a:p>
          <a:p>
            <a:r>
              <a:rPr lang="en-US" dirty="0" err="1"/>
              <a:t>tonnes</a:t>
            </a:r>
            <a:r>
              <a:rPr lang="en-US" dirty="0"/>
              <a:t> of plastic being recycled or 1m arthritis sufferers living a more comfortable life, for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F2A95-4771-AB43-BDAE-77766CC81A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7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compelling reasons to dive head-first into brand strategy but there’s something physical happening here that is worth considering.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useful get a little scientific and ask, “what’s actually going on in the head of the consumer that makes this an compelling issue?”.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it’s all about our Limbic brain. In evolutionary terms it's an older part of our brain where our emotions live but it also processes decision making.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Neocortex, on the other hand, is responsible for rationalising information and our responses to it.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we can use our Neocortex all we like to analyse data for what we think is a rational response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but, at the end of the day, the Limbic brain is influencing us far more than we might realise.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brands harness this power and connect with their audience on an emotional level,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create lasting relationships that new product features and special offers just can’t match.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 about some of the loyalties you have to brands that were forged years ago, perhaps even in childhood.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F2A95-4771-AB43-BDAE-77766CC81A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92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Pretty much everything you do has an impact on your brand’s positioning but put simply,</a:t>
            </a:r>
          </a:p>
          <a:p>
            <a:r>
              <a:rPr lang="en-US" dirty="0"/>
              <a:t>positioning is about influencing how your brand is seen so that it occupies a particular space in the mind of your audience.</a:t>
            </a:r>
          </a:p>
          <a:p>
            <a:r>
              <a:rPr lang="en-US" dirty="0"/>
              <a:t>It’s about helping you distinguish your brand from its competitors and giving it a unique spot in the marketplace.</a:t>
            </a:r>
          </a:p>
          <a:p>
            <a:endParaRPr lang="en-US" dirty="0"/>
          </a:p>
          <a:p>
            <a:r>
              <a:rPr lang="en-US" dirty="0"/>
              <a:t>So, central to a brand’s positioning is understanding its point of difference.</a:t>
            </a:r>
          </a:p>
          <a:p>
            <a:r>
              <a:rPr lang="en-US" dirty="0"/>
              <a:t>What do you want your audience to remember the brand for and how is it different from its competitors?</a:t>
            </a:r>
          </a:p>
          <a:p>
            <a:r>
              <a:rPr lang="en-US" dirty="0"/>
              <a:t>What benefit is the brand giving the customer that can’t be fulfilled elsewhere?</a:t>
            </a:r>
          </a:p>
          <a:p>
            <a:endParaRPr lang="en-US" dirty="0"/>
          </a:p>
          <a:p>
            <a:r>
              <a:rPr lang="en-US" dirty="0"/>
              <a:t>It’s also important to demonstrate any shared points of parity that might help the brand find its place in an established market.</a:t>
            </a:r>
          </a:p>
          <a:p>
            <a:r>
              <a:rPr lang="en-US" dirty="0"/>
              <a:t>For example, if you are launching a new luxury electric vehicle, letting your audience know that it has the same build quality of Mercedes</a:t>
            </a:r>
          </a:p>
          <a:p>
            <a:r>
              <a:rPr lang="en-US" dirty="0"/>
              <a:t>will help position your brand at that end of the market.</a:t>
            </a:r>
          </a:p>
          <a:p>
            <a:endParaRPr lang="en-US" dirty="0"/>
          </a:p>
          <a:p>
            <a:r>
              <a:rPr lang="en-US" dirty="0"/>
              <a:t>You will need to have a good understanding of the competitor landscape.</a:t>
            </a:r>
          </a:p>
          <a:p>
            <a:r>
              <a:rPr lang="en-US" dirty="0"/>
              <a:t>Determining your competitive frame of reference is the first step in helping you find a home in the heart and mind of the consumer.</a:t>
            </a:r>
          </a:p>
          <a:p>
            <a:endParaRPr lang="en-US" dirty="0"/>
          </a:p>
          <a:p>
            <a:r>
              <a:rPr lang="en-US" dirty="0"/>
              <a:t>Perception mapping is a useful tool in helping to </a:t>
            </a:r>
            <a:r>
              <a:rPr lang="en-GB" dirty="0"/>
              <a:t>determine an appropriate competitive strategy.</a:t>
            </a:r>
          </a:p>
          <a:p>
            <a:r>
              <a:rPr lang="en-GB" dirty="0"/>
              <a:t>Once you have your parameters set and the competition mapped out, your strategic approach could be any of the following:</a:t>
            </a:r>
          </a:p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Looking for market gaps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Crowding a competitor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Repositioning a brand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Repositioning a competitor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Adopting a me-too positioning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F2A95-4771-AB43-BDAE-77766CC81A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99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When it comes to sustainability and responsible / ethical marketing, it is clear that these are in an inherently conflicted and difficult space to navigate. </a:t>
            </a:r>
          </a:p>
          <a:p>
            <a:endParaRPr lang="en-GB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Questions to help you evaluate your company’s current sustainability approach, and help you develop your own purpose-driven marketing approach are: </a:t>
            </a:r>
          </a:p>
          <a:p>
            <a:endParaRPr lang="en-GB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Where are we?</a:t>
            </a:r>
          </a:p>
          <a:p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Looking at the macrotrends that can impact your business positively and negatively,</a:t>
            </a:r>
          </a:p>
          <a:p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and the various business models operating in circular economy give you a view on where you are in relation to the outside world. </a:t>
            </a:r>
          </a:p>
          <a:p>
            <a:endParaRPr lang="en-GB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What exactly does our brand stand for?</a:t>
            </a:r>
          </a:p>
          <a:p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Start thinking about strategic partnerships, such as tech ecosystems, for example. </a:t>
            </a:r>
          </a:p>
          <a:p>
            <a:endParaRPr lang="en-GB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Where is the business going?</a:t>
            </a:r>
          </a:p>
          <a:p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Establish a vision for your business 5 years from now. What achievements will you accomplish? </a:t>
            </a:r>
          </a:p>
          <a:p>
            <a:r>
              <a:rPr lang="en-GB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With the creation of potential scenarios, you can now start to understand what your audience wants to hear.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86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3E8DD-041E-FE44-94F1-A4DD9901E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8BFE2-BC3E-1E4F-A706-182D5AF2C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7BD7A-CC75-024C-9465-CAAA8785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2AD-5778-EA4E-B0DB-7EF10D9EE76A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7CB4A-6912-3145-ABD8-CDA6ECD4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8C59A-7413-0144-8307-0CA0A55D1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7289-22AB-244C-BA83-2E5B73B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2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AAB1A-62C4-F844-B39C-7E429E6A9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98531-2C6E-C849-B0E1-821D1D637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3BFBA-63B8-8941-85F2-4345B6D70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2AD-5778-EA4E-B0DB-7EF10D9EE76A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CB36F-3F84-1947-A236-2628C3A71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77F92-EFE3-FE4A-A9F9-AEC53E142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7289-22AB-244C-BA83-2E5B73B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10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BC7D8F-9432-8746-B792-D42D2ADA28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E469C-D02D-7540-B880-4107E15AD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E6D2B-CA1A-8C4C-A45B-09286FB4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2AD-5778-EA4E-B0DB-7EF10D9EE76A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BA2BD-5D65-054F-BD78-DEC623683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9A555-E2D1-4B48-AFE7-4F3E9D13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7289-22AB-244C-BA83-2E5B73B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33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- Sky">
    <p:bg>
      <p:bgPr>
        <a:solidFill>
          <a:srgbClr val="EE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95162" y="6445250"/>
            <a:ext cx="208027" cy="2335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72945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3D939-AAC7-E64A-83A4-968CF6EBA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C76AA-2AAE-0146-A475-3DD4A96E8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A9AA0-8AF5-C748-91E6-F19094DA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2AD-5778-EA4E-B0DB-7EF10D9EE76A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FC9EE-2359-4A44-842E-2CA0111C3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C8385-27D1-3847-8162-45F8C858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7289-22AB-244C-BA83-2E5B73B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3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C64E4-50FB-0243-9E3E-E3D232B8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CF5D1-9815-0B44-A716-94E5A9EA0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CDAD9-189D-8543-AC90-9009A9581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2AD-5778-EA4E-B0DB-7EF10D9EE76A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D3A58-9FDA-7F43-9C80-D06EAA6D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623D5-C08F-C94D-AC27-C78E0E5F5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7289-22AB-244C-BA83-2E5B73B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00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8AB74-62DA-0A4D-8C48-0CF9FE444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EB432-A9D0-0B45-B6A8-5F428B03A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5559C-8E68-1E4E-80F2-C9B631D10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51FBB-3517-624E-A072-8F53E795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2AD-5778-EA4E-B0DB-7EF10D9EE76A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AB04B-C651-0B4E-A4AF-4387CCDF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48DA1-1302-6445-AC34-B8E63DED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7289-22AB-244C-BA83-2E5B73B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63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15F3C-0544-6148-9943-C7B6613D2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0FC45-C057-2A48-A496-AE2B68BA2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F37F4-1331-854F-ABFF-0CEF26288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8E6BF9-A2BB-6D43-BAE5-25268AF70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B929CC-BC8C-6C48-854C-6D51C250D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6990FC-766E-8A43-9915-7B455253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2AD-5778-EA4E-B0DB-7EF10D9EE76A}" type="datetimeFigureOut">
              <a:rPr lang="en-US" smtClean="0"/>
              <a:t>9/20/21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360F9-B0E8-F248-8A15-AA73284C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B82F30-606E-014F-BD8E-A21004D25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7289-22AB-244C-BA83-2E5B73B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12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80578-FC61-AE45-BB52-6753E691A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6244D8-F275-7243-A706-D5C88EF2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2AD-5778-EA4E-B0DB-7EF10D9EE76A}" type="datetimeFigureOut">
              <a:rPr lang="en-US" smtClean="0"/>
              <a:t>9/20/21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981B0-295D-1746-99CF-31E539435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F06669-8E74-A346-88B2-61E9AB5D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7289-22AB-244C-BA83-2E5B73B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46D170-17D5-9847-A639-C3EB39BC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2AD-5778-EA4E-B0DB-7EF10D9EE76A}" type="datetimeFigureOut">
              <a:rPr lang="en-US" smtClean="0"/>
              <a:t>9/20/21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8164F-A6C5-7348-8214-2B155E39B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833CA-CD84-5F4F-BFD4-3E34E606D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7289-22AB-244C-BA83-2E5B73B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21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BA317-6341-C542-BA2C-32BCFC6A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397FF-B156-D340-B7E3-BCBF9C3D1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55423-C453-7249-9E41-43E069412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7C4A2-EC59-834F-A91E-C0A70807F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2AD-5778-EA4E-B0DB-7EF10D9EE76A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777F5-301D-F541-8FE1-23571B544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355F4-4BB9-0E46-8692-70763494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7289-22AB-244C-BA83-2E5B73B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4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65B0C-C1B5-C641-8F4F-483CF4ED2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324CE9-C23D-3842-BFD9-84B81B8E40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57E7D-F238-2747-839B-8B7083B49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93071-94D9-3C4B-98B7-6A6547863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2D2AD-5778-EA4E-B0DB-7EF10D9EE76A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C50F57-8821-814A-8E3A-0CC8DF12D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F0623-0267-BE4D-B94A-D0A97474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7289-22AB-244C-BA83-2E5B73B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67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9E47-4441-1D4C-AD96-25BC9398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0EB31-A17F-F247-AD9A-949929149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E4AE-CC42-6145-BA2D-BF7435352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2D2AD-5778-EA4E-B0DB-7EF10D9EE76A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D07-27B2-0349-B9A2-8862889A09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72931-D5D4-1147-9282-09321681B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7289-22AB-244C-BA83-2E5B73B2D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2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624CC96D-7384-4E43-9451-343FA5B53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07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C9F9E8E8-3967-C545-B93E-DDB6CAC45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253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45A0DAA-F1CF-CF4A-B841-6C491F1C6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4720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F822C26-6CCD-F34D-A186-83EE62811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42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8554E52-19E8-4B43-8826-270D48893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50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F46E6C-62AF-8241-A7DF-3CC6E8D42AF0}"/>
              </a:ext>
            </a:extLst>
          </p:cNvPr>
          <p:cNvSpPr/>
          <p:nvPr/>
        </p:nvSpPr>
        <p:spPr>
          <a:xfrm>
            <a:off x="3048000" y="30596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solidFill>
                  <a:srgbClr val="121533"/>
                </a:solidFill>
                <a:latin typeface="Lato" panose="020F0502020204030203" pitchFamily="34" charset="77"/>
              </a:rPr>
              <a:t>Proving your impact</a:t>
            </a:r>
            <a:endParaRPr lang="en-US" dirty="0"/>
          </a:p>
        </p:txBody>
      </p:sp>
      <p:pic>
        <p:nvPicPr>
          <p:cNvPr id="6" name="Picture 5" descr="A picture containing letter&#10;&#10;Description automatically generated">
            <a:extLst>
              <a:ext uri="{FF2B5EF4-FFF2-40B4-BE49-F238E27FC236}">
                <a16:creationId xmlns:a16="http://schemas.microsoft.com/office/drawing/2014/main" id="{5133A988-84EC-A443-9207-73B320B65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19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F606BD4-8EC7-7447-86A3-F2C75E878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58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B5E22661-728B-0045-8CE9-44FCF29BE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65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7B422EBF-865A-9646-936F-98CB81A64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72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1D2940-6757-E646-8905-74BAE4F05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35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Chart, funnel chart&#10;&#10;Description automatically generated">
            <a:extLst>
              <a:ext uri="{FF2B5EF4-FFF2-40B4-BE49-F238E27FC236}">
                <a16:creationId xmlns:a16="http://schemas.microsoft.com/office/drawing/2014/main" id="{A6159F3F-75A6-0D40-97A8-2C7A8B52D0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-6350" y="0"/>
            <a:ext cx="12198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2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F331478-87BF-984C-AB28-83118FB9A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11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FA9F0044-90F7-6947-ADBE-43A114E16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49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54C5441E-C642-794A-97F5-98346C8D4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02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7C874BB-E5C9-8A4A-9547-E0A92518B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7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24554A2C-8A68-1747-AC08-A70E65A5E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55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19969</TotalTime>
  <Words>3086</Words>
  <Application>Microsoft Macintosh PowerPoint</Application>
  <PresentationFormat>Widescreen</PresentationFormat>
  <Paragraphs>213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Helvetica Neue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Durston</dc:creator>
  <cp:lastModifiedBy>Matt Durston</cp:lastModifiedBy>
  <cp:revision>255</cp:revision>
  <dcterms:created xsi:type="dcterms:W3CDTF">2021-04-15T10:42:34Z</dcterms:created>
  <dcterms:modified xsi:type="dcterms:W3CDTF">2021-09-20T15:08:39Z</dcterms:modified>
</cp:coreProperties>
</file>