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18" r:id="rId2"/>
    <p:sldMasterId id="2147483660" r:id="rId3"/>
    <p:sldMasterId id="2147484022" r:id="rId4"/>
  </p:sldMasterIdLst>
  <p:notesMasterIdLst>
    <p:notesMasterId r:id="rId49"/>
  </p:notesMasterIdLst>
  <p:sldIdLst>
    <p:sldId id="256" r:id="rId5"/>
    <p:sldId id="326" r:id="rId6"/>
    <p:sldId id="315" r:id="rId7"/>
    <p:sldId id="324" r:id="rId8"/>
    <p:sldId id="286" r:id="rId9"/>
    <p:sldId id="339" r:id="rId10"/>
    <p:sldId id="340" r:id="rId11"/>
    <p:sldId id="289" r:id="rId12"/>
    <p:sldId id="296" r:id="rId13"/>
    <p:sldId id="304" r:id="rId14"/>
    <p:sldId id="328" r:id="rId15"/>
    <p:sldId id="329" r:id="rId16"/>
    <p:sldId id="330" r:id="rId17"/>
    <p:sldId id="257" r:id="rId18"/>
    <p:sldId id="316" r:id="rId19"/>
    <p:sldId id="331" r:id="rId20"/>
    <p:sldId id="263" r:id="rId21"/>
    <p:sldId id="264" r:id="rId22"/>
    <p:sldId id="293" r:id="rId23"/>
    <p:sldId id="341" r:id="rId24"/>
    <p:sldId id="266" r:id="rId25"/>
    <p:sldId id="332" r:id="rId26"/>
    <p:sldId id="268" r:id="rId27"/>
    <p:sldId id="273" r:id="rId28"/>
    <p:sldId id="269" r:id="rId29"/>
    <p:sldId id="333" r:id="rId30"/>
    <p:sldId id="298" r:id="rId31"/>
    <p:sldId id="294" r:id="rId32"/>
    <p:sldId id="278" r:id="rId33"/>
    <p:sldId id="274" r:id="rId34"/>
    <p:sldId id="314" r:id="rId35"/>
    <p:sldId id="295" r:id="rId36"/>
    <p:sldId id="279" r:id="rId37"/>
    <p:sldId id="302" r:id="rId38"/>
    <p:sldId id="321" r:id="rId39"/>
    <p:sldId id="306" r:id="rId40"/>
    <p:sldId id="1323" r:id="rId41"/>
    <p:sldId id="323" r:id="rId42"/>
    <p:sldId id="259" r:id="rId43"/>
    <p:sldId id="313" r:id="rId44"/>
    <p:sldId id="334" r:id="rId45"/>
    <p:sldId id="335" r:id="rId46"/>
    <p:sldId id="336" r:id="rId47"/>
    <p:sldId id="1324" r:id="rId4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3"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3883" autoAdjust="0"/>
  </p:normalViewPr>
  <p:slideViewPr>
    <p:cSldViewPr>
      <p:cViewPr varScale="1">
        <p:scale>
          <a:sx n="60" d="100"/>
          <a:sy n="60" d="100"/>
        </p:scale>
        <p:origin x="1396" y="40"/>
      </p:cViewPr>
      <p:guideLst>
        <p:guide orient="horz" pos="2160"/>
        <p:guide pos="2880"/>
      </p:guideLst>
    </p:cSldViewPr>
  </p:slideViewPr>
  <p:outlineViewPr>
    <p:cViewPr>
      <p:scale>
        <a:sx n="33" d="100"/>
        <a:sy n="33" d="100"/>
      </p:scale>
      <p:origin x="0" y="1740"/>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69" d="100"/>
          <a:sy n="69" d="100"/>
        </p:scale>
        <p:origin x="-32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ichaela\AppData\Local\Temp\E-co-foot_country%20data%20for%20project_201805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22625644016594"/>
          <c:y val="6.2782439891798242E-2"/>
          <c:w val="0.97777777777777752"/>
          <c:h val="0.93055555555555569"/>
        </c:manualLayout>
      </c:layout>
      <c:pieChart>
        <c:varyColors val="1"/>
        <c:ser>
          <c:idx val="0"/>
          <c:order val="0"/>
          <c:dPt>
            <c:idx val="0"/>
            <c:bubble3D val="0"/>
            <c:spPr>
              <a:solidFill>
                <a:srgbClr val="92D050"/>
              </a:solidFill>
            </c:spPr>
            <c:extLst>
              <c:ext xmlns:c16="http://schemas.microsoft.com/office/drawing/2014/chart" uri="{C3380CC4-5D6E-409C-BE32-E72D297353CC}">
                <c16:uniqueId val="{00000001-6F27-427D-AEFB-F76725ED0312}"/>
              </c:ext>
            </c:extLst>
          </c:dPt>
          <c:dPt>
            <c:idx val="1"/>
            <c:bubble3D val="0"/>
            <c:spPr>
              <a:solidFill>
                <a:schemeClr val="accent1"/>
              </a:solidFill>
            </c:spPr>
            <c:extLst>
              <c:ext xmlns:c16="http://schemas.microsoft.com/office/drawing/2014/chart" uri="{C3380CC4-5D6E-409C-BE32-E72D297353CC}">
                <c16:uniqueId val="{00000003-6F27-427D-AEFB-F76725ED0312}"/>
              </c:ext>
            </c:extLst>
          </c:dPt>
          <c:dPt>
            <c:idx val="2"/>
            <c:bubble3D val="0"/>
            <c:spPr>
              <a:solidFill>
                <a:srgbClr val="FF0000"/>
              </a:solidFill>
            </c:spPr>
            <c:extLst>
              <c:ext xmlns:c16="http://schemas.microsoft.com/office/drawing/2014/chart" uri="{C3380CC4-5D6E-409C-BE32-E72D297353CC}">
                <c16:uniqueId val="{00000005-6F27-427D-AEFB-F76725ED0312}"/>
              </c:ext>
            </c:extLst>
          </c:dPt>
          <c:dPt>
            <c:idx val="3"/>
            <c:bubble3D val="0"/>
            <c:spPr>
              <a:solidFill>
                <a:srgbClr val="FFFF00"/>
              </a:solidFill>
            </c:spPr>
            <c:extLst>
              <c:ext xmlns:c16="http://schemas.microsoft.com/office/drawing/2014/chart" uri="{C3380CC4-5D6E-409C-BE32-E72D297353CC}">
                <c16:uniqueId val="{00000007-6F27-427D-AEFB-F76725ED0312}"/>
              </c:ext>
            </c:extLst>
          </c:dPt>
          <c:dLbls>
            <c:dLbl>
              <c:idx val="0"/>
              <c:layout>
                <c:manualLayout>
                  <c:x val="-0.17380790074851737"/>
                  <c:y val="0.16087869034722618"/>
                </c:manualLayout>
              </c:layout>
              <c:tx>
                <c:rich>
                  <a:bodyPr/>
                  <a:lstStyle/>
                  <a:p>
                    <a:r>
                      <a:rPr lang="en-US" dirty="0" err="1"/>
                      <a:t>Ernährung</a:t>
                    </a:r>
                    <a:r>
                      <a:rPr lang="en-US" baseline="0" dirty="0"/>
                      <a:t> </a:t>
                    </a:r>
                    <a:r>
                      <a:rPr lang="en-US" dirty="0"/>
                      <a:t>33%</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F27-427D-AEFB-F76725ED0312}"/>
                </c:ext>
              </c:extLst>
            </c:dLbl>
            <c:dLbl>
              <c:idx val="1"/>
              <c:layout>
                <c:manualLayout>
                  <c:x val="-0.12967440701856711"/>
                  <c:y val="-0.17018588088325071"/>
                </c:manualLayout>
              </c:layout>
              <c:tx>
                <c:rich>
                  <a:bodyPr/>
                  <a:lstStyle/>
                  <a:p>
                    <a:r>
                      <a:rPr lang="en-US"/>
                      <a:t>Wohnen </a:t>
                    </a:r>
                    <a:r>
                      <a:rPr lang="en-US" dirty="0"/>
                      <a:t>21%</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F27-427D-AEFB-F76725ED0312}"/>
                </c:ext>
              </c:extLst>
            </c:dLbl>
            <c:dLbl>
              <c:idx val="2"/>
              <c:layout>
                <c:manualLayout>
                  <c:x val="0.1745591523281812"/>
                  <c:y val="-0.19928686999871628"/>
                </c:manualLayout>
              </c:layout>
              <c:tx>
                <c:rich>
                  <a:bodyPr/>
                  <a:lstStyle/>
                  <a:p>
                    <a:r>
                      <a:rPr lang="en-US"/>
                      <a:t>Mobilität 21</a:t>
                    </a:r>
                    <a:r>
                      <a:rPr lang="en-US" dirty="0"/>
                      <a:t>%</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F27-427D-AEFB-F76725ED0312}"/>
                </c:ext>
              </c:extLst>
            </c:dLbl>
            <c:dLbl>
              <c:idx val="3"/>
              <c:layout>
                <c:manualLayout>
                  <c:x val="0.16488079615048173"/>
                  <c:y val="0.16087962962962896"/>
                </c:manualLayout>
              </c:layout>
              <c:tx>
                <c:rich>
                  <a:bodyPr/>
                  <a:lstStyle/>
                  <a:p>
                    <a:r>
                      <a:rPr lang="en-US" dirty="0" err="1"/>
                      <a:t>Sonstiger</a:t>
                    </a:r>
                    <a:r>
                      <a:rPr lang="en-US" dirty="0"/>
                      <a:t> </a:t>
                    </a:r>
                    <a:r>
                      <a:rPr lang="en-US" dirty="0" err="1"/>
                      <a:t>Konsum</a:t>
                    </a:r>
                    <a:r>
                      <a:rPr lang="en-US" dirty="0"/>
                      <a:t> 25%</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F27-427D-AEFB-F76725ED0312}"/>
                </c:ext>
              </c:extLst>
            </c:dLbl>
            <c:spPr>
              <a:noFill/>
              <a:ln>
                <a:noFill/>
              </a:ln>
              <a:effectLst/>
            </c:spPr>
            <c:txPr>
              <a:bodyPr/>
              <a:lstStyle/>
              <a:p>
                <a:pPr>
                  <a:defRPr sz="1800" b="1"/>
                </a:pPr>
                <a:endParaRPr lang="de-DE"/>
              </a:p>
            </c:txPr>
            <c:dLblPos val="bestFit"/>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'EcoF-AUT'!$A$11:$A$14</c:f>
              <c:strCache>
                <c:ptCount val="4"/>
                <c:pt idx="0">
                  <c:v>Nutrition</c:v>
                </c:pt>
                <c:pt idx="1">
                  <c:v>Housing</c:v>
                </c:pt>
                <c:pt idx="2">
                  <c:v>Mobility</c:v>
                </c:pt>
                <c:pt idx="3">
                  <c:v>Goods &amp; Services</c:v>
                </c:pt>
              </c:strCache>
            </c:strRef>
          </c:cat>
          <c:val>
            <c:numRef>
              <c:f>'EcoF-AUT'!$D$11:$D$14</c:f>
              <c:numCache>
                <c:formatCode>0%</c:formatCode>
                <c:ptCount val="4"/>
                <c:pt idx="0">
                  <c:v>0.32591448931116673</c:v>
                </c:pt>
                <c:pt idx="1">
                  <c:v>0.21377672209026141</c:v>
                </c:pt>
                <c:pt idx="2">
                  <c:v>0.21327790973871735</c:v>
                </c:pt>
                <c:pt idx="3">
                  <c:v>0.24703087885985747</c:v>
                </c:pt>
              </c:numCache>
            </c:numRef>
          </c:val>
          <c:extLst>
            <c:ext xmlns:c16="http://schemas.microsoft.com/office/drawing/2014/chart" uri="{C3380CC4-5D6E-409C-BE32-E72D297353CC}">
              <c16:uniqueId val="{00000008-6F27-427D-AEFB-F76725ED0312}"/>
            </c:ext>
          </c:extLst>
        </c:ser>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txPr>
    <a:bodyPr/>
    <a:lstStyle/>
    <a:p>
      <a:pPr>
        <a:defRPr sz="1600"/>
      </a:pPr>
      <a:endParaRPr lang="de-DE"/>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0.73688</cdr:x>
      <cdr:y>0.26658</cdr:y>
    </cdr:from>
    <cdr:to>
      <cdr:x>0.82313</cdr:x>
      <cdr:y>0.34215</cdr:y>
    </cdr:to>
    <cdr:sp macro="" textlink="">
      <cdr:nvSpPr>
        <cdr:cNvPr id="2" name="Pfeil nach rechts 1"/>
        <cdr:cNvSpPr/>
      </cdr:nvSpPr>
      <cdr:spPr>
        <a:xfrm xmlns:a="http://schemas.openxmlformats.org/drawingml/2006/main" rot="20561887">
          <a:off x="6064218" y="1206529"/>
          <a:ext cx="709791" cy="342045"/>
        </a:xfrm>
        <a:prstGeom xmlns:a="http://schemas.openxmlformats.org/drawingml/2006/main" prst="rightArrow">
          <a:avLst/>
        </a:prstGeom>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endParaRPr lang="de-DE"/>
        </a:p>
      </cdr:txBody>
    </cdr:sp>
  </cdr:relSizeAnchor>
  <cdr:relSizeAnchor xmlns:cdr="http://schemas.openxmlformats.org/drawingml/2006/chartDrawing">
    <cdr:from>
      <cdr:x>0.815</cdr:x>
      <cdr:y>0.16542</cdr:y>
    </cdr:from>
    <cdr:to>
      <cdr:x>1</cdr:x>
      <cdr:y>0.40407</cdr:y>
    </cdr:to>
    <cdr:sp macro="" textlink="">
      <cdr:nvSpPr>
        <cdr:cNvPr id="3" name="Textfeld 2"/>
        <cdr:cNvSpPr txBox="1"/>
      </cdr:nvSpPr>
      <cdr:spPr>
        <a:xfrm xmlns:a="http://schemas.openxmlformats.org/drawingml/2006/main">
          <a:off x="6707124" y="748685"/>
          <a:ext cx="1522476" cy="10801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AT" sz="1600" dirty="0"/>
            <a:t>Davon </a:t>
          </a:r>
          <a:r>
            <a:rPr lang="de-AT" sz="1600" b="1" dirty="0"/>
            <a:t>75% </a:t>
          </a:r>
        </a:p>
        <a:p xmlns:a="http://schemas.openxmlformats.org/drawingml/2006/main">
          <a:r>
            <a:rPr lang="de-AT" sz="1600" dirty="0"/>
            <a:t>für</a:t>
          </a:r>
          <a:r>
            <a:rPr lang="de-AT" sz="1600" b="1" dirty="0"/>
            <a:t> Fleisch </a:t>
          </a:r>
        </a:p>
        <a:p xmlns:a="http://schemas.openxmlformats.org/drawingml/2006/main">
          <a:r>
            <a:rPr lang="de-AT" sz="1600" dirty="0"/>
            <a:t>und andere </a:t>
          </a:r>
        </a:p>
        <a:p xmlns:a="http://schemas.openxmlformats.org/drawingml/2006/main">
          <a:r>
            <a:rPr lang="de-AT" sz="1600" b="1" dirty="0"/>
            <a:t>tierische Produkte</a:t>
          </a:r>
          <a:endParaRPr lang="de-DE" sz="1600" b="1" dirty="0"/>
        </a:p>
      </cdr:txBody>
    </cdr:sp>
  </cdr:relSizeAnchor>
  <cdr:relSizeAnchor xmlns:cdr="http://schemas.openxmlformats.org/drawingml/2006/chartDrawing">
    <cdr:from>
      <cdr:x>0.68704</cdr:x>
      <cdr:y>0.86226</cdr:y>
    </cdr:from>
    <cdr:to>
      <cdr:x>0.77329</cdr:x>
      <cdr:y>0.93784</cdr:y>
    </cdr:to>
    <cdr:sp macro="" textlink="">
      <cdr:nvSpPr>
        <cdr:cNvPr id="4" name="Pfeil nach rechts 3"/>
        <cdr:cNvSpPr/>
      </cdr:nvSpPr>
      <cdr:spPr>
        <a:xfrm xmlns:a="http://schemas.openxmlformats.org/drawingml/2006/main" rot="2399240">
          <a:off x="5654051" y="3902566"/>
          <a:ext cx="709791" cy="342045"/>
        </a:xfrm>
        <a:prstGeom xmlns:a="http://schemas.openxmlformats.org/drawingml/2006/main" prst="rightArrow">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dr:relSizeAnchor xmlns:cdr="http://schemas.openxmlformats.org/drawingml/2006/chartDrawing">
    <cdr:from>
      <cdr:x>0.76999</cdr:x>
      <cdr:y>0.8863</cdr:y>
    </cdr:from>
    <cdr:to>
      <cdr:x>0.8811</cdr:x>
      <cdr:y>1</cdr:y>
    </cdr:to>
    <cdr:sp macro="" textlink="">
      <cdr:nvSpPr>
        <cdr:cNvPr id="5" name="Textfeld 1"/>
        <cdr:cNvSpPr txBox="1"/>
      </cdr:nvSpPr>
      <cdr:spPr>
        <a:xfrm xmlns:a="http://schemas.openxmlformats.org/drawingml/2006/main">
          <a:off x="6336704" y="4104456"/>
          <a:ext cx="914400" cy="5145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AT" sz="1600" dirty="0"/>
            <a:t>ca. </a:t>
          </a:r>
          <a:r>
            <a:rPr lang="de-AT" sz="1600" b="1" dirty="0"/>
            <a:t> 90% </a:t>
          </a:r>
          <a:r>
            <a:rPr lang="de-AT" sz="1600" dirty="0"/>
            <a:t>für </a:t>
          </a:r>
        </a:p>
        <a:p xmlns:a="http://schemas.openxmlformats.org/drawingml/2006/main">
          <a:r>
            <a:rPr lang="de-AT" sz="1600" b="1" dirty="0"/>
            <a:t>Heizen</a:t>
          </a:r>
          <a:r>
            <a:rPr lang="de-AT" sz="1600" dirty="0"/>
            <a:t> und </a:t>
          </a:r>
          <a:r>
            <a:rPr lang="de-AT" sz="1600" b="1" dirty="0"/>
            <a:t>Strom</a:t>
          </a:r>
        </a:p>
      </cdr:txBody>
    </cdr:sp>
  </cdr:relSizeAnchor>
  <cdr:relSizeAnchor xmlns:cdr="http://schemas.openxmlformats.org/drawingml/2006/chartDrawing">
    <cdr:from>
      <cdr:x>0.19693</cdr:x>
      <cdr:y>0.70922</cdr:y>
    </cdr:from>
    <cdr:to>
      <cdr:x>0.28483</cdr:x>
      <cdr:y>0.7845</cdr:y>
    </cdr:to>
    <cdr:sp macro="" textlink="">
      <cdr:nvSpPr>
        <cdr:cNvPr id="6" name="Pfeil nach rechts 5"/>
        <cdr:cNvSpPr/>
      </cdr:nvSpPr>
      <cdr:spPr>
        <a:xfrm xmlns:a="http://schemas.openxmlformats.org/drawingml/2006/main" rot="9598643">
          <a:off x="1620647" y="3209882"/>
          <a:ext cx="723352" cy="340725"/>
        </a:xfrm>
        <a:prstGeom xmlns:a="http://schemas.openxmlformats.org/drawingml/2006/main" prst="rightArrow">
          <a:avLst/>
        </a:prstGeom>
        <a:ln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dr:relSizeAnchor xmlns:cdr="http://schemas.openxmlformats.org/drawingml/2006/chartDrawing">
    <cdr:from>
      <cdr:x>0</cdr:x>
      <cdr:y>0.74777</cdr:y>
    </cdr:from>
    <cdr:to>
      <cdr:x>0.11111</cdr:x>
      <cdr:y>0.86147</cdr:y>
    </cdr:to>
    <cdr:sp macro="" textlink="">
      <cdr:nvSpPr>
        <cdr:cNvPr id="7" name="Textfeld 1"/>
        <cdr:cNvSpPr txBox="1"/>
      </cdr:nvSpPr>
      <cdr:spPr>
        <a:xfrm xmlns:a="http://schemas.openxmlformats.org/drawingml/2006/main">
          <a:off x="0" y="3384376"/>
          <a:ext cx="914400" cy="5145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AT" sz="1600" dirty="0"/>
            <a:t>ca. </a:t>
          </a:r>
          <a:r>
            <a:rPr lang="de-AT" sz="1600" b="1" dirty="0"/>
            <a:t>90% </a:t>
          </a:r>
          <a:r>
            <a:rPr lang="de-AT" sz="1600" dirty="0"/>
            <a:t>für</a:t>
          </a:r>
        </a:p>
        <a:p xmlns:a="http://schemas.openxmlformats.org/drawingml/2006/main">
          <a:r>
            <a:rPr lang="de-AT" sz="1600" b="1"/>
            <a:t>Fliegen </a:t>
          </a:r>
          <a:r>
            <a:rPr lang="de-AT" sz="1600" dirty="0"/>
            <a:t>und </a:t>
          </a:r>
          <a:r>
            <a:rPr lang="de-AT" sz="1600" b="1" dirty="0"/>
            <a:t>Autofahren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AE21A6-4422-4A69-8769-60D27D47082F}" type="datetimeFigureOut">
              <a:rPr lang="de-DE"/>
              <a:pPr>
                <a:defRPr/>
              </a:pPr>
              <a:t>04.08.2020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664E14-CAF4-495B-851F-309101E34E42}" type="slidenum">
              <a:rPr lang="de-DE"/>
              <a:pPr>
                <a:defRPr/>
              </a:pPr>
              <a:t>‹Nr.›</a:t>
            </a:fld>
            <a:endParaRPr lang="de-DE"/>
          </a:p>
        </p:txBody>
      </p:sp>
    </p:spTree>
    <p:extLst>
      <p:ext uri="{BB962C8B-B14F-4D97-AF65-F5344CB8AC3E}">
        <p14:creationId xmlns:p14="http://schemas.microsoft.com/office/powerpoint/2010/main" val="1660198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64E14-CAF4-495B-851F-309101E34E4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35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62B35C6D-3AD0-4497-ACE2-75F714B2DF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3C0356F5-D070-49CA-89D9-DBF3D65BE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AT" altLang="en-US">
                <a:solidFill>
                  <a:srgbClr val="FF0000"/>
                </a:solidFill>
              </a:rPr>
              <a:t>Hier ist zu entscheiden, </a:t>
            </a:r>
            <a:r>
              <a:rPr lang="de-AT" altLang="en-US" b="1">
                <a:solidFill>
                  <a:srgbClr val="FF0000"/>
                </a:solidFill>
              </a:rPr>
              <a:t>wieviele Portionen pro Woche </a:t>
            </a:r>
            <a:r>
              <a:rPr lang="de-AT" altLang="en-US">
                <a:solidFill>
                  <a:srgbClr val="FF0000"/>
                </a:solidFill>
              </a:rPr>
              <a:t>am Speiseplan stehen sollen. Die Zahl der Portionen ist in das  Arbeitsblatt einzutragen.</a:t>
            </a:r>
          </a:p>
          <a:p>
            <a:pPr eaLnBrk="1" hangingPunct="1"/>
            <a:r>
              <a:rPr lang="de-AT" altLang="en-US">
                <a:solidFill>
                  <a:srgbClr val="FF0000"/>
                </a:solidFill>
              </a:rPr>
              <a:t>Dann ist zu berechnen, </a:t>
            </a:r>
            <a:r>
              <a:rPr lang="de-AT" altLang="en-US" b="1">
                <a:solidFill>
                  <a:srgbClr val="FF0000"/>
                </a:solidFill>
              </a:rPr>
              <a:t>wieviele Spielteile der Wahl entsprechen</a:t>
            </a:r>
            <a:r>
              <a:rPr lang="de-AT" altLang="en-US">
                <a:solidFill>
                  <a:srgbClr val="FF0000"/>
                </a:solidFill>
              </a:rPr>
              <a:t>. Auch diese Zahl ist einzutragen.</a:t>
            </a:r>
          </a:p>
          <a:p>
            <a:pPr eaLnBrk="1" hangingPunct="1"/>
            <a:endParaRPr lang="de-AT" altLang="en-US">
              <a:solidFill>
                <a:srgbClr val="FF0000"/>
              </a:solidFill>
            </a:endParaRPr>
          </a:p>
        </p:txBody>
      </p:sp>
      <p:sp>
        <p:nvSpPr>
          <p:cNvPr id="22532" name="Foliennummernplatzhalter 3">
            <a:extLst>
              <a:ext uri="{FF2B5EF4-FFF2-40B4-BE49-F238E27FC236}">
                <a16:creationId xmlns:a16="http://schemas.microsoft.com/office/drawing/2014/main" id="{4B351EDA-0633-409F-BC21-8A1266DE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C7E15B-B416-4B2C-9685-231F1EA1BD22}" type="slidenum">
              <a:rPr lang="de-DE" altLang="de-DE" smtClean="0"/>
              <a:pPr>
                <a:spcBef>
                  <a:spcPct val="0"/>
                </a:spcBef>
              </a:pPr>
              <a:t>11</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FCFB1C57-4298-400F-ACAD-B4536F667A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a:extLst>
              <a:ext uri="{FF2B5EF4-FFF2-40B4-BE49-F238E27FC236}">
                <a16:creationId xmlns:a16="http://schemas.microsoft.com/office/drawing/2014/main" id="{7F11404A-5DB0-40CC-BE19-A70059CE82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Foliennummernplatzhalter 3">
            <a:extLst>
              <a:ext uri="{FF2B5EF4-FFF2-40B4-BE49-F238E27FC236}">
                <a16:creationId xmlns:a16="http://schemas.microsoft.com/office/drawing/2014/main" id="{4CD7B2A6-5C34-4F66-8DE9-506605BB02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7E23BA-F3EB-4552-9540-7BA06FFA5FE1}" type="slidenum">
              <a:rPr lang="de-DE" altLang="de-DE" smtClean="0"/>
              <a:pPr>
                <a:spcBef>
                  <a:spcPct val="0"/>
                </a:spcBef>
              </a:pPr>
              <a:t>12</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13</a:t>
            </a:fld>
            <a:endParaRPr lang="de-DE"/>
          </a:p>
        </p:txBody>
      </p:sp>
    </p:spTree>
    <p:extLst>
      <p:ext uri="{BB962C8B-B14F-4D97-AF65-F5344CB8AC3E}">
        <p14:creationId xmlns:p14="http://schemas.microsoft.com/office/powerpoint/2010/main" val="44531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a:solidFill>
                  <a:srgbClr val="FF0000"/>
                </a:solidFill>
              </a:rPr>
              <a:t>Hier ist die </a:t>
            </a:r>
            <a:r>
              <a:rPr lang="de-AT" altLang="de-DE" b="1">
                <a:solidFill>
                  <a:srgbClr val="FF0000"/>
                </a:solidFill>
              </a:rPr>
              <a:t>Anzahl der Spielteile für den Bereich Ernährung </a:t>
            </a:r>
            <a:r>
              <a:rPr lang="de-AT" altLang="de-DE">
                <a:solidFill>
                  <a:srgbClr val="FF0000"/>
                </a:solidFill>
              </a:rPr>
              <a:t>zu </a:t>
            </a:r>
            <a:r>
              <a:rPr lang="de-AT" altLang="de-DE" b="1">
                <a:solidFill>
                  <a:srgbClr val="FF0000"/>
                </a:solidFill>
              </a:rPr>
              <a:t>addieren</a:t>
            </a:r>
            <a:r>
              <a:rPr lang="de-AT" altLang="de-DE">
                <a:solidFill>
                  <a:srgbClr val="FF0000"/>
                </a:solidFill>
              </a:rPr>
              <a:t> und anzugeben – für jede Gruppe.</a:t>
            </a:r>
          </a:p>
          <a:p>
            <a:r>
              <a:rPr lang="de-AT" altLang="de-DE">
                <a:solidFill>
                  <a:srgbClr val="FF0000"/>
                </a:solidFill>
              </a:rPr>
              <a:t>(Doppelklick auf die Tabelle – das Ergebnis wird automatisch berechnet).</a:t>
            </a:r>
          </a:p>
          <a:p>
            <a:r>
              <a:rPr lang="de-AT" altLang="de-DE">
                <a:solidFill>
                  <a:srgbClr val="FF0000"/>
                </a:solidFill>
              </a:rPr>
              <a:t>Dann muss die entsprechende Anzahl grüner Spielteile auf das Spielfeld gelegt werden.</a:t>
            </a:r>
          </a:p>
          <a:p>
            <a:endParaRPr lang="de-AT" altLang="de-DE">
              <a:solidFill>
                <a:srgbClr val="FF0000"/>
              </a:solidFill>
            </a:endParaRPr>
          </a:p>
        </p:txBody>
      </p:sp>
      <p:sp>
        <p:nvSpPr>
          <p:cNvPr id="4" name="Foliennummernplatzhalter 3"/>
          <p:cNvSpPr>
            <a:spLocks noGrp="1"/>
          </p:cNvSpPr>
          <p:nvPr>
            <p:ph type="sldNum" sz="quarter" idx="5"/>
          </p:nvPr>
        </p:nvSpPr>
        <p:spPr/>
        <p:txBody>
          <a:bodyPr/>
          <a:lstStyle/>
          <a:p>
            <a:pPr>
              <a:defRPr/>
            </a:pPr>
            <a:fld id="{6C6B6019-8CD7-4B22-AD96-64EBEDBE163C}" type="slidenum">
              <a:rPr lang="de-DE" smtClean="0"/>
              <a:pPr>
                <a:defRPr/>
              </a:pPr>
              <a:t>14</a:t>
            </a:fld>
            <a:endParaRPr lang="de-DE"/>
          </a:p>
        </p:txBody>
      </p:sp>
    </p:spTree>
    <p:extLst>
      <p:ext uri="{BB962C8B-B14F-4D97-AF65-F5344CB8AC3E}">
        <p14:creationId xmlns:p14="http://schemas.microsoft.com/office/powerpoint/2010/main" val="209611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a:p>
            <a:endParaRPr lang="de-DE" dirty="0"/>
          </a:p>
        </p:txBody>
      </p:sp>
      <p:sp>
        <p:nvSpPr>
          <p:cNvPr id="4" name="Foliennummernplatzhalter 3"/>
          <p:cNvSpPr>
            <a:spLocks noGrp="1"/>
          </p:cNvSpPr>
          <p:nvPr>
            <p:ph type="sldNum" sz="quarter" idx="10"/>
          </p:nvPr>
        </p:nvSpPr>
        <p:spPr/>
        <p:txBody>
          <a:bodyPr/>
          <a:lstStyle/>
          <a:p>
            <a:pPr>
              <a:defRPr/>
            </a:pPr>
            <a:fld id="{C1664E14-CAF4-495B-851F-309101E34E42}" type="slidenum">
              <a:rPr lang="de-DE" smtClean="0"/>
              <a:pPr>
                <a:defRPr/>
              </a:pPr>
              <a:t>15</a:t>
            </a:fld>
            <a:endParaRPr lang="de-DE"/>
          </a:p>
        </p:txBody>
      </p:sp>
    </p:spTree>
    <p:extLst>
      <p:ext uri="{BB962C8B-B14F-4D97-AF65-F5344CB8AC3E}">
        <p14:creationId xmlns:p14="http://schemas.microsoft.com/office/powerpoint/2010/main" val="1187046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0ED4B772-FF47-4B86-B209-353FC31BA6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893B831D-D045-45E2-BBB2-177AAD942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en-US"/>
              <a:t>Durchschnittlich isoliertes Haus = Energieindex von 100, entspricht einem Wohnhaus aus den 80er-Jahren oder einem Einfamilienhaus aus den 2000ern -&gt; siehe Glossar im Hintergrundmaterial! </a:t>
            </a:r>
          </a:p>
          <a:p>
            <a:r>
              <a:rPr lang="de-AT" altLang="en-US"/>
              <a:t>Hier ist die jeweilige Option zu wählen und in das Arbeitsblatt einzutragen. </a:t>
            </a:r>
          </a:p>
          <a:p>
            <a:r>
              <a:rPr lang="de-AT" altLang="en-US"/>
              <a:t>Außerdem muss wieder die Anzahl der entsprechenden Spielteile abgeleitet werden.</a:t>
            </a:r>
          </a:p>
        </p:txBody>
      </p:sp>
      <p:sp>
        <p:nvSpPr>
          <p:cNvPr id="30724" name="Foliennummernplatzhalter 3">
            <a:extLst>
              <a:ext uri="{FF2B5EF4-FFF2-40B4-BE49-F238E27FC236}">
                <a16:creationId xmlns:a16="http://schemas.microsoft.com/office/drawing/2014/main" id="{C432F579-4EB0-433E-92A4-2349CEB263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4DC3BB-BE0B-487F-9F5B-49B9B02AAB6F}" type="slidenum">
              <a:rPr lang="de-DE" altLang="de-DE" smtClean="0"/>
              <a:pPr>
                <a:spcBef>
                  <a:spcPct val="0"/>
                </a:spcBef>
              </a:pPr>
              <a:t>16</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en-US" dirty="0"/>
          </a:p>
        </p:txBody>
      </p:sp>
      <p:sp>
        <p:nvSpPr>
          <p:cNvPr id="4" name="Foliennummernplatzhalter 3"/>
          <p:cNvSpPr>
            <a:spLocks noGrp="1"/>
          </p:cNvSpPr>
          <p:nvPr>
            <p:ph type="sldNum" sz="quarter" idx="5"/>
          </p:nvPr>
        </p:nvSpPr>
        <p:spPr/>
        <p:txBody>
          <a:bodyPr/>
          <a:lstStyle/>
          <a:p>
            <a:pPr>
              <a:defRPr/>
            </a:pPr>
            <a:fld id="{7F33C3F4-78FA-400E-9A96-7F3C7207BA17}" type="slidenum">
              <a:rPr lang="de-DE" smtClean="0"/>
              <a:pPr>
                <a:defRPr/>
              </a:pPr>
              <a:t>17</a:t>
            </a:fld>
            <a:endParaRPr lang="de-DE"/>
          </a:p>
        </p:txBody>
      </p:sp>
    </p:spTree>
    <p:extLst>
      <p:ext uri="{BB962C8B-B14F-4D97-AF65-F5344CB8AC3E}">
        <p14:creationId xmlns:p14="http://schemas.microsoft.com/office/powerpoint/2010/main" val="259633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a:solidFill>
                  <a:srgbClr val="FF0000"/>
                </a:solidFill>
              </a:rPr>
              <a:t>Die gewählte Option ist in das Arbeitsblatt einzutragen. </a:t>
            </a:r>
            <a:br>
              <a:rPr lang="de-AT" altLang="de-DE">
                <a:solidFill>
                  <a:srgbClr val="FF0000"/>
                </a:solidFill>
              </a:rPr>
            </a:br>
            <a:r>
              <a:rPr lang="de-AT" altLang="de-DE">
                <a:solidFill>
                  <a:srgbClr val="FF0000"/>
                </a:solidFill>
              </a:rPr>
              <a:t>Davon ist die korrekte Anzahl der Spielteile abzuleiten. </a:t>
            </a:r>
            <a:br>
              <a:rPr lang="de-AT" altLang="de-DE">
                <a:solidFill>
                  <a:srgbClr val="FF0000"/>
                </a:solidFill>
              </a:rPr>
            </a:br>
            <a:r>
              <a:rPr lang="de-AT" altLang="de-DE">
                <a:solidFill>
                  <a:srgbClr val="FF0000"/>
                </a:solidFill>
              </a:rPr>
              <a:t>Weitere Informationen zum Thema Ökostrom sind im Glossar im Hintergrundmaterial zu finden.</a:t>
            </a:r>
          </a:p>
          <a:p>
            <a:endParaRPr lang="de-AT" altLang="de-DE">
              <a:solidFill>
                <a:srgbClr val="FF0000"/>
              </a:solidFill>
            </a:endParaRPr>
          </a:p>
        </p:txBody>
      </p:sp>
      <p:sp>
        <p:nvSpPr>
          <p:cNvPr id="4" name="Foliennummernplatzhalter 3"/>
          <p:cNvSpPr>
            <a:spLocks noGrp="1"/>
          </p:cNvSpPr>
          <p:nvPr>
            <p:ph type="sldNum" sz="quarter" idx="5"/>
          </p:nvPr>
        </p:nvSpPr>
        <p:spPr/>
        <p:txBody>
          <a:bodyPr/>
          <a:lstStyle/>
          <a:p>
            <a:pPr>
              <a:defRPr/>
            </a:pPr>
            <a:fld id="{62C9BE98-C097-49BE-B49A-75F4D96BCC6A}" type="slidenum">
              <a:rPr lang="de-DE" smtClean="0"/>
              <a:pPr>
                <a:defRPr/>
              </a:pPr>
              <a:t>18</a:t>
            </a:fld>
            <a:endParaRPr lang="de-DE"/>
          </a:p>
        </p:txBody>
      </p:sp>
    </p:spTree>
    <p:extLst>
      <p:ext uri="{BB962C8B-B14F-4D97-AF65-F5344CB8AC3E}">
        <p14:creationId xmlns:p14="http://schemas.microsoft.com/office/powerpoint/2010/main" val="270723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a:solidFill>
                  <a:srgbClr val="FF0000"/>
                </a:solidFill>
              </a:rPr>
              <a:t>Die </a:t>
            </a:r>
            <a:r>
              <a:rPr lang="de-AT" altLang="de-DE" b="1">
                <a:solidFill>
                  <a:srgbClr val="FF0000"/>
                </a:solidFill>
              </a:rPr>
              <a:t>Anzahl der Spielteile für den Bereich Wohnen </a:t>
            </a:r>
            <a:r>
              <a:rPr lang="de-AT" altLang="de-DE">
                <a:solidFill>
                  <a:srgbClr val="FF0000"/>
                </a:solidFill>
              </a:rPr>
              <a:t>ist zu </a:t>
            </a:r>
            <a:r>
              <a:rPr lang="de-AT" altLang="de-DE" b="1">
                <a:solidFill>
                  <a:srgbClr val="FF0000"/>
                </a:solidFill>
              </a:rPr>
              <a:t>addieren </a:t>
            </a:r>
            <a:r>
              <a:rPr lang="de-AT" altLang="de-DE">
                <a:solidFill>
                  <a:srgbClr val="FF0000"/>
                </a:solidFill>
              </a:rPr>
              <a:t>und anzugeben – für jede Gruppe (Doppelklick auf die Tabelle – das Ergebnis wird automatisch berechnet).</a:t>
            </a:r>
          </a:p>
          <a:p>
            <a:r>
              <a:rPr lang="de-AT" altLang="de-DE">
                <a:solidFill>
                  <a:srgbClr val="FF0000"/>
                </a:solidFill>
              </a:rPr>
              <a:t>Dann ist die entsprechende Anzahl blauer Spielteile auf das Spielfeld zu legen.</a:t>
            </a:r>
          </a:p>
        </p:txBody>
      </p:sp>
      <p:sp>
        <p:nvSpPr>
          <p:cNvPr id="4" name="Foliennummernplatzhalter 3"/>
          <p:cNvSpPr>
            <a:spLocks noGrp="1"/>
          </p:cNvSpPr>
          <p:nvPr>
            <p:ph type="sldNum" sz="quarter" idx="5"/>
          </p:nvPr>
        </p:nvSpPr>
        <p:spPr/>
        <p:txBody>
          <a:bodyPr/>
          <a:lstStyle/>
          <a:p>
            <a:pPr>
              <a:defRPr/>
            </a:pPr>
            <a:fld id="{E5B946ED-1603-4790-90A7-9F15594173A4}" type="slidenum">
              <a:rPr lang="de-DE" smtClean="0"/>
              <a:pPr>
                <a:defRPr/>
              </a:pPr>
              <a:t>19</a:t>
            </a:fld>
            <a:endParaRPr lang="de-DE"/>
          </a:p>
        </p:txBody>
      </p:sp>
    </p:spTree>
    <p:extLst>
      <p:ext uri="{BB962C8B-B14F-4D97-AF65-F5344CB8AC3E}">
        <p14:creationId xmlns:p14="http://schemas.microsoft.com/office/powerpoint/2010/main" val="184413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a:extLst>
              <a:ext uri="{FF2B5EF4-FFF2-40B4-BE49-F238E27FC236}">
                <a16:creationId xmlns:a16="http://schemas.microsoft.com/office/drawing/2014/main" id="{B4296FA0-4723-4E97-B904-140A134E9F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a:extLst>
              <a:ext uri="{FF2B5EF4-FFF2-40B4-BE49-F238E27FC236}">
                <a16:creationId xmlns:a16="http://schemas.microsoft.com/office/drawing/2014/main" id="{B9F73478-C187-4C8A-A9CC-4AD5DDF3E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solidFill>
                  <a:srgbClr val="FF0000"/>
                </a:solidFill>
              </a:rPr>
              <a:t>Im Arbeitsblatt muss eingetragen werden, ob geflogen werden soll.</a:t>
            </a:r>
          </a:p>
          <a:p>
            <a:r>
              <a:rPr lang="de-AT" altLang="de-DE">
                <a:solidFill>
                  <a:srgbClr val="FF0000"/>
                </a:solidFill>
              </a:rPr>
              <a:t>Wenn ja, ist zu berechnen, wie viele km pro Jahr am Plan stehen. </a:t>
            </a:r>
            <a:br>
              <a:rPr lang="de-AT" altLang="de-DE">
                <a:solidFill>
                  <a:srgbClr val="FF0000"/>
                </a:solidFill>
              </a:rPr>
            </a:br>
            <a:r>
              <a:rPr lang="de-AT" altLang="de-DE">
                <a:solidFill>
                  <a:srgbClr val="FF0000"/>
                </a:solidFill>
              </a:rPr>
              <a:t>Die Summe ist dann durch 100 bzw. 200 zu teilen = Anzahl der Spielteile. </a:t>
            </a:r>
            <a:br>
              <a:rPr lang="de-AT" altLang="de-DE">
                <a:solidFill>
                  <a:srgbClr val="FF0000"/>
                </a:solidFill>
              </a:rPr>
            </a:br>
            <a:r>
              <a:rPr lang="de-AT" altLang="de-DE">
                <a:solidFill>
                  <a:srgbClr val="FF0000"/>
                </a:solidFill>
              </a:rPr>
              <a:t>Die Zahl ist dann in das Arbeitsblatt einzutragen.</a:t>
            </a:r>
            <a:br>
              <a:rPr lang="de-AT" altLang="de-DE">
                <a:solidFill>
                  <a:srgbClr val="FF0000"/>
                </a:solidFill>
              </a:rPr>
            </a:br>
            <a:br>
              <a:rPr lang="de-AT" altLang="de-DE">
                <a:solidFill>
                  <a:srgbClr val="FF0000"/>
                </a:solidFill>
              </a:rPr>
            </a:br>
            <a:r>
              <a:rPr lang="de-AT" altLang="de-DE">
                <a:solidFill>
                  <a:srgbClr val="FF0000"/>
                </a:solidFill>
              </a:rPr>
              <a:t>Ein Tipp: Falls sie nicht alle Mobilitäts-Folien durcharbeiten wollen, können Sie auch eine kürzere Alternative wählen und z</a:t>
            </a:r>
            <a:r>
              <a:rPr lang="de-DE" sz="1200" kern="1200">
                <a:solidFill>
                  <a:schemeClr val="tx1"/>
                </a:solidFill>
                <a:effectLst/>
                <a:latin typeface="+mn-lt"/>
                <a:ea typeface="+mn-ea"/>
                <a:cs typeface="+mn-cs"/>
              </a:rPr>
              <a:t>ur Auflockerung eine Mobilitätsaktivität einbauen.</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1. 7 Verkehrsmittel (vom Flugzeug bis zum Zufußgehen) werden ausgeteilt (auf Karten oder durch andere Gegenstände verdeutlicht)</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2. Die Kinder stellen sich dann entlang einer Linie der Größe des Fußabdrucks entsprechend auf. </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3. Die MitschülerInnen können dann prüfen ob sie richtig stehen und sortieren gegebenenfalls um.</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4. Die Lehrkraft erklärt dann, warum z.B. das Auto weiter links steht als der Bus. </a:t>
            </a:r>
            <a:br>
              <a:rPr lang="de-DE" sz="1200" kern="1200">
                <a:solidFill>
                  <a:schemeClr val="tx1"/>
                </a:solidFill>
                <a:effectLst/>
                <a:latin typeface="+mn-lt"/>
                <a:ea typeface="+mn-ea"/>
                <a:cs typeface="+mn-cs"/>
              </a:rPr>
            </a:br>
            <a:r>
              <a:rPr lang="de-DE" sz="1200" kern="1200">
                <a:solidFill>
                  <a:schemeClr val="tx1"/>
                </a:solidFill>
                <a:effectLst/>
                <a:latin typeface="+mn-lt"/>
                <a:ea typeface="+mn-ea"/>
                <a:cs typeface="+mn-cs"/>
              </a:rPr>
              <a:t>So wird auch deutlich, welches Verkehrsmittel welchen Impact auf die Größe des Fußabdrucks hat.</a:t>
            </a:r>
            <a:endParaRPr lang="de-AT" altLang="de-DE">
              <a:solidFill>
                <a:srgbClr val="FF0000"/>
              </a:solidFill>
            </a:endParaRPr>
          </a:p>
        </p:txBody>
      </p:sp>
      <p:sp>
        <p:nvSpPr>
          <p:cNvPr id="39940" name="Foliennummernplatzhalter 3">
            <a:extLst>
              <a:ext uri="{FF2B5EF4-FFF2-40B4-BE49-F238E27FC236}">
                <a16:creationId xmlns:a16="http://schemas.microsoft.com/office/drawing/2014/main" id="{E34575AF-9196-4C63-9450-A978EBBA4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81027A-7A38-437B-927E-900ED8125EE2}" type="slidenum">
              <a:rPr lang="de-DE" altLang="de-DE" smtClean="0"/>
              <a:pPr>
                <a:spcBef>
                  <a:spcPct val="0"/>
                </a:spcBef>
              </a:pPr>
              <a:t>21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3</a:t>
            </a:fld>
            <a:endParaRPr lang="de-DE"/>
          </a:p>
        </p:txBody>
      </p:sp>
    </p:spTree>
    <p:extLst>
      <p:ext uri="{BB962C8B-B14F-4D97-AF65-F5344CB8AC3E}">
        <p14:creationId xmlns:p14="http://schemas.microsoft.com/office/powerpoint/2010/main" val="2598805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6A7DEAA3-924D-4844-A140-9FE1DB1EB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a:extLst>
              <a:ext uri="{FF2B5EF4-FFF2-40B4-BE49-F238E27FC236}">
                <a16:creationId xmlns:a16="http://schemas.microsoft.com/office/drawing/2014/main" id="{8DAC7871-3171-44F4-82D5-57C30A0AD3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solidFill>
                  <a:srgbClr val="FF0000"/>
                </a:solidFill>
              </a:rPr>
              <a:t>Im Arbeitsblatt ist anzugeben, ob gefahren werden soll.</a:t>
            </a:r>
          </a:p>
          <a:p>
            <a:r>
              <a:rPr lang="en-US" altLang="de-DE">
                <a:solidFill>
                  <a:srgbClr val="FF0000"/>
                </a:solidFill>
              </a:rPr>
              <a:t>Wenn die Antwort Ja lautet, ist zu schätzen, wieviele km pro Jahr gefahren warden sollen.</a:t>
            </a:r>
            <a:br>
              <a:rPr lang="en-US" altLang="de-DE">
                <a:solidFill>
                  <a:srgbClr val="FF0000"/>
                </a:solidFill>
              </a:rPr>
            </a:br>
            <a:r>
              <a:rPr lang="en-US" altLang="de-DE">
                <a:solidFill>
                  <a:srgbClr val="FF0000"/>
                </a:solidFill>
              </a:rPr>
              <a:t>Abhängig vom Autotyp ist diese Zahl durch 400/800/900/1600/2000 oder 2200 zu teilen. </a:t>
            </a:r>
            <a:br>
              <a:rPr lang="en-US" altLang="de-DE">
                <a:solidFill>
                  <a:srgbClr val="FF0000"/>
                </a:solidFill>
              </a:rPr>
            </a:br>
            <a:r>
              <a:rPr lang="en-US" altLang="de-DE">
                <a:solidFill>
                  <a:srgbClr val="FF0000"/>
                </a:solidFill>
              </a:rPr>
              <a:t>Das Ergebnis ist die Zahl der Spielteile. </a:t>
            </a:r>
            <a:endParaRPr lang="de-DE" altLang="en-US"/>
          </a:p>
        </p:txBody>
      </p:sp>
      <p:sp>
        <p:nvSpPr>
          <p:cNvPr id="41988" name="Foliennummernplatzhalter 3">
            <a:extLst>
              <a:ext uri="{FF2B5EF4-FFF2-40B4-BE49-F238E27FC236}">
                <a16:creationId xmlns:a16="http://schemas.microsoft.com/office/drawing/2014/main" id="{34FC6414-E782-44BC-825A-567FFBBC8B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63A2E3-83AD-4CB4-A5F2-E1A8D903599A}" type="slidenum">
              <a:rPr lang="de-DE" altLang="de-DE" smtClean="0"/>
              <a:pPr>
                <a:spcBef>
                  <a:spcPct val="0"/>
                </a:spcBef>
              </a:pPr>
              <a:t>22</a:t>
            </a:fld>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6F5CDFA8-1CC8-48BB-80A5-8B1F00972F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a:extLst>
              <a:ext uri="{FF2B5EF4-FFF2-40B4-BE49-F238E27FC236}">
                <a16:creationId xmlns:a16="http://schemas.microsoft.com/office/drawing/2014/main" id="{6923ED43-50BC-4B35-8AD1-DFDCDE7DF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solidFill>
                  <a:srgbClr val="FF0000"/>
                </a:solidFill>
              </a:rPr>
              <a:t>Im Arbeitsblatt is anzugeben, ob das Motorrad genutzt wird.</a:t>
            </a:r>
          </a:p>
          <a:p>
            <a:r>
              <a:rPr lang="de-AT" altLang="de-DE">
                <a:solidFill>
                  <a:srgbClr val="FF0000"/>
                </a:solidFill>
              </a:rPr>
              <a:t>Wenn ja, ist die Zahl der km pro jahr zu schätzen und durch 500 zu dividieren. </a:t>
            </a:r>
            <a:br>
              <a:rPr lang="de-AT" altLang="de-DE">
                <a:solidFill>
                  <a:srgbClr val="FF0000"/>
                </a:solidFill>
              </a:rPr>
            </a:br>
            <a:r>
              <a:rPr lang="de-AT" altLang="de-DE">
                <a:solidFill>
                  <a:srgbClr val="FF0000"/>
                </a:solidFill>
              </a:rPr>
              <a:t>Das ergibt die Nummer der Spielteile. </a:t>
            </a:r>
            <a:endParaRPr lang="de-DE" altLang="en-US"/>
          </a:p>
        </p:txBody>
      </p:sp>
      <p:sp>
        <p:nvSpPr>
          <p:cNvPr id="44036" name="Foliennummernplatzhalter 3">
            <a:extLst>
              <a:ext uri="{FF2B5EF4-FFF2-40B4-BE49-F238E27FC236}">
                <a16:creationId xmlns:a16="http://schemas.microsoft.com/office/drawing/2014/main" id="{8C3EEB6F-E0F7-49E2-9636-865D91AC02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5B06D7-F292-4B71-B785-B268CE251DB3}" type="slidenum">
              <a:rPr lang="de-DE" altLang="de-DE" smtClean="0"/>
              <a:pPr>
                <a:spcBef>
                  <a:spcPct val="0"/>
                </a:spcBef>
              </a:pPr>
              <a:t>23</a:t>
            </a:fld>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a:solidFill>
                  <a:srgbClr val="FF0000"/>
                </a:solidFill>
              </a:rPr>
              <a:t>Im Arbeitsblatt ist anzugeben, ob das E-Bike genutzt wird.</a:t>
            </a:r>
          </a:p>
          <a:p>
            <a:r>
              <a:rPr lang="de-AT" altLang="de-DE">
                <a:solidFill>
                  <a:srgbClr val="FF0000"/>
                </a:solidFill>
              </a:rPr>
              <a:t>Wenn ja, ist zu schätzen für welche Kilometerzahl pro Jahr. </a:t>
            </a:r>
            <a:br>
              <a:rPr lang="de-AT" altLang="de-DE">
                <a:solidFill>
                  <a:srgbClr val="FF0000"/>
                </a:solidFill>
              </a:rPr>
            </a:br>
            <a:r>
              <a:rPr lang="de-AT" altLang="de-DE">
                <a:solidFill>
                  <a:srgbClr val="FF0000"/>
                </a:solidFill>
              </a:rPr>
              <a:t>Diese Zahl ist dann durch 10000 zu dividieren. Heraus kommt die Zahl der Spielteile.</a:t>
            </a:r>
            <a:endParaRPr lang="de-DE" altLang="en-US"/>
          </a:p>
        </p:txBody>
      </p:sp>
      <p:sp>
        <p:nvSpPr>
          <p:cNvPr id="4" name="Foliennummernplatzhalter 3"/>
          <p:cNvSpPr>
            <a:spLocks noGrp="1"/>
          </p:cNvSpPr>
          <p:nvPr>
            <p:ph type="sldNum" sz="quarter" idx="5"/>
          </p:nvPr>
        </p:nvSpPr>
        <p:spPr/>
        <p:txBody>
          <a:bodyPr/>
          <a:lstStyle/>
          <a:p>
            <a:pPr>
              <a:defRPr/>
            </a:pPr>
            <a:fld id="{97195927-09C3-43D5-85DA-4455EA549DB1}" type="slidenum">
              <a:rPr lang="de-DE" smtClean="0"/>
              <a:pPr>
                <a:defRPr/>
              </a:pPr>
              <a:t>24</a:t>
            </a:fld>
            <a:endParaRPr lang="de-DE"/>
          </a:p>
        </p:txBody>
      </p:sp>
    </p:spTree>
    <p:extLst>
      <p:ext uri="{BB962C8B-B14F-4D97-AF65-F5344CB8AC3E}">
        <p14:creationId xmlns:p14="http://schemas.microsoft.com/office/powerpoint/2010/main" val="8413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2BD7E68D-0D4F-4E99-8456-9551DB32F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a:extLst>
              <a:ext uri="{FF2B5EF4-FFF2-40B4-BE49-F238E27FC236}">
                <a16:creationId xmlns:a16="http://schemas.microsoft.com/office/drawing/2014/main" id="{917E6751-43F0-4148-A07C-8565B64B15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a:solidFill>
                  <a:srgbClr val="FF0000"/>
                </a:solidFill>
              </a:rPr>
              <a:t>Check in the worksheet whether you want to use public transport. With one piece you can drive about 8 km each day of the year. If you travel longer distances by public transport every day, take more pieces. Public transport has only a very small footprint! See also “General tips for implementation” (footnote).</a:t>
            </a:r>
            <a:endParaRPr lang="de-AT" altLang="de-DE">
              <a:solidFill>
                <a:srgbClr val="FF0000"/>
              </a:solidFill>
            </a:endParaRPr>
          </a:p>
          <a:p>
            <a:endParaRPr lang="de-DE" altLang="en-US"/>
          </a:p>
        </p:txBody>
      </p:sp>
      <p:sp>
        <p:nvSpPr>
          <p:cNvPr id="48132" name="Foliennummernplatzhalter 3">
            <a:extLst>
              <a:ext uri="{FF2B5EF4-FFF2-40B4-BE49-F238E27FC236}">
                <a16:creationId xmlns:a16="http://schemas.microsoft.com/office/drawing/2014/main" id="{0C0AB0F2-3B0B-4983-8E80-E62EE57FAC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124E24-FFE2-4CE0-AFB1-27A785CE03E5}" type="slidenum">
              <a:rPr lang="de-DE" altLang="de-DE" smtClean="0"/>
              <a:pPr>
                <a:spcBef>
                  <a:spcPct val="0"/>
                </a:spcBef>
              </a:pPr>
              <a:t>25</a:t>
            </a:fld>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DA81EA4F-4269-4165-8740-562BA0226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a:extLst>
              <a:ext uri="{FF2B5EF4-FFF2-40B4-BE49-F238E27FC236}">
                <a16:creationId xmlns:a16="http://schemas.microsoft.com/office/drawing/2014/main" id="{7C1BFD2C-4EBB-4E1B-9891-DACCFACC0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solidFill>
                  <a:srgbClr val="FF0000"/>
                </a:solidFill>
              </a:rPr>
              <a:t>Check in the worksheet whether you want to use trains.</a:t>
            </a:r>
          </a:p>
          <a:p>
            <a:r>
              <a:rPr lang="de-AT" altLang="de-DE">
                <a:solidFill>
                  <a:srgbClr val="FF0000"/>
                </a:solidFill>
              </a:rPr>
              <a:t>If yes: Estimate how many km you want to go by train per year and divide it by 4000 = number of game pieces. </a:t>
            </a:r>
            <a:endParaRPr lang="de-DE" altLang="de-DE">
              <a:solidFill>
                <a:srgbClr val="FF0000"/>
              </a:solidFill>
            </a:endParaRPr>
          </a:p>
          <a:p>
            <a:endParaRPr lang="de-DE" altLang="en-US"/>
          </a:p>
        </p:txBody>
      </p:sp>
      <p:sp>
        <p:nvSpPr>
          <p:cNvPr id="50180" name="Foliennummernplatzhalter 3">
            <a:extLst>
              <a:ext uri="{FF2B5EF4-FFF2-40B4-BE49-F238E27FC236}">
                <a16:creationId xmlns:a16="http://schemas.microsoft.com/office/drawing/2014/main" id="{046A2C6B-F20F-4AEA-B1C4-5E3CAA7701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620C0F-4F8B-4B50-A251-107358328448}" type="slidenum">
              <a:rPr lang="de-DE" altLang="de-DE" smtClean="0"/>
              <a:pPr>
                <a:spcBef>
                  <a:spcPct val="0"/>
                </a:spcBef>
              </a:pPr>
              <a:t>26</a:t>
            </a:fld>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27</a:t>
            </a:fld>
            <a:endParaRPr lang="de-DE"/>
          </a:p>
        </p:txBody>
      </p:sp>
    </p:spTree>
    <p:extLst>
      <p:ext uri="{BB962C8B-B14F-4D97-AF65-F5344CB8AC3E}">
        <p14:creationId xmlns:p14="http://schemas.microsoft.com/office/powerpoint/2010/main" val="2179864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a:solidFill>
                  <a:srgbClr val="FF0000"/>
                </a:solidFill>
              </a:rPr>
              <a:t>Hier ist die Anzahl der Spielsteine für den Mobiltiätsbereich zu addieren.</a:t>
            </a:r>
          </a:p>
          <a:p>
            <a:r>
              <a:rPr lang="de-AT" altLang="de-DE">
                <a:solidFill>
                  <a:srgbClr val="FF0000"/>
                </a:solidFill>
              </a:rPr>
              <a:t>Diese Zahl wird hier für jede Gruppe eingegeben (Doppelklick auf die Tabelle – das Ergebnis wird automatisch berechnet).</a:t>
            </a:r>
          </a:p>
          <a:p>
            <a:r>
              <a:rPr lang="de-AT" altLang="de-DE">
                <a:solidFill>
                  <a:srgbClr val="FF0000"/>
                </a:solidFill>
              </a:rPr>
              <a:t>Danach ist die entsprechende Anzahl an roten Spielsteinen auf das Spielfeld zu legen. </a:t>
            </a:r>
          </a:p>
        </p:txBody>
      </p:sp>
      <p:sp>
        <p:nvSpPr>
          <p:cNvPr id="4" name="Foliennummernplatzhalter 3"/>
          <p:cNvSpPr>
            <a:spLocks noGrp="1"/>
          </p:cNvSpPr>
          <p:nvPr>
            <p:ph type="sldNum" sz="quarter" idx="5"/>
          </p:nvPr>
        </p:nvSpPr>
        <p:spPr/>
        <p:txBody>
          <a:bodyPr/>
          <a:lstStyle/>
          <a:p>
            <a:pPr>
              <a:defRPr/>
            </a:pPr>
            <a:fld id="{10EAC0AF-0396-4F79-898A-3692862DEB9D}" type="slidenum">
              <a:rPr lang="de-DE" smtClean="0"/>
              <a:pPr>
                <a:defRPr/>
              </a:pPr>
              <a:t>28</a:t>
            </a:fld>
            <a:endParaRPr lang="de-DE"/>
          </a:p>
        </p:txBody>
      </p:sp>
    </p:spTree>
    <p:extLst>
      <p:ext uri="{BB962C8B-B14F-4D97-AF65-F5344CB8AC3E}">
        <p14:creationId xmlns:p14="http://schemas.microsoft.com/office/powerpoint/2010/main" val="3305500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6B753C1A-63E8-4446-B8AD-BBC338B7B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a:extLst>
              <a:ext uri="{FF2B5EF4-FFF2-40B4-BE49-F238E27FC236}">
                <a16:creationId xmlns:a16="http://schemas.microsoft.com/office/drawing/2014/main" id="{D81DC27F-5432-4DC0-A130-2310BE7B2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55300" name="Foliennummernplatzhalter 3">
            <a:extLst>
              <a:ext uri="{FF2B5EF4-FFF2-40B4-BE49-F238E27FC236}">
                <a16:creationId xmlns:a16="http://schemas.microsoft.com/office/drawing/2014/main" id="{679B2A27-2910-44DA-97A0-E234F3CDB8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969CFC-7E06-43CA-90A9-A59ED2556A4E}" type="slidenum">
              <a:rPr lang="de-DE" altLang="de-DE" smtClean="0"/>
              <a:pPr>
                <a:spcBef>
                  <a:spcPct val="0"/>
                </a:spcBef>
              </a:pPr>
              <a:t>29</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AT" altLang="de-DE" dirty="0"/>
              <a:t>Jährlicher Durchschnitt für</a:t>
            </a:r>
            <a:r>
              <a:rPr lang="de-AT" altLang="de-DE" baseline="0" dirty="0"/>
              <a:t> Wohnungs- und Sportausstattung, Urlaub, Kleidung.</a:t>
            </a:r>
            <a:endParaRPr lang="el-GR" altLang="de-DE" dirty="0"/>
          </a:p>
        </p:txBody>
      </p:sp>
      <p:sp>
        <p:nvSpPr>
          <p:cNvPr id="4198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DD8963-09A3-436A-9901-C7DE34AB5B75}" type="slidenum">
              <a:rPr lang="de-DE" smtClean="0"/>
              <a:pPr fontAlgn="base">
                <a:spcBef>
                  <a:spcPct val="0"/>
                </a:spcBef>
                <a:spcAft>
                  <a:spcPct val="0"/>
                </a:spcAft>
                <a:defRPr/>
              </a:pPr>
              <a:t>30</a:t>
            </a:fld>
            <a:endParaRPr lang="de-DE"/>
          </a:p>
        </p:txBody>
      </p:sp>
    </p:spTree>
    <p:extLst>
      <p:ext uri="{BB962C8B-B14F-4D97-AF65-F5344CB8AC3E}">
        <p14:creationId xmlns:p14="http://schemas.microsoft.com/office/powerpoint/2010/main" val="103454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a:solidFill>
                  <a:srgbClr val="FF0000"/>
                </a:solidFill>
              </a:rPr>
              <a:t>Hier ist die </a:t>
            </a:r>
            <a:r>
              <a:rPr lang="de-AT" altLang="de-DE" b="1" i="0">
                <a:solidFill>
                  <a:srgbClr val="FF0000"/>
                </a:solidFill>
              </a:rPr>
              <a:t>Anzahl der Spielsteine für den Bereich Konsum </a:t>
            </a:r>
            <a:r>
              <a:rPr lang="de-AT" altLang="de-DE">
                <a:solidFill>
                  <a:srgbClr val="FF0000"/>
                </a:solidFill>
              </a:rPr>
              <a:t>zu </a:t>
            </a:r>
            <a:r>
              <a:rPr lang="de-AT" altLang="de-DE" b="1">
                <a:solidFill>
                  <a:srgbClr val="FF0000"/>
                </a:solidFill>
              </a:rPr>
              <a:t>addieren</a:t>
            </a:r>
            <a:r>
              <a:rPr lang="de-AT" altLang="de-DE">
                <a:solidFill>
                  <a:srgbClr val="FF0000"/>
                </a:solidFill>
              </a:rPr>
              <a:t> und anzugeben – für jede Gruppe </a:t>
            </a:r>
          </a:p>
          <a:p>
            <a:r>
              <a:rPr lang="de-AT" altLang="de-DE">
                <a:solidFill>
                  <a:srgbClr val="FF0000"/>
                </a:solidFill>
              </a:rPr>
              <a:t>(Doppelklick auf die Tabelle – das Ergebnis wird automatisch berechnet).</a:t>
            </a:r>
          </a:p>
          <a:p>
            <a:r>
              <a:rPr lang="de-AT" altLang="de-DE">
                <a:solidFill>
                  <a:srgbClr val="FF0000"/>
                </a:solidFill>
              </a:rPr>
              <a:t>Dann ist die entsprechende Anzahl gelber Spielsteine auf das Spielfeld zu legen. </a:t>
            </a:r>
          </a:p>
          <a:p>
            <a:endParaRPr lang="de-AT" altLang="de-DE">
              <a:solidFill>
                <a:srgbClr val="FF0000"/>
              </a:solidFill>
            </a:endParaRPr>
          </a:p>
          <a:p>
            <a:endParaRPr lang="de-AT" altLang="de-DE">
              <a:solidFill>
                <a:srgbClr val="FF0000"/>
              </a:solidFill>
            </a:endParaRPr>
          </a:p>
        </p:txBody>
      </p:sp>
      <p:sp>
        <p:nvSpPr>
          <p:cNvPr id="4" name="Foliennummernplatzhalter 3"/>
          <p:cNvSpPr>
            <a:spLocks noGrp="1"/>
          </p:cNvSpPr>
          <p:nvPr>
            <p:ph type="sldNum" sz="quarter" idx="5"/>
          </p:nvPr>
        </p:nvSpPr>
        <p:spPr/>
        <p:txBody>
          <a:bodyPr/>
          <a:lstStyle/>
          <a:p>
            <a:pPr>
              <a:defRPr/>
            </a:pPr>
            <a:fld id="{50121927-8009-4CB7-B281-F518FE95B52A}" type="slidenum">
              <a:rPr lang="de-DE" smtClean="0"/>
              <a:pPr>
                <a:defRPr/>
              </a:pPr>
              <a:t>32</a:t>
            </a:fld>
            <a:endParaRPr lang="de-DE"/>
          </a:p>
        </p:txBody>
      </p:sp>
    </p:spTree>
    <p:extLst>
      <p:ext uri="{BB962C8B-B14F-4D97-AF65-F5344CB8AC3E}">
        <p14:creationId xmlns:p14="http://schemas.microsoft.com/office/powerpoint/2010/main" val="408726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4</a:t>
            </a:fld>
            <a:endParaRPr lang="de-DE"/>
          </a:p>
        </p:txBody>
      </p:sp>
    </p:spTree>
    <p:extLst>
      <p:ext uri="{BB962C8B-B14F-4D97-AF65-F5344CB8AC3E}">
        <p14:creationId xmlns:p14="http://schemas.microsoft.com/office/powerpoint/2010/main" val="2152646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AT" altLang="de-DE"/>
              <a:t>Diese Folie kann auch gezeigt werden, wenn die SchülerInnen über Möglichkeiten zur Reduzierung des Papierverbrauchs nachdenken.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AT" altLang="de-DE"/>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34</a:t>
            </a:fld>
            <a:endParaRPr lang="de-DE"/>
          </a:p>
        </p:txBody>
      </p:sp>
    </p:spTree>
    <p:extLst>
      <p:ext uri="{BB962C8B-B14F-4D97-AF65-F5344CB8AC3E}">
        <p14:creationId xmlns:p14="http://schemas.microsoft.com/office/powerpoint/2010/main" val="856550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C1664E14-CAF4-495B-851F-309101E34E42}" type="slidenum">
              <a:rPr lang="de-DE" smtClean="0"/>
              <a:pPr>
                <a:defRPr/>
              </a:pPr>
              <a:t>36</a:t>
            </a:fld>
            <a:endParaRPr lang="de-DE"/>
          </a:p>
        </p:txBody>
      </p:sp>
    </p:spTree>
    <p:extLst>
      <p:ext uri="{BB962C8B-B14F-4D97-AF65-F5344CB8AC3E}">
        <p14:creationId xmlns:p14="http://schemas.microsoft.com/office/powerpoint/2010/main" val="1459184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8"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8"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8"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8"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1151CE68-9487-4E0F-8272-9118E31BCB7D}" type="slidenum">
              <a:rPr kumimoji="0" lang="en-GB" altLang="de-DE"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37</a:t>
            </a:fld>
            <a:endParaRPr kumimoji="0" lang="en-GB" alt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0163" name="Text Box 1"/>
          <p:cNvSpPr txBox="1">
            <a:spLocks noChangeArrowheads="1"/>
          </p:cNvSpPr>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81FD3F1-138B-47BD-B3B6-19D3A50AF036}" type="slidenum">
              <a:rPr kumimoji="0" lang="en-GB" altLang="de-DE"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37</a:t>
            </a:fld>
            <a:endParaRPr kumimoji="0" lang="en-GB" altLang="de-DE"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endParaRPr>
          </a:p>
        </p:txBody>
      </p:sp>
      <p:sp>
        <p:nvSpPr>
          <p:cNvPr id="220164"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B6BD0F7-CE35-4ADE-A3F1-E5EA996ED46E}" type="slidenum">
              <a:rPr kumimoji="0" lang="en-GB" altLang="de-DE"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37</a:t>
            </a:fld>
            <a:endParaRPr kumimoji="0" lang="en-GB" altLang="de-DE"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Unicode MS" pitchFamily="34" charset="-128"/>
            </a:endParaRPr>
          </a:p>
        </p:txBody>
      </p:sp>
      <p:sp>
        <p:nvSpPr>
          <p:cNvPr id="220165" name="Rectangle 3"/>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0166" name="Rectangle 4"/>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de-DE">
              <a:ea typeface="Arial Unicode MS" pitchFamily="34" charset="-128"/>
              <a:cs typeface="Arial Unicode MS" pitchFamily="34" charset="-128"/>
            </a:endParaRPr>
          </a:p>
        </p:txBody>
      </p:sp>
    </p:spTree>
    <p:extLst>
      <p:ext uri="{BB962C8B-B14F-4D97-AF65-F5344CB8AC3E}">
        <p14:creationId xmlns:p14="http://schemas.microsoft.com/office/powerpoint/2010/main" val="3812683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38</a:t>
            </a:fld>
            <a:endParaRPr lang="de-DE"/>
          </a:p>
        </p:txBody>
      </p:sp>
    </p:spTree>
    <p:extLst>
      <p:ext uri="{BB962C8B-B14F-4D97-AF65-F5344CB8AC3E}">
        <p14:creationId xmlns:p14="http://schemas.microsoft.com/office/powerpoint/2010/main" val="3213566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Earth picture: http://pngimg.com/download/25361, </a:t>
            </a:r>
            <a:r>
              <a:rPr lang="en-GB">
                <a:solidFill>
                  <a:schemeClr val="tx1"/>
                </a:solidFill>
              </a:rPr>
              <a:t>Creative Commons 4.0 BY-NC</a:t>
            </a:r>
            <a:endParaRPr lang="de-AT" dirty="0">
              <a:solidFill>
                <a:schemeClr val="tx1"/>
              </a:solidFill>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8A833A-7D29-4E91-9A45-F7FD86F63055}"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18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pPr>
                <a:defRPr/>
              </a:pPr>
              <a:t>5</a:t>
            </a:fld>
            <a:endParaRPr lang="de-DE"/>
          </a:p>
        </p:txBody>
      </p:sp>
    </p:spTree>
    <p:extLst>
      <p:ext uri="{BB962C8B-B14F-4D97-AF65-F5344CB8AC3E}">
        <p14:creationId xmlns:p14="http://schemas.microsoft.com/office/powerpoint/2010/main" val="145954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5BBE5FF1-97D4-4AB9-85DE-68DF685037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a:extLst>
              <a:ext uri="{FF2B5EF4-FFF2-40B4-BE49-F238E27FC236}">
                <a16:creationId xmlns:a16="http://schemas.microsoft.com/office/drawing/2014/main" id="{23B34DAE-880B-4AA4-A1F9-F3EE9A4177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de-DE"/>
          </a:p>
        </p:txBody>
      </p:sp>
      <p:sp>
        <p:nvSpPr>
          <p:cNvPr id="13316" name="Foliennummernplatzhalter 3">
            <a:extLst>
              <a:ext uri="{FF2B5EF4-FFF2-40B4-BE49-F238E27FC236}">
                <a16:creationId xmlns:a16="http://schemas.microsoft.com/office/drawing/2014/main" id="{050916A4-89FF-4F0F-9703-F3E8A0FFC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A3A661-23F3-49CF-8C51-D286758CC772}" type="slidenum">
              <a:rPr lang="de-DE" altLang="de-DE" smtClean="0">
                <a:solidFill>
                  <a:prstClr val="black"/>
                </a:solidFill>
              </a:rPr>
              <a:pPr>
                <a:spcBef>
                  <a:spcPct val="0"/>
                </a:spcBef>
              </a:pPr>
              <a:t>6</a:t>
            </a:fld>
            <a:endParaRPr lang="de-DE" alt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AT" sz="1200" kern="1200">
                <a:solidFill>
                  <a:schemeClr val="tx1"/>
                </a:solidFill>
                <a:effectLst/>
                <a:latin typeface="+mn-lt"/>
                <a:ea typeface="+mn-ea"/>
                <a:cs typeface="+mn-cs"/>
              </a:rPr>
              <a:t>Hinweis: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AT"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AT" sz="1200" kern="1200">
                <a:solidFill>
                  <a:schemeClr val="tx1"/>
                </a:solidFill>
                <a:effectLst/>
                <a:latin typeface="+mn-lt"/>
                <a:ea typeface="+mn-ea"/>
                <a:cs typeface="+mn-cs"/>
              </a:rPr>
              <a:t>Heute betrachtet man 1.7 gha (oder mittlerweile, seit der Arbeit an diesen Materialien sogar nur noch 1,6 gha) als globalen fairen Anteil. Dieser Anteil wird aber in der Mitte des Jahrhunderts nicht mehr verfügbar sein. Wenn wir das prognostizierte Wachstum der Weltbevölkerung in diesem Jahrhundert mitbedenken, zusätzliches Land zum Erhalt der Biodiversität und von Ökosystem-Services sowie die wahrscheinliche Abnahme der Biokapazität durch Bodenversiegelung, Versalzung, Verlust der Bodenfruchtbarkeit und Wüstenbildung, rechnen wir mit einem fairen Anteil von 1 gha pro BürgerIn. Diese Zahl schließt aber den grauen Fußabdruck noch gar nicht mit ein (siehe unten) und betrifft nur den Teil des Fußabdrucks, der individuell beeinflussbar ist.</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AT" sz="1200" kern="1200">
                <a:solidFill>
                  <a:schemeClr val="tx1"/>
                </a:solidFill>
                <a:effectLst/>
                <a:latin typeface="+mn-lt"/>
                <a:ea typeface="+mn-ea"/>
                <a:cs typeface="+mn-cs"/>
              </a:rPr>
            </a:br>
            <a:r>
              <a:rPr lang="de-AT" sz="1200" kern="1200">
                <a:solidFill>
                  <a:schemeClr val="tx1"/>
                </a:solidFill>
                <a:effectLst/>
                <a:latin typeface="+mn-lt"/>
                <a:ea typeface="+mn-ea"/>
                <a:cs typeface="+mn-cs"/>
              </a:rPr>
              <a:t>Für unser Mini-Hektar-Spiel beziehen wir uns deswegen auf diesen 1 gha. </a:t>
            </a:r>
            <a:r>
              <a:rPr lang="de-DE" sz="1200" kern="1200">
                <a:solidFill>
                  <a:schemeClr val="tx1"/>
                </a:solidFill>
                <a:effectLst/>
                <a:latin typeface="+mn-lt"/>
                <a:ea typeface="+mn-ea"/>
                <a:cs typeface="+mn-cs"/>
              </a:rPr>
              <a:t>Man kann aber auch 1,6 gha als Spielfläche hernehmen. In 1,6 gha passen dann 80 Spielsteine hinein und nicht 50.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AT" sz="1200" kern="1200">
                <a:solidFill>
                  <a:schemeClr val="tx1"/>
                </a:solidFill>
                <a:effectLst/>
                <a:latin typeface="+mn-lt"/>
                <a:ea typeface="+mn-ea"/>
                <a:cs typeface="+mn-cs"/>
              </a:rPr>
            </a:br>
            <a:r>
              <a:rPr lang="de-AT" sz="1200" kern="1200">
                <a:solidFill>
                  <a:schemeClr val="tx1"/>
                </a:solidFill>
                <a:effectLst/>
                <a:latin typeface="+mn-lt"/>
                <a:ea typeface="+mn-ea"/>
                <a:cs typeface="+mn-cs"/>
              </a:rPr>
              <a:t>Für unser Footprint-Software-Tool hingegen ziehen wir die ursprüngliche Zahl von 1,7 gha heran.</a:t>
            </a:r>
          </a:p>
        </p:txBody>
      </p:sp>
      <p:sp>
        <p:nvSpPr>
          <p:cNvPr id="4" name="Foliennummernplatzhalter 3"/>
          <p:cNvSpPr>
            <a:spLocks noGrp="1"/>
          </p:cNvSpPr>
          <p:nvPr>
            <p:ph type="sldNum" sz="quarter" idx="5"/>
          </p:nvPr>
        </p:nvSpPr>
        <p:spPr/>
        <p:txBody>
          <a:bodyPr/>
          <a:lstStyle/>
          <a:p>
            <a:pPr>
              <a:defRPr/>
            </a:pPr>
            <a:fld id="{C1664E14-CAF4-495B-851F-309101E34E42}" type="slidenum">
              <a:rPr lang="de-DE" smtClean="0">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303175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xfrm>
            <a:off x="1144588" y="685800"/>
            <a:ext cx="4557712" cy="3417888"/>
          </a:xfrm>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altLang="de-DE"/>
          </a:p>
        </p:txBody>
      </p:sp>
      <p:sp>
        <p:nvSpPr>
          <p:cNvPr id="3994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723900" algn="l"/>
                <a:tab pos="1447800" algn="l"/>
                <a:tab pos="2171700" algn="l"/>
                <a:tab pos="2895600" algn="l"/>
              </a:tabLst>
              <a:defRPr/>
            </a:pPr>
            <a:fld id="{A75C83D9-7FD7-4E34-BCFB-A50EB1284F16}" type="slidenum">
              <a:rPr lang="de-AT" altLang="de-DE" smtClean="0">
                <a:solidFill>
                  <a:srgbClr val="000000"/>
                </a:solidFill>
                <a:latin typeface="Times New Roman" pitchFamily="18" charset="0"/>
              </a:rPr>
              <a:pPr fontAlgn="base">
                <a:spcBef>
                  <a:spcPct val="0"/>
                </a:spcBef>
                <a:spcAft>
                  <a:spcPct val="0"/>
                </a:spcAft>
                <a:tabLst>
                  <a:tab pos="723900" algn="l"/>
                  <a:tab pos="1447800" algn="l"/>
                  <a:tab pos="2171700" algn="l"/>
                  <a:tab pos="2895600" algn="l"/>
                </a:tabLst>
                <a:defRPr/>
              </a:pPr>
              <a:t>8</a:t>
            </a:fld>
            <a:endParaRPr lang="de-AT" altLang="de-DE">
              <a:solidFill>
                <a:srgbClr val="000000"/>
              </a:solidFill>
              <a:latin typeface="Times New Roman" pitchFamily="18" charset="0"/>
            </a:endParaRPr>
          </a:p>
        </p:txBody>
      </p:sp>
    </p:spTree>
    <p:extLst>
      <p:ext uri="{BB962C8B-B14F-4D97-AF65-F5344CB8AC3E}">
        <p14:creationId xmlns:p14="http://schemas.microsoft.com/office/powerpoint/2010/main" val="330256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Foliennummernplatzhalter 3"/>
          <p:cNvSpPr>
            <a:spLocks noGrp="1"/>
          </p:cNvSpPr>
          <p:nvPr>
            <p:ph type="sldNum" sz="quarter" idx="5"/>
          </p:nvPr>
        </p:nvSpPr>
        <p:spPr/>
        <p:txBody>
          <a:bodyPr/>
          <a:lstStyle/>
          <a:p>
            <a:pPr>
              <a:defRPr/>
            </a:pPr>
            <a:fld id="{224A9094-73F8-43F7-AC87-F6EC47DF2494}" type="slidenum">
              <a:rPr lang="de-DE" smtClean="0"/>
              <a:pPr>
                <a:defRPr/>
              </a:pPr>
              <a:t>9</a:t>
            </a:fld>
            <a:endParaRPr lang="de-DE"/>
          </a:p>
        </p:txBody>
      </p:sp>
    </p:spTree>
    <p:extLst>
      <p:ext uri="{BB962C8B-B14F-4D97-AF65-F5344CB8AC3E}">
        <p14:creationId xmlns:p14="http://schemas.microsoft.com/office/powerpoint/2010/main" val="30407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p:txBody>
          <a:bodyPr wrap="square" numCol="1" anchor="t" anchorCtr="0" compatLnSpc="1">
            <a:prstTxWarp prst="textNoShape">
              <a:avLst/>
            </a:prstTxWarp>
          </a:bodyPr>
          <a:lstStyle/>
          <a:p>
            <a:pPr marL="0" indent="-514350" eaLnBrk="1" fontAlgn="auto" hangingPunct="1">
              <a:spcAft>
                <a:spcPts val="1200"/>
              </a:spcAft>
              <a:buFont typeface="Arial" pitchFamily="34" charset="0"/>
              <a:buNone/>
              <a:defRPr/>
            </a:pPr>
            <a:r>
              <a:rPr lang="de-AT">
                <a:solidFill>
                  <a:srgbClr val="FF0000"/>
                </a:solidFill>
              </a:rPr>
              <a:t>Alle sollen zunächst den </a:t>
            </a:r>
            <a:r>
              <a:rPr lang="de-AT" b="1">
                <a:solidFill>
                  <a:srgbClr val="FF0000"/>
                </a:solidFill>
              </a:rPr>
              <a:t>allgemeinen Anteil an pflanzlichen Lebensmitteln von 11 GP </a:t>
            </a:r>
            <a:r>
              <a:rPr lang="de-AT">
                <a:solidFill>
                  <a:srgbClr val="FF0000"/>
                </a:solidFill>
              </a:rPr>
              <a:t>in ihren Arbeitsblättern eintragen.</a:t>
            </a:r>
          </a:p>
        </p:txBody>
      </p:sp>
      <p:sp>
        <p:nvSpPr>
          <p:cNvPr id="4096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83CB6-E7C2-4DBE-9F5A-6E51E31F8335}" type="slidenum">
              <a:rPr lang="de-DE" smtClean="0"/>
              <a:pPr fontAlgn="base">
                <a:spcBef>
                  <a:spcPct val="0"/>
                </a:spcBef>
                <a:spcAft>
                  <a:spcPct val="0"/>
                </a:spcAft>
                <a:defRPr/>
              </a:pPr>
              <a:t>10</a:t>
            </a:fld>
            <a:endParaRPr lang="de-DE"/>
          </a:p>
        </p:txBody>
      </p:sp>
    </p:spTree>
    <p:extLst>
      <p:ext uri="{BB962C8B-B14F-4D97-AF65-F5344CB8AC3E}">
        <p14:creationId xmlns:p14="http://schemas.microsoft.com/office/powerpoint/2010/main" val="1712618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BDC2163-6993-4E50-9E18-58A3194A5AF0}"/>
              </a:ext>
            </a:extLst>
          </p:cNvPr>
          <p:cNvSpPr>
            <a:spLocks noChangeArrowheads="1"/>
          </p:cNvSpPr>
          <p:nvPr userDrawn="1"/>
        </p:nvSpPr>
        <p:spPr bwMode="auto">
          <a:xfrm>
            <a:off x="-6350" y="5876925"/>
            <a:ext cx="9150350" cy="9810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B9757121-ECED-4CD1-9E30-6F322857C114}"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FA19510-9CFF-44B0-ABA1-C5E12055B1B8}" type="slidenum">
              <a:rPr lang="de-DE"/>
              <a:pPr>
                <a:defRPr/>
              </a:pPr>
              <a:t>‹Nr.›</a:t>
            </a:fld>
            <a:endParaRPr lang="de-DE"/>
          </a:p>
        </p:txBody>
      </p:sp>
      <p:pic>
        <p:nvPicPr>
          <p:cNvPr id="8" name="Grafik 7">
            <a:extLst>
              <a:ext uri="{FF2B5EF4-FFF2-40B4-BE49-F238E27FC236}">
                <a16:creationId xmlns:a16="http://schemas.microsoft.com/office/drawing/2014/main" id="{98C902C7-2BEF-44DB-92BF-7FDA9CFBFC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361" y="5885355"/>
            <a:ext cx="1331640" cy="100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AF1AB1D-8D13-482A-9D45-AA0B6FA4F015}"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97E1A4D-8110-4DFE-9A70-608AEE3C6C04}"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45D14989-84BB-41EB-8610-09056DE395C7}"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64B906F-B34E-4458-A435-7624AA590F75}"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0" y="0"/>
            <a:ext cx="9144000" cy="765175"/>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dirty="0">
              <a:solidFill>
                <a:prstClr val="white"/>
              </a:solidFill>
            </a:endParaRPr>
          </a:p>
        </p:txBody>
      </p:sp>
      <p:sp>
        <p:nvSpPr>
          <p:cNvPr id="3" name="Abgerundetes Rechteck 2"/>
          <p:cNvSpPr/>
          <p:nvPr userDrawn="1"/>
        </p:nvSpPr>
        <p:spPr>
          <a:xfrm>
            <a:off x="0" y="1628775"/>
            <a:ext cx="2879725" cy="5229225"/>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solidFill>
                <a:prstClr val="white"/>
              </a:solidFill>
            </a:endParaRPr>
          </a:p>
        </p:txBody>
      </p:sp>
      <p:sp>
        <p:nvSpPr>
          <p:cNvPr id="4" name="Abgerundetes Rechteck 3"/>
          <p:cNvSpPr/>
          <p:nvPr userDrawn="1"/>
        </p:nvSpPr>
        <p:spPr>
          <a:xfrm>
            <a:off x="3132138" y="1628775"/>
            <a:ext cx="2879725" cy="5229225"/>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dirty="0">
              <a:solidFill>
                <a:prstClr val="white"/>
              </a:solidFill>
            </a:endParaRPr>
          </a:p>
        </p:txBody>
      </p:sp>
      <p:sp>
        <p:nvSpPr>
          <p:cNvPr id="5" name="Abgerundetes Rechteck 4"/>
          <p:cNvSpPr/>
          <p:nvPr userDrawn="1"/>
        </p:nvSpPr>
        <p:spPr>
          <a:xfrm>
            <a:off x="6264275" y="1628775"/>
            <a:ext cx="2879725" cy="5229225"/>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solidFill>
                <a:prstClr val="white"/>
              </a:solidFill>
            </a:endParaRPr>
          </a:p>
        </p:txBody>
      </p:sp>
      <p:sp>
        <p:nvSpPr>
          <p:cNvPr id="6" name="Achteck 5"/>
          <p:cNvSpPr/>
          <p:nvPr userDrawn="1"/>
        </p:nvSpPr>
        <p:spPr>
          <a:xfrm>
            <a:off x="900113" y="1844675"/>
            <a:ext cx="863600" cy="863600"/>
          </a:xfrm>
          <a:prstGeom prst="octagon">
            <a:avLst/>
          </a:prstGeom>
          <a:solidFill>
            <a:srgbClr val="FF0000">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6000" dirty="0">
                <a:solidFill>
                  <a:prstClr val="white"/>
                </a:solidFill>
              </a:rPr>
              <a:t>1</a:t>
            </a:r>
          </a:p>
        </p:txBody>
      </p:sp>
      <p:sp>
        <p:nvSpPr>
          <p:cNvPr id="7" name="Achteck 6"/>
          <p:cNvSpPr/>
          <p:nvPr userDrawn="1"/>
        </p:nvSpPr>
        <p:spPr>
          <a:xfrm>
            <a:off x="4140200" y="1844675"/>
            <a:ext cx="863600" cy="863600"/>
          </a:xfrm>
          <a:prstGeom prst="octagon">
            <a:avLst/>
          </a:prstGeom>
          <a:solidFill>
            <a:srgbClr val="FFC000">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6000" dirty="0">
                <a:solidFill>
                  <a:prstClr val="white"/>
                </a:solidFill>
              </a:rPr>
              <a:t>2</a:t>
            </a:r>
          </a:p>
        </p:txBody>
      </p:sp>
      <p:sp>
        <p:nvSpPr>
          <p:cNvPr id="8" name="Achteck 7"/>
          <p:cNvSpPr/>
          <p:nvPr userDrawn="1"/>
        </p:nvSpPr>
        <p:spPr>
          <a:xfrm>
            <a:off x="7380288" y="1844675"/>
            <a:ext cx="863600" cy="863600"/>
          </a:xfrm>
          <a:prstGeom prst="octagon">
            <a:avLst/>
          </a:prstGeom>
          <a:solidFill>
            <a:schemeClr val="accent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6000" dirty="0">
                <a:solidFill>
                  <a:prstClr val="white"/>
                </a:solidFill>
              </a:rPr>
              <a:t>3</a:t>
            </a:r>
          </a:p>
        </p:txBody>
      </p:sp>
      <p:pic>
        <p:nvPicPr>
          <p:cNvPr id="9" name="Grafik 8" descr="logo-final-rgb-transparenter-hintergrund.png"/>
          <p:cNvPicPr>
            <a:picLocks noChangeAspect="1"/>
          </p:cNvPicPr>
          <p:nvPr userDrawn="1"/>
        </p:nvPicPr>
        <p:blipFill>
          <a:blip r:embed="rId2" cstate="print"/>
          <a:srcRect/>
          <a:stretch>
            <a:fillRect/>
          </a:stretch>
        </p:blipFill>
        <p:spPr bwMode="auto">
          <a:xfrm>
            <a:off x="661988" y="192088"/>
            <a:ext cx="1149350" cy="398462"/>
          </a:xfrm>
          <a:prstGeom prst="rect">
            <a:avLst/>
          </a:prstGeom>
          <a:noFill/>
          <a:ln w="9525">
            <a:noFill/>
            <a:miter lim="800000"/>
            <a:headEnd/>
            <a:tailEnd/>
          </a:ln>
        </p:spPr>
      </p:pic>
    </p:spTree>
    <p:extLst>
      <p:ext uri="{BB962C8B-B14F-4D97-AF65-F5344CB8AC3E}">
        <p14:creationId xmlns:p14="http://schemas.microsoft.com/office/powerpoint/2010/main" val="221256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Tree>
    <p:extLst>
      <p:ext uri="{BB962C8B-B14F-4D97-AF65-F5344CB8AC3E}">
        <p14:creationId xmlns:p14="http://schemas.microsoft.com/office/powerpoint/2010/main" val="2762941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54A66C-6B40-4C92-B146-07A017F2ED1F}" type="datetimeFigureOut">
              <a:rPr lang="de-DE"/>
              <a:pPr>
                <a:defRPr/>
              </a:pPr>
              <a:t>04.08.2020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F786355-1D72-4661-8FDC-6E8EAE6BFB82}" type="slidenum">
              <a:rPr lang="de-DE"/>
              <a:pPr>
                <a:defRPr/>
              </a:pPr>
              <a:t>‹Nr.›</a:t>
            </a:fld>
            <a:endParaRPr lang="de-DE"/>
          </a:p>
        </p:txBody>
      </p:sp>
    </p:spTree>
    <p:extLst>
      <p:ext uri="{BB962C8B-B14F-4D97-AF65-F5344CB8AC3E}">
        <p14:creationId xmlns:p14="http://schemas.microsoft.com/office/powerpoint/2010/main" val="322289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a:xfrm>
            <a:off x="0" y="0"/>
            <a:ext cx="9144000" cy="765175"/>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dirty="0">
              <a:solidFill>
                <a:prstClr val="white"/>
              </a:solidFill>
            </a:endParaRPr>
          </a:p>
        </p:txBody>
      </p:sp>
      <p:sp>
        <p:nvSpPr>
          <p:cNvPr id="3" name="Abgerundetes Rechteck 2"/>
          <p:cNvSpPr/>
          <p:nvPr userDrawn="1"/>
        </p:nvSpPr>
        <p:spPr>
          <a:xfrm>
            <a:off x="0" y="1628775"/>
            <a:ext cx="2879725" cy="5229225"/>
          </a:xfrm>
          <a:prstGeom prst="round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solidFill>
                <a:prstClr val="white"/>
              </a:solidFill>
            </a:endParaRPr>
          </a:p>
        </p:txBody>
      </p:sp>
      <p:sp>
        <p:nvSpPr>
          <p:cNvPr id="4" name="Abgerundetes Rechteck 3"/>
          <p:cNvSpPr/>
          <p:nvPr userDrawn="1"/>
        </p:nvSpPr>
        <p:spPr>
          <a:xfrm>
            <a:off x="3132138" y="1628775"/>
            <a:ext cx="2879725" cy="5229225"/>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dirty="0">
              <a:solidFill>
                <a:prstClr val="white"/>
              </a:solidFill>
            </a:endParaRPr>
          </a:p>
        </p:txBody>
      </p:sp>
      <p:sp>
        <p:nvSpPr>
          <p:cNvPr id="5" name="Abgerundetes Rechteck 4"/>
          <p:cNvSpPr/>
          <p:nvPr userDrawn="1"/>
        </p:nvSpPr>
        <p:spPr>
          <a:xfrm>
            <a:off x="6264275" y="1628775"/>
            <a:ext cx="2879725" cy="5229225"/>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solidFill>
                <a:prstClr val="white"/>
              </a:solidFill>
            </a:endParaRPr>
          </a:p>
        </p:txBody>
      </p:sp>
      <p:sp>
        <p:nvSpPr>
          <p:cNvPr id="6" name="Achteck 5"/>
          <p:cNvSpPr/>
          <p:nvPr userDrawn="1"/>
        </p:nvSpPr>
        <p:spPr>
          <a:xfrm>
            <a:off x="900113" y="1844675"/>
            <a:ext cx="863600" cy="863600"/>
          </a:xfrm>
          <a:prstGeom prst="octagon">
            <a:avLst/>
          </a:prstGeom>
          <a:solidFill>
            <a:srgbClr val="FF0000">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6000" dirty="0">
                <a:solidFill>
                  <a:prstClr val="white"/>
                </a:solidFill>
              </a:rPr>
              <a:t>1</a:t>
            </a:r>
          </a:p>
        </p:txBody>
      </p:sp>
      <p:sp>
        <p:nvSpPr>
          <p:cNvPr id="7" name="Achteck 6"/>
          <p:cNvSpPr/>
          <p:nvPr userDrawn="1"/>
        </p:nvSpPr>
        <p:spPr>
          <a:xfrm>
            <a:off x="4140200" y="1844675"/>
            <a:ext cx="863600" cy="863600"/>
          </a:xfrm>
          <a:prstGeom prst="octagon">
            <a:avLst/>
          </a:prstGeom>
          <a:solidFill>
            <a:srgbClr val="FFC000">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6000" dirty="0">
                <a:solidFill>
                  <a:prstClr val="white"/>
                </a:solidFill>
              </a:rPr>
              <a:t>2</a:t>
            </a:r>
          </a:p>
        </p:txBody>
      </p:sp>
      <p:sp>
        <p:nvSpPr>
          <p:cNvPr id="8" name="Achteck 7"/>
          <p:cNvSpPr/>
          <p:nvPr userDrawn="1"/>
        </p:nvSpPr>
        <p:spPr>
          <a:xfrm>
            <a:off x="7380288" y="1844675"/>
            <a:ext cx="863600" cy="863600"/>
          </a:xfrm>
          <a:prstGeom prst="octagon">
            <a:avLst/>
          </a:prstGeom>
          <a:solidFill>
            <a:schemeClr val="accent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6000" dirty="0">
                <a:solidFill>
                  <a:prstClr val="white"/>
                </a:solidFill>
              </a:rPr>
              <a:t>3</a:t>
            </a:r>
          </a:p>
        </p:txBody>
      </p:sp>
      <p:pic>
        <p:nvPicPr>
          <p:cNvPr id="9" name="Grafik 8" descr="logo-final-rgb-transparenter-hintergrund.png"/>
          <p:cNvPicPr>
            <a:picLocks noChangeAspect="1"/>
          </p:cNvPicPr>
          <p:nvPr userDrawn="1"/>
        </p:nvPicPr>
        <p:blipFill>
          <a:blip r:embed="rId2" cstate="print"/>
          <a:srcRect/>
          <a:stretch>
            <a:fillRect/>
          </a:stretch>
        </p:blipFill>
        <p:spPr bwMode="auto">
          <a:xfrm>
            <a:off x="661988" y="192088"/>
            <a:ext cx="1149350" cy="398462"/>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54A66C-6B40-4C92-B146-07A017F2ED1F}" type="datetimeFigureOut">
              <a:rPr lang="de-DE"/>
              <a:pPr>
                <a:defRPr/>
              </a:pPr>
              <a:t>04.08.2020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F786355-1D72-4661-8FDC-6E8EAE6BFB82}"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BDC2163-6993-4E50-9E18-58A3194A5AF0}"/>
              </a:ext>
            </a:extLst>
          </p:cNvPr>
          <p:cNvSpPr>
            <a:spLocks noChangeArrowheads="1"/>
          </p:cNvSpPr>
          <p:nvPr userDrawn="1"/>
        </p:nvSpPr>
        <p:spPr bwMode="auto">
          <a:xfrm>
            <a:off x="-6350" y="5876925"/>
            <a:ext cx="9150350" cy="9810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pic>
        <p:nvPicPr>
          <p:cNvPr id="12" name="Grafik 11">
            <a:extLst>
              <a:ext uri="{FF2B5EF4-FFF2-40B4-BE49-F238E27FC236}">
                <a16:creationId xmlns:a16="http://schemas.microsoft.com/office/drawing/2014/main" id="{D9208ECC-A900-46A7-9CC9-24679F0C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8176" y="5890224"/>
            <a:ext cx="1285824" cy="967776"/>
          </a:xfrm>
          <a:prstGeom prst="rect">
            <a:avLst/>
          </a:prstGeom>
        </p:spPr>
      </p:pic>
    </p:spTree>
    <p:extLst>
      <p:ext uri="{BB962C8B-B14F-4D97-AF65-F5344CB8AC3E}">
        <p14:creationId xmlns:p14="http://schemas.microsoft.com/office/powerpoint/2010/main" val="387351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C65FAF6-DC88-46F6-94C8-38E7F4DE1051}"/>
              </a:ext>
            </a:extLst>
          </p:cNvPr>
          <p:cNvSpPr>
            <a:spLocks noChangeArrowheads="1"/>
          </p:cNvSpPr>
          <p:nvPr userDrawn="1"/>
        </p:nvSpPr>
        <p:spPr bwMode="auto">
          <a:xfrm>
            <a:off x="0" y="6245225"/>
            <a:ext cx="9144000" cy="6127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27316A5-76DB-4CD5-9462-93E20B9E9CF6}"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2ECFF7B-6978-417F-B2B3-1BB5231CEF52}" type="slidenum">
              <a:rPr lang="de-DE"/>
              <a:pPr>
                <a:defRPr/>
              </a:pPr>
              <a:t>‹Nr.›</a:t>
            </a:fld>
            <a:endParaRPr lang="de-DE"/>
          </a:p>
        </p:txBody>
      </p:sp>
      <p:pic>
        <p:nvPicPr>
          <p:cNvPr id="8" name="Grafik 7">
            <a:extLst>
              <a:ext uri="{FF2B5EF4-FFF2-40B4-BE49-F238E27FC236}">
                <a16:creationId xmlns:a16="http://schemas.microsoft.com/office/drawing/2014/main" id="{104D7CED-C99B-4FBF-A2DD-FF27E0B7DF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6227763"/>
            <a:ext cx="82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60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C65FAF6-DC88-46F6-94C8-38E7F4DE1051}"/>
              </a:ext>
            </a:extLst>
          </p:cNvPr>
          <p:cNvSpPr>
            <a:spLocks noChangeArrowheads="1"/>
          </p:cNvSpPr>
          <p:nvPr userDrawn="1"/>
        </p:nvSpPr>
        <p:spPr bwMode="auto">
          <a:xfrm>
            <a:off x="0" y="6245225"/>
            <a:ext cx="9144000" cy="6127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27316A5-76DB-4CD5-9462-93E20B9E9CF6}"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2ECFF7B-6978-417F-B2B3-1BB5231CEF52}" type="slidenum">
              <a:rPr lang="de-DE"/>
              <a:pPr>
                <a:defRPr/>
              </a:pPr>
              <a:t>‹Nr.›</a:t>
            </a:fld>
            <a:endParaRPr lang="de-DE"/>
          </a:p>
        </p:txBody>
      </p:sp>
      <p:pic>
        <p:nvPicPr>
          <p:cNvPr id="8" name="Grafik 7">
            <a:extLst>
              <a:ext uri="{FF2B5EF4-FFF2-40B4-BE49-F238E27FC236}">
                <a16:creationId xmlns:a16="http://schemas.microsoft.com/office/drawing/2014/main" id="{104D7CED-C99B-4FBF-A2DD-FF27E0B7DF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6227763"/>
            <a:ext cx="82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2F5F767-7526-4953-9A30-03F44E1D5DF7}"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746D3C8-AAE6-4BA6-9E16-2EE299F210F7}" type="slidenum">
              <a:rPr lang="de-DE"/>
              <a:pPr>
                <a:defRPr/>
              </a:pPr>
              <a:t>‹Nr.›</a:t>
            </a:fld>
            <a:endParaRPr lang="de-DE"/>
          </a:p>
        </p:txBody>
      </p:sp>
    </p:spTree>
    <p:extLst>
      <p:ext uri="{BB962C8B-B14F-4D97-AF65-F5344CB8AC3E}">
        <p14:creationId xmlns:p14="http://schemas.microsoft.com/office/powerpoint/2010/main" val="4286558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8C8BEA8B-90FF-4042-8A98-7EC00C7AD4E1}" type="datetimeFigureOut">
              <a:rPr lang="de-DE"/>
              <a:pPr>
                <a:defRPr/>
              </a:pPr>
              <a:t>04.08.2020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076A28E-DDC5-4A9C-BD78-E7A8F2A2E358}" type="slidenum">
              <a:rPr lang="de-DE"/>
              <a:pPr>
                <a:defRPr/>
              </a:pPr>
              <a:t>‹Nr.›</a:t>
            </a:fld>
            <a:endParaRPr lang="de-DE"/>
          </a:p>
        </p:txBody>
      </p:sp>
    </p:spTree>
    <p:extLst>
      <p:ext uri="{BB962C8B-B14F-4D97-AF65-F5344CB8AC3E}">
        <p14:creationId xmlns:p14="http://schemas.microsoft.com/office/powerpoint/2010/main" val="3525652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ED043444-B47B-4810-8E22-DAC8F389E15C}" type="datetimeFigureOut">
              <a:rPr lang="de-DE"/>
              <a:pPr>
                <a:defRPr/>
              </a:pPr>
              <a:t>04.08.2020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2E6BB461-68B5-4F31-A01E-4C751EC7486B}" type="slidenum">
              <a:rPr lang="de-DE"/>
              <a:pPr>
                <a:defRPr/>
              </a:pPr>
              <a:t>‹Nr.›</a:t>
            </a:fld>
            <a:endParaRPr lang="de-DE"/>
          </a:p>
        </p:txBody>
      </p:sp>
    </p:spTree>
    <p:extLst>
      <p:ext uri="{BB962C8B-B14F-4D97-AF65-F5344CB8AC3E}">
        <p14:creationId xmlns:p14="http://schemas.microsoft.com/office/powerpoint/2010/main" val="2147187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F60AA702-3AC5-415F-9051-7EB888D46C18}" type="datetimeFigureOut">
              <a:rPr lang="de-DE"/>
              <a:pPr>
                <a:defRPr/>
              </a:pPr>
              <a:t>04.08.2020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2D39E697-E4DF-4D98-8BE6-F4FA34A8592C}" type="slidenum">
              <a:rPr lang="de-DE"/>
              <a:pPr>
                <a:defRPr/>
              </a:pPr>
              <a:t>‹Nr.›</a:t>
            </a:fld>
            <a:endParaRPr lang="de-DE"/>
          </a:p>
        </p:txBody>
      </p:sp>
    </p:spTree>
    <p:extLst>
      <p:ext uri="{BB962C8B-B14F-4D97-AF65-F5344CB8AC3E}">
        <p14:creationId xmlns:p14="http://schemas.microsoft.com/office/powerpoint/2010/main" val="946581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C494DBA-58DB-413C-B8C4-CE5F083928AA}" type="datetimeFigureOut">
              <a:rPr lang="de-DE"/>
              <a:pPr>
                <a:defRPr/>
              </a:pPr>
              <a:t>04.08.2020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D3A3585-2608-42AE-8730-D6EBC79EB98C}" type="slidenum">
              <a:rPr lang="de-DE"/>
              <a:pPr>
                <a:defRPr/>
              </a:pPr>
              <a:t>‹Nr.›</a:t>
            </a:fld>
            <a:endParaRPr lang="de-DE"/>
          </a:p>
        </p:txBody>
      </p:sp>
    </p:spTree>
    <p:extLst>
      <p:ext uri="{BB962C8B-B14F-4D97-AF65-F5344CB8AC3E}">
        <p14:creationId xmlns:p14="http://schemas.microsoft.com/office/powerpoint/2010/main" val="881151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2C1809E-8E19-4FF7-A9BF-66D4F2339592}" type="datetimeFigureOut">
              <a:rPr lang="de-DE"/>
              <a:pPr>
                <a:defRPr/>
              </a:pPr>
              <a:t>04.08.2020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12D2ADC-4C8D-49B1-A85D-1757D2C0FAC4}" type="slidenum">
              <a:rPr lang="de-DE"/>
              <a:pPr>
                <a:defRPr/>
              </a:pPr>
              <a:t>‹Nr.›</a:t>
            </a:fld>
            <a:endParaRPr lang="de-DE"/>
          </a:p>
        </p:txBody>
      </p:sp>
    </p:spTree>
    <p:extLst>
      <p:ext uri="{BB962C8B-B14F-4D97-AF65-F5344CB8AC3E}">
        <p14:creationId xmlns:p14="http://schemas.microsoft.com/office/powerpoint/2010/main" val="347157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A51ED8CB-B816-49A1-9323-8C76DF26532F}" type="datetimeFigureOut">
              <a:rPr lang="de-DE"/>
              <a:pPr>
                <a:defRPr/>
              </a:pPr>
              <a:t>04.08.2020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44806F0-EC09-4871-B5D0-24642A7C1CE5}" type="slidenum">
              <a:rPr lang="de-DE"/>
              <a:pPr>
                <a:defRPr/>
              </a:pPr>
              <a:t>‹Nr.›</a:t>
            </a:fld>
            <a:endParaRPr lang="de-DE"/>
          </a:p>
        </p:txBody>
      </p:sp>
    </p:spTree>
    <p:extLst>
      <p:ext uri="{BB962C8B-B14F-4D97-AF65-F5344CB8AC3E}">
        <p14:creationId xmlns:p14="http://schemas.microsoft.com/office/powerpoint/2010/main" val="2696318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AF1AB1D-8D13-482A-9D45-AA0B6FA4F015}"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97E1A4D-8110-4DFE-9A70-608AEE3C6C04}" type="slidenum">
              <a:rPr lang="de-DE"/>
              <a:pPr>
                <a:defRPr/>
              </a:pPr>
              <a:t>‹Nr.›</a:t>
            </a:fld>
            <a:endParaRPr lang="de-DE"/>
          </a:p>
        </p:txBody>
      </p:sp>
    </p:spTree>
    <p:extLst>
      <p:ext uri="{BB962C8B-B14F-4D97-AF65-F5344CB8AC3E}">
        <p14:creationId xmlns:p14="http://schemas.microsoft.com/office/powerpoint/2010/main" val="1591345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45D14989-84BB-41EB-8610-09056DE395C7}"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64B906F-B34E-4458-A435-7624AA590F75}" type="slidenum">
              <a:rPr lang="de-DE"/>
              <a:pPr>
                <a:defRPr/>
              </a:pPr>
              <a:t>‹Nr.›</a:t>
            </a:fld>
            <a:endParaRPr lang="de-DE"/>
          </a:p>
        </p:txBody>
      </p:sp>
    </p:spTree>
    <p:extLst>
      <p:ext uri="{BB962C8B-B14F-4D97-AF65-F5344CB8AC3E}">
        <p14:creationId xmlns:p14="http://schemas.microsoft.com/office/powerpoint/2010/main" val="1117091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2BB0D17-E762-402F-9742-44D6C1953C4F}" type="datetime1">
              <a:rPr lang="en-GB">
                <a:solidFill>
                  <a:srgbClr val="000000"/>
                </a:solidFill>
              </a:rPr>
              <a:pPr>
                <a:defRPr/>
              </a:pPr>
              <a:t>04/08/2020</a:t>
            </a:fld>
            <a:endParaRPr lang="en-GB">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D524A14-B7B0-4080-A84F-B998825A8A83}" type="slidenum">
              <a:rPr lang="en-GB">
                <a:solidFill>
                  <a:srgbClr val="000000"/>
                </a:solidFill>
              </a:rPr>
              <a:pPr>
                <a:defRPr/>
              </a:pPr>
              <a:t>‹Nr.›</a:t>
            </a:fld>
            <a:endParaRPr lang="en-GB">
              <a:solidFill>
                <a:srgbClr val="000000"/>
              </a:solidFill>
            </a:endParaRPr>
          </a:p>
        </p:txBody>
      </p:sp>
      <p:sp>
        <p:nvSpPr>
          <p:cNvPr id="8" name="Diagonaler Streifen 7">
            <a:extLst>
              <a:ext uri="{FF2B5EF4-FFF2-40B4-BE49-F238E27FC236}">
                <a16:creationId xmlns:a16="http://schemas.microsoft.com/office/drawing/2014/main" id="{2D465A0A-2A8D-4AA9-870D-BC2DA19DDEC4}"/>
              </a:ext>
            </a:extLst>
          </p:cNvPr>
          <p:cNvSpPr/>
          <p:nvPr userDrawn="1"/>
        </p:nvSpPr>
        <p:spPr>
          <a:xfrm rot="11036748">
            <a:off x="4841552" y="758290"/>
            <a:ext cx="3551687" cy="244543"/>
          </a:xfrm>
          <a:prstGeom prst="diagStripe">
            <a:avLst>
              <a:gd name="adj" fmla="val 50000"/>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dirty="0">
              <a:solidFill>
                <a:srgbClr val="00CC00"/>
              </a:solidFill>
            </a:endParaRPr>
          </a:p>
        </p:txBody>
      </p:sp>
      <p:sp>
        <p:nvSpPr>
          <p:cNvPr id="13" name="Rechteck 12">
            <a:extLst>
              <a:ext uri="{FF2B5EF4-FFF2-40B4-BE49-F238E27FC236}">
                <a16:creationId xmlns:a16="http://schemas.microsoft.com/office/drawing/2014/main" id="{4D2752B3-E589-4E69-939D-2594FE7C2F56}"/>
              </a:ext>
            </a:extLst>
          </p:cNvPr>
          <p:cNvSpPr/>
          <p:nvPr userDrawn="1"/>
        </p:nvSpPr>
        <p:spPr bwMode="auto">
          <a:xfrm>
            <a:off x="0" y="6245225"/>
            <a:ext cx="9144000" cy="612775"/>
          </a:xfrm>
          <a:prstGeom prst="rect">
            <a:avLst/>
          </a:prstGeom>
          <a:solidFill>
            <a:srgbClr val="66003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AT">
              <a:solidFill>
                <a:srgbClr val="000000"/>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7170" y="6251050"/>
            <a:ext cx="806417" cy="606950"/>
          </a:xfrm>
          <a:prstGeom prst="rect">
            <a:avLst/>
          </a:prstGeom>
        </p:spPr>
      </p:pic>
    </p:spTree>
    <p:extLst>
      <p:ext uri="{BB962C8B-B14F-4D97-AF65-F5344CB8AC3E}">
        <p14:creationId xmlns:p14="http://schemas.microsoft.com/office/powerpoint/2010/main" val="148288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2F5F767-7526-4953-9A30-03F44E1D5DF7}" type="datetimeFigureOut">
              <a:rPr lang="de-DE"/>
              <a:pPr>
                <a:defRPr/>
              </a:pPr>
              <a:t>04.08.2020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746D3C8-AAE6-4BA6-9E16-2EE299F210F7}"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8C8BEA8B-90FF-4042-8A98-7EC00C7AD4E1}" type="datetimeFigureOut">
              <a:rPr lang="de-DE"/>
              <a:pPr>
                <a:defRPr/>
              </a:pPr>
              <a:t>04.08.2020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076A28E-DDC5-4A9C-BD78-E7A8F2A2E358}"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ED043444-B47B-4810-8E22-DAC8F389E15C}" type="datetimeFigureOut">
              <a:rPr lang="de-DE"/>
              <a:pPr>
                <a:defRPr/>
              </a:pPr>
              <a:t>04.08.2020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2E6BB461-68B5-4F31-A01E-4C751EC7486B}"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F60AA702-3AC5-415F-9051-7EB888D46C18}" type="datetimeFigureOut">
              <a:rPr lang="de-DE"/>
              <a:pPr>
                <a:defRPr/>
              </a:pPr>
              <a:t>04.08.2020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2D39E697-E4DF-4D98-8BE6-F4FA34A8592C}"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C494DBA-58DB-413C-B8C4-CE5F083928AA}" type="datetimeFigureOut">
              <a:rPr lang="de-DE"/>
              <a:pPr>
                <a:defRPr/>
              </a:pPr>
              <a:t>04.08.2020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D3A3585-2608-42AE-8730-D6EBC79EB98C}"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2C1809E-8E19-4FF7-A9BF-66D4F2339592}" type="datetimeFigureOut">
              <a:rPr lang="de-DE"/>
              <a:pPr>
                <a:defRPr/>
              </a:pPr>
              <a:t>04.08.2020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12D2ADC-4C8D-49B1-A85D-1757D2C0FAC4}"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A51ED8CB-B816-49A1-9323-8C76DF26532F}" type="datetimeFigureOut">
              <a:rPr lang="de-DE"/>
              <a:pPr>
                <a:defRPr/>
              </a:pPr>
              <a:t>04.08.2020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44806F0-EC09-4871-B5D0-24642A7C1CE5}"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F1CD7E4-6D48-4AFB-9EFA-DF8A5FA67F2A}"/>
              </a:ext>
            </a:extLst>
          </p:cNvPr>
          <p:cNvSpPr>
            <a:spLocks noChangeArrowheads="1"/>
          </p:cNvSpPr>
          <p:nvPr userDrawn="1"/>
        </p:nvSpPr>
        <p:spPr bwMode="auto">
          <a:xfrm>
            <a:off x="0" y="6245225"/>
            <a:ext cx="9144000" cy="6127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pic>
        <p:nvPicPr>
          <p:cNvPr id="7" name="Grafik 7">
            <a:extLst>
              <a:ext uri="{FF2B5EF4-FFF2-40B4-BE49-F238E27FC236}">
                <a16:creationId xmlns:a16="http://schemas.microsoft.com/office/drawing/2014/main" id="{8546675D-0380-4764-BE53-91413B0B860A}"/>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6913" y="6227763"/>
            <a:ext cx="82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123"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1F78B1-2959-46C2-BC08-0277825352D5}" type="datetimeFigureOut">
              <a:rPr lang="de-DE"/>
              <a:pPr>
                <a:defRPr/>
              </a:pPr>
              <a:t>04.08.2020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8B266B-6915-446B-8DC7-3E11ABA24A1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2DA39D8-2E7F-43F8-BE51-C57F30B23268}"/>
              </a:ext>
            </a:extLst>
          </p:cNvPr>
          <p:cNvSpPr>
            <a:spLocks noChangeArrowheads="1"/>
          </p:cNvSpPr>
          <p:nvPr userDrawn="1"/>
        </p:nvSpPr>
        <p:spPr bwMode="auto">
          <a:xfrm>
            <a:off x="0" y="6245225"/>
            <a:ext cx="9144000" cy="6127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spTree>
    <p:extLst>
      <p:ext uri="{BB962C8B-B14F-4D97-AF65-F5344CB8AC3E}">
        <p14:creationId xmlns:p14="http://schemas.microsoft.com/office/powerpoint/2010/main" val="4192936515"/>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2DA39D8-2E7F-43F8-BE51-C57F30B23268}"/>
              </a:ext>
            </a:extLst>
          </p:cNvPr>
          <p:cNvSpPr>
            <a:spLocks noChangeArrowheads="1"/>
          </p:cNvSpPr>
          <p:nvPr userDrawn="1"/>
        </p:nvSpPr>
        <p:spPr bwMode="auto">
          <a:xfrm>
            <a:off x="0" y="6245225"/>
            <a:ext cx="9144000" cy="6127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pic>
        <p:nvPicPr>
          <p:cNvPr id="2" name="Grafik 7">
            <a:extLst>
              <a:ext uri="{FF2B5EF4-FFF2-40B4-BE49-F238E27FC236}">
                <a16:creationId xmlns:a16="http://schemas.microsoft.com/office/drawing/2014/main" id="{CB06D918-3548-4BCD-88FB-37A4881F958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316913" y="6227763"/>
            <a:ext cx="82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5" r:id="rId2"/>
    <p:sldLayoutId id="214748401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F1CD7E4-6D48-4AFB-9EFA-DF8A5FA67F2A}"/>
              </a:ext>
            </a:extLst>
          </p:cNvPr>
          <p:cNvSpPr>
            <a:spLocks noChangeArrowheads="1"/>
          </p:cNvSpPr>
          <p:nvPr userDrawn="1"/>
        </p:nvSpPr>
        <p:spPr bwMode="auto">
          <a:xfrm>
            <a:off x="0" y="6245225"/>
            <a:ext cx="9144000" cy="612775"/>
          </a:xfrm>
          <a:prstGeom prst="rect">
            <a:avLst/>
          </a:prstGeom>
          <a:solidFill>
            <a:srgbClr val="FFC0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AT" altLang="de-DE" sz="2400" i="1">
              <a:latin typeface="Book Antiqua" panose="02040602050305030304" pitchFamily="18" charset="0"/>
            </a:endParaRPr>
          </a:p>
        </p:txBody>
      </p:sp>
      <p:pic>
        <p:nvPicPr>
          <p:cNvPr id="7" name="Grafik 7">
            <a:extLst>
              <a:ext uri="{FF2B5EF4-FFF2-40B4-BE49-F238E27FC236}">
                <a16:creationId xmlns:a16="http://schemas.microsoft.com/office/drawing/2014/main" id="{8546675D-0380-4764-BE53-91413B0B860A}"/>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16913" y="6227763"/>
            <a:ext cx="82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123"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1F78B1-2959-46C2-BC08-0277825352D5}" type="datetimeFigureOut">
              <a:rPr lang="de-DE"/>
              <a:pPr>
                <a:defRPr/>
              </a:pPr>
              <a:t>04.08.2020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8B266B-6915-446B-8DC7-3E11ABA24A18}" type="slidenum">
              <a:rPr lang="de-DE"/>
              <a:pPr>
                <a:defRPr/>
              </a:pPr>
              <a:t>‹Nr.›</a:t>
            </a:fld>
            <a:endParaRPr lang="de-DE"/>
          </a:p>
        </p:txBody>
      </p:sp>
    </p:spTree>
    <p:extLst>
      <p:ext uri="{BB962C8B-B14F-4D97-AF65-F5344CB8AC3E}">
        <p14:creationId xmlns:p14="http://schemas.microsoft.com/office/powerpoint/2010/main" val="93246544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emf"/><Relationship Id="rId5" Type="http://schemas.openxmlformats.org/officeDocument/2006/relationships/oleObject" Target="../embeddings/oleObject1.bin"/><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3.bin"/><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8.emf"/><Relationship Id="rId5" Type="http://schemas.openxmlformats.org/officeDocument/2006/relationships/oleObject" Target="../embeddings/oleObject4.bin"/><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8" Type="http://schemas.openxmlformats.org/officeDocument/2006/relationships/hyperlink" Target="https://pixabay.com/photos/hands-friendship-friends-children-2847508/" TargetMode="External"/><Relationship Id="rId3" Type="http://schemas.openxmlformats.org/officeDocument/2006/relationships/hyperlink" Target="https://pixabay.com/photos/wildfire-forest-fire-blaze-smoke-1105209/" TargetMode="External"/><Relationship Id="rId7" Type="http://schemas.openxmlformats.org/officeDocument/2006/relationships/hyperlink" Target="https://pixabay.com/illustrations/world-globe-earth-planet-blue-1303628/" TargetMode="External"/><Relationship Id="rId2" Type="http://schemas.openxmlformats.org/officeDocument/2006/relationships/hyperlink" Target="https://openclipart.org/detail/3320/earth" TargetMode="External"/><Relationship Id="rId1" Type="http://schemas.openxmlformats.org/officeDocument/2006/relationships/slideLayout" Target="../slideLayouts/slideLayout2.xml"/><Relationship Id="rId6" Type="http://schemas.openxmlformats.org/officeDocument/2006/relationships/hyperlink" Target="https://commons.wikimedia.org/w/index.php?title=Special:Search&amp;redirs=0&amp;search=climate%20change&amp;fulltext=Search&amp;ns0=1&amp;ns6=1&amp;ns14=1&amp;title=Special:Search&amp;advanced=1&amp;fulltext=Advanced%20search" TargetMode="External"/><Relationship Id="rId5" Type="http://schemas.openxmlformats.org/officeDocument/2006/relationships/hyperlink" Target="https://pixabay.com/photos/drought-away-dry-vegetation-nature-602565/" TargetMode="External"/><Relationship Id="rId4" Type="http://schemas.openxmlformats.org/officeDocument/2006/relationships/hyperlink" Target="https://pixabay.com/photos/high-water-elbe-meissen-emergency-876580/" TargetMode="External"/><Relationship Id="rId9" Type="http://schemas.openxmlformats.org/officeDocument/2006/relationships/hyperlink" Target="https://openclipart.org/detail/516/vegetable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openclipart.org/detail/104179/bottle-with-soda-plain-bw-shape" TargetMode="External"/><Relationship Id="rId3" Type="http://schemas.openxmlformats.org/officeDocument/2006/relationships/hyperlink" Target="https://openclipart.org/detail/209572/food-fancy-cheese" TargetMode="External"/><Relationship Id="rId7" Type="http://schemas.openxmlformats.org/officeDocument/2006/relationships/hyperlink" Target="https://openclipart.org/detail/155473/cup-of-coffee" TargetMode="External"/><Relationship Id="rId12" Type="http://schemas.openxmlformats.org/officeDocument/2006/relationships/hyperlink" Target="https://openclipart.org/detail/213155/green-home" TargetMode="External"/><Relationship Id="rId2" Type="http://schemas.openxmlformats.org/officeDocument/2006/relationships/hyperlink" Target="https://openclipart.org/detail/303163/ham-colour" TargetMode="External"/><Relationship Id="rId1" Type="http://schemas.openxmlformats.org/officeDocument/2006/relationships/slideLayout" Target="../slideLayouts/slideLayout2.xml"/><Relationship Id="rId6" Type="http://schemas.openxmlformats.org/officeDocument/2006/relationships/hyperlink" Target="https://openclipart.org/detail/315806/bottled-water" TargetMode="External"/><Relationship Id="rId11" Type="http://schemas.openxmlformats.org/officeDocument/2006/relationships/hyperlink" Target="https://openclipart.org/detail/181398/village-house" TargetMode="External"/><Relationship Id="rId5" Type="http://schemas.openxmlformats.org/officeDocument/2006/relationships/hyperlink" Target="https://openclipart.org/detail/1997/generic-fish" TargetMode="External"/><Relationship Id="rId10" Type="http://schemas.openxmlformats.org/officeDocument/2006/relationships/hyperlink" Target="https://openclipart.org/detail/268385/mental-math" TargetMode="External"/><Relationship Id="rId4" Type="http://schemas.openxmlformats.org/officeDocument/2006/relationships/hyperlink" Target="https://openclipart.org/detail/6695/white-egg" TargetMode="External"/><Relationship Id="rId9" Type="http://schemas.openxmlformats.org/officeDocument/2006/relationships/hyperlink" Target="https://openclipart.org/detail/2833/car-mitsubishi"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openclipart.org/detail/74371/plane" TargetMode="External"/><Relationship Id="rId13" Type="http://schemas.openxmlformats.org/officeDocument/2006/relationships/hyperlink" Target="https://openclipart.org/detail/854/tramway" TargetMode="External"/><Relationship Id="rId3" Type="http://schemas.openxmlformats.org/officeDocument/2006/relationships/hyperlink" Target="https://www.ecosia.org/images?q=Solarthermie&amp;license=share#id=891A01F48E9F9DD2A737B069AA8B16D912ACA86B" TargetMode="External"/><Relationship Id="rId7" Type="http://schemas.openxmlformats.org/officeDocument/2006/relationships/hyperlink" Target="https://openclipart.org/detail/169412/reduce-co2" TargetMode="External"/><Relationship Id="rId12" Type="http://schemas.openxmlformats.org/officeDocument/2006/relationships/hyperlink" Target="https://openclipart.org/detail/241601/subway-5" TargetMode="External"/><Relationship Id="rId2" Type="http://schemas.openxmlformats.org/officeDocument/2006/relationships/hyperlink" Target="https://www.ecosia.org/images?q=photovoltaik&amp;license=share#id=C3638912E3D721183E44BECC42D1578F5F699E48" TargetMode="External"/><Relationship Id="rId1" Type="http://schemas.openxmlformats.org/officeDocument/2006/relationships/slideLayout" Target="../slideLayouts/slideLayout7.xml"/><Relationship Id="rId6" Type="http://schemas.openxmlformats.org/officeDocument/2006/relationships/hyperlink" Target="https://openclipart.org/detail/294030/solar-energy" TargetMode="External"/><Relationship Id="rId11" Type="http://schemas.openxmlformats.org/officeDocument/2006/relationships/hyperlink" Target="https://openclipart.org/detail/50377/hotel-icon-near-bus-stop" TargetMode="External"/><Relationship Id="rId5" Type="http://schemas.openxmlformats.org/officeDocument/2006/relationships/hyperlink" Target="https://openclipart.org/detail/3581/wind-turbine-2" TargetMode="External"/><Relationship Id="rId10" Type="http://schemas.openxmlformats.org/officeDocument/2006/relationships/hyperlink" Target="https://pixabay.com/vectors/bike-e-bike-bicycle-electric-green-311716/" TargetMode="External"/><Relationship Id="rId4" Type="http://schemas.openxmlformats.org/officeDocument/2006/relationships/hyperlink" Target="https://openclipart.org/detail/224027/hydroelectric-dam-colored" TargetMode="External"/><Relationship Id="rId9" Type="http://schemas.openxmlformats.org/officeDocument/2006/relationships/hyperlink" Target="https://openclipart.org/detail/269957/classic-motorcycle-silhouett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openclipart.org/detail/1626/12-powerbook" TargetMode="External"/><Relationship Id="rId13" Type="http://schemas.openxmlformats.org/officeDocument/2006/relationships/hyperlink" Target="https://pixabay.com/illustrations/footprints-human-feet-nature-556896/" TargetMode="External"/><Relationship Id="rId3" Type="http://schemas.openxmlformats.org/officeDocument/2006/relationships/hyperlink" Target="https://openclipart.org/detail/29725/sofa" TargetMode="External"/><Relationship Id="rId7" Type="http://schemas.openxmlformats.org/officeDocument/2006/relationships/hyperlink" Target="https://openclipart.org/detail/191214/dogs-pack" TargetMode="External"/><Relationship Id="rId12" Type="http://schemas.openxmlformats.org/officeDocument/2006/relationships/hyperlink" Target="https://pixabay.com/vectors/protest-demonstration-communism-155927/" TargetMode="External"/><Relationship Id="rId2" Type="http://schemas.openxmlformats.org/officeDocument/2006/relationships/hyperlink" Target="https://openclipart.org/detail/81079/paper-roll" TargetMode="External"/><Relationship Id="rId1" Type="http://schemas.openxmlformats.org/officeDocument/2006/relationships/slideLayout" Target="../slideLayouts/slideLayout7.xml"/><Relationship Id="rId6" Type="http://schemas.openxmlformats.org/officeDocument/2006/relationships/hyperlink" Target="https://openclipart.org/download/315772/1550951084.svg" TargetMode="External"/><Relationship Id="rId11" Type="http://schemas.openxmlformats.org/officeDocument/2006/relationships/hyperlink" Target="https://openclipart.org/detail/298870/school-colour" TargetMode="External"/><Relationship Id="rId5" Type="http://schemas.openxmlformats.org/officeDocument/2006/relationships/hyperlink" Target="https://openclipart.org/detail/299022/horse" TargetMode="External"/><Relationship Id="rId10" Type="http://schemas.openxmlformats.org/officeDocument/2006/relationships/hyperlink" Target="https://openclipart.org/detail/282113/hospital-building" TargetMode="External"/><Relationship Id="rId4" Type="http://schemas.openxmlformats.org/officeDocument/2006/relationships/hyperlink" Target="https://openclipart.org/detail/262417/cartoon-android-smartphone" TargetMode="External"/><Relationship Id="rId9" Type="http://schemas.openxmlformats.org/officeDocument/2006/relationships/hyperlink" Target="https://openclipart.org/detail/171146/green-recycling"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jpeg"/><Relationship Id="rId7"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67.png"/><Relationship Id="rId10" Type="http://schemas.openxmlformats.org/officeDocument/2006/relationships/hyperlink" Target="https://noambramson.org/2018/10/new-rochelle-vs-climate-change/" TargetMode="External"/><Relationship Id="rId4" Type="http://schemas.openxmlformats.org/officeDocument/2006/relationships/image" Target="../media/image81.png"/><Relationship Id="rId9" Type="http://schemas.openxmlformats.org/officeDocument/2006/relationships/hyperlink" Target="https://www.ecosia.org/images?q=green+electricity&amp;license=share#id=635BAC8E51023D9B195F5B4463F78DCB41773A8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idx="4294967295"/>
          </p:nvPr>
        </p:nvSpPr>
        <p:spPr>
          <a:xfrm>
            <a:off x="685800" y="1069234"/>
            <a:ext cx="7772400" cy="1008063"/>
          </a:xfrm>
        </p:spPr>
        <p:txBody>
          <a:bodyPr/>
          <a:lstStyle/>
          <a:p>
            <a:pPr eaLnBrk="1" hangingPunct="1"/>
            <a:r>
              <a:rPr lang="de-AT" altLang="de-DE" b="1" dirty="0"/>
              <a:t>Mini-Hektar-Workshop</a:t>
            </a:r>
            <a:endParaRPr lang="de-DE" altLang="de-DE" b="1" dirty="0"/>
          </a:p>
        </p:txBody>
      </p:sp>
      <p:sp>
        <p:nvSpPr>
          <p:cNvPr id="819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AT" altLang="de-D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198"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199" name="Rectangle 5"/>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40650" algn="r"/>
              </a:tabLst>
              <a:defRPr/>
            </a:pPr>
            <a:r>
              <a:rPr kumimoji="0" lang="en-GB" altLang="de-DE" sz="12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rPr>
              <a:t>		</a:t>
            </a:r>
            <a:endParaRPr kumimoji="0" lang="en-GB" altLang="de-DE" sz="1800" b="0" i="0" u="none" strike="noStrike" kern="1200" cap="none" spc="0" normalizeH="0" baseline="0" noProof="0">
              <a:ln>
                <a:noFill/>
              </a:ln>
              <a:solidFill>
                <a:prstClr val="black"/>
              </a:solidFill>
              <a:effectLst/>
              <a:uLnTx/>
              <a:uFillTx/>
              <a:latin typeface="Arial" charset="0"/>
              <a:ea typeface="Calibri" pitchFamily="34" charset="0"/>
              <a:cs typeface="Times New Roman" pitchFamily="18" charset="0"/>
            </a:endParaRPr>
          </a:p>
        </p:txBody>
      </p:sp>
      <p:sp>
        <p:nvSpPr>
          <p:cNvPr id="8200" name="Textfeld 6"/>
          <p:cNvSpPr txBox="1">
            <a:spLocks noChangeArrowheads="1"/>
          </p:cNvSpPr>
          <p:nvPr/>
        </p:nvSpPr>
        <p:spPr bwMode="auto">
          <a:xfrm>
            <a:off x="6228184" y="5913490"/>
            <a:ext cx="1731318" cy="33855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AT" altLang="de-D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Altersgruppe 1</a:t>
            </a:r>
          </a:p>
        </p:txBody>
      </p:sp>
      <p:pic>
        <p:nvPicPr>
          <p:cNvPr id="8201" name="Grafik 7"/>
          <p:cNvPicPr>
            <a:picLocks noChangeAspect="1"/>
          </p:cNvPicPr>
          <p:nvPr/>
        </p:nvPicPr>
        <p:blipFill>
          <a:blip r:embed="rId3" cstate="print"/>
          <a:srcRect/>
          <a:stretch>
            <a:fillRect/>
          </a:stretch>
        </p:blipFill>
        <p:spPr bwMode="auto">
          <a:xfrm>
            <a:off x="323528" y="226371"/>
            <a:ext cx="1584548" cy="611829"/>
          </a:xfrm>
          <a:prstGeom prst="rect">
            <a:avLst/>
          </a:prstGeom>
          <a:noFill/>
          <a:ln w="9525">
            <a:noFill/>
            <a:miter lim="800000"/>
            <a:headEnd/>
            <a:tailEnd/>
          </a:ln>
        </p:spPr>
      </p:pic>
      <p:sp>
        <p:nvSpPr>
          <p:cNvPr id="2" name="Rechteck 1">
            <a:extLst>
              <a:ext uri="{FF2B5EF4-FFF2-40B4-BE49-F238E27FC236}">
                <a16:creationId xmlns:a16="http://schemas.microsoft.com/office/drawing/2014/main" id="{42773267-569F-4ED0-BB8B-938871A8AAEB}"/>
              </a:ext>
            </a:extLst>
          </p:cNvPr>
          <p:cNvSpPr/>
          <p:nvPr/>
        </p:nvSpPr>
        <p:spPr>
          <a:xfrm>
            <a:off x="-1" y="5913491"/>
            <a:ext cx="8370653" cy="907941"/>
          </a:xfrm>
          <a:prstGeom prst="rect">
            <a:avLst/>
          </a:prstGeom>
        </p:spPr>
        <p:txBody>
          <a:bodyPr wrap="square">
            <a:spAutoFit/>
          </a:bodyPr>
          <a:lstStyle/>
          <a:p>
            <a:pPr marL="0" marR="0" lvl="0" indent="0" algn="l" defTabSz="449263" rtl="0" eaLnBrk="1" fontAlgn="auto" latinLnBrk="0" hangingPunct="1">
              <a:lnSpc>
                <a:spcPct val="100000"/>
              </a:lnSpc>
              <a:spcBef>
                <a:spcPts val="0"/>
              </a:spcBef>
              <a:spcAft>
                <a:spcPts val="600"/>
              </a:spcAft>
              <a:buClr>
                <a:srgbClr val="000000"/>
              </a:buClr>
              <a:buSzTx/>
              <a:buFontTx/>
              <a:buNone/>
              <a:tabLst/>
              <a:defRPr/>
            </a:pPr>
            <a:r>
              <a:rPr kumimoji="0" lang="de-DE" altLang="de-DE" sz="2400" b="1" i="0" u="sng"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Arial" panose="020B0604020202020204" pitchFamily="34" charset="0"/>
              </a:rPr>
              <a:t>Modul 2:</a:t>
            </a:r>
          </a:p>
          <a:p>
            <a:pPr marL="0" marR="0" lvl="0" indent="0" algn="l" defTabSz="449263" rtl="0" eaLnBrk="1" fontAlgn="auto" latinLnBrk="0" hangingPunct="1">
              <a:lnSpc>
                <a:spcPct val="100000"/>
              </a:lnSpc>
              <a:spcBef>
                <a:spcPts val="0"/>
              </a:spcBef>
              <a:spcAft>
                <a:spcPts val="600"/>
              </a:spcAft>
              <a:buClr>
                <a:srgbClr val="000000"/>
              </a:buClr>
              <a:buSzTx/>
              <a:buFontTx/>
              <a:buNone/>
              <a:tabLst/>
              <a:defRPr/>
            </a:pPr>
            <a:r>
              <a:rPr kumimoji="0" lang="de-DE" altLang="de-DE" sz="24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Arial" panose="020B0604020202020204" pitchFamily="34" charset="0"/>
              </a:rPr>
              <a:t>Der Ökologische Fußabdruck | Mini-Hektar-Workshop</a:t>
            </a:r>
          </a:p>
        </p:txBody>
      </p:sp>
      <p:pic>
        <p:nvPicPr>
          <p:cNvPr id="8" name="Grafik 7">
            <a:extLst>
              <a:ext uri="{FF2B5EF4-FFF2-40B4-BE49-F238E27FC236}">
                <a16:creationId xmlns:a16="http://schemas.microsoft.com/office/drawing/2014/main" id="{C575D996-7F94-4FA1-AA64-FC09FB0E217F}"/>
              </a:ext>
            </a:extLst>
          </p:cNvPr>
          <p:cNvPicPr>
            <a:picLocks noChangeAspect="1"/>
          </p:cNvPicPr>
          <p:nvPr/>
        </p:nvPicPr>
        <p:blipFill>
          <a:blip r:embed="rId4"/>
          <a:stretch>
            <a:fillRect/>
          </a:stretch>
        </p:blipFill>
        <p:spPr>
          <a:xfrm>
            <a:off x="701626" y="2996952"/>
            <a:ext cx="3510334" cy="2338064"/>
          </a:xfrm>
          <a:prstGeom prst="rect">
            <a:avLst/>
          </a:prstGeom>
        </p:spPr>
      </p:pic>
      <p:pic>
        <p:nvPicPr>
          <p:cNvPr id="13" name="Grafik 12">
            <a:extLst>
              <a:ext uri="{FF2B5EF4-FFF2-40B4-BE49-F238E27FC236}">
                <a16:creationId xmlns:a16="http://schemas.microsoft.com/office/drawing/2014/main" id="{DC82C616-1A94-40B1-A60F-51D39A26A3DA}"/>
              </a:ext>
            </a:extLst>
          </p:cNvPr>
          <p:cNvPicPr>
            <a:picLocks noChangeAspect="1"/>
          </p:cNvPicPr>
          <p:nvPr/>
        </p:nvPicPr>
        <p:blipFill>
          <a:blip r:embed="rId5"/>
          <a:stretch>
            <a:fillRect/>
          </a:stretch>
        </p:blipFill>
        <p:spPr>
          <a:xfrm>
            <a:off x="7093843" y="118579"/>
            <a:ext cx="1798476" cy="1353429"/>
          </a:xfrm>
          <a:prstGeom prst="rect">
            <a:avLst/>
          </a:prstGeom>
        </p:spPr>
      </p:pic>
      <p:pic>
        <p:nvPicPr>
          <p:cNvPr id="12" name="Picture 14" descr="C:\Users\Dobeiner\Documents\1_EVA toshiba\ARBEIT\footprint\Bilder\ha-Workshop\2016_06_07\IMG_1194.JPG">
            <a:extLst>
              <a:ext uri="{FF2B5EF4-FFF2-40B4-BE49-F238E27FC236}">
                <a16:creationId xmlns:a16="http://schemas.microsoft.com/office/drawing/2014/main" id="{4FE0E63E-2749-4136-85CF-322C6698699E}"/>
              </a:ext>
            </a:extLst>
          </p:cNvPr>
          <p:cNvPicPr>
            <a:picLocks noChangeAspect="1" noChangeArrowheads="1"/>
          </p:cNvPicPr>
          <p:nvPr/>
        </p:nvPicPr>
        <p:blipFill>
          <a:blip r:embed="rId6" cstate="print"/>
          <a:srcRect/>
          <a:stretch>
            <a:fillRect/>
          </a:stretch>
        </p:blipFill>
        <p:spPr bwMode="auto">
          <a:xfrm>
            <a:off x="4925499" y="2420354"/>
            <a:ext cx="3506442" cy="2340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el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AT" altLang="de-DE" b="1" dirty="0"/>
              <a:t>Ernährung</a:t>
            </a:r>
            <a:endParaRPr lang="de-DE" altLang="de-DE" b="1" dirty="0"/>
          </a:p>
        </p:txBody>
      </p:sp>
      <p:sp>
        <p:nvSpPr>
          <p:cNvPr id="3" name="Inhaltsplatzhalter 2"/>
          <p:cNvSpPr>
            <a:spLocks noGrp="1"/>
          </p:cNvSpPr>
          <p:nvPr>
            <p:ph idx="1"/>
          </p:nvPr>
        </p:nvSpPr>
        <p:spPr>
          <a:xfrm>
            <a:off x="468313" y="1268413"/>
            <a:ext cx="8675687" cy="5184775"/>
          </a:xfrm>
        </p:spPr>
        <p:txBody>
          <a:bodyPr rtlCol="0">
            <a:noAutofit/>
          </a:bodyPr>
          <a:lstStyle/>
          <a:p>
            <a:pPr eaLnBrk="1" fontAlgn="auto" hangingPunct="1">
              <a:spcAft>
                <a:spcPts val="600"/>
              </a:spcAft>
              <a:buFont typeface="Arial" charset="0"/>
              <a:buNone/>
              <a:defRPr/>
            </a:pPr>
            <a:endParaRPr lang="en-GB" sz="2400" dirty="0"/>
          </a:p>
          <a:p>
            <a:pPr eaLnBrk="1" fontAlgn="auto" hangingPunct="1">
              <a:spcBef>
                <a:spcPts val="1800"/>
              </a:spcBef>
              <a:spcAft>
                <a:spcPts val="0"/>
              </a:spcAft>
              <a:buFont typeface="Arial" charset="0"/>
              <a:buNone/>
              <a:defRPr/>
            </a:pPr>
            <a:endParaRPr lang="en-GB" sz="2800" b="1" dirty="0"/>
          </a:p>
          <a:p>
            <a:pPr eaLnBrk="1" fontAlgn="auto" hangingPunct="1">
              <a:spcBef>
                <a:spcPts val="1800"/>
              </a:spcBef>
              <a:spcAft>
                <a:spcPts val="0"/>
              </a:spcAft>
              <a:buFont typeface="Arial" charset="0"/>
              <a:buNone/>
              <a:defRPr/>
            </a:pPr>
            <a:endParaRPr lang="en-GB" sz="2800" b="1" dirty="0"/>
          </a:p>
          <a:p>
            <a:pPr eaLnBrk="1" fontAlgn="auto" hangingPunct="1">
              <a:spcBef>
                <a:spcPts val="1800"/>
              </a:spcBef>
              <a:spcAft>
                <a:spcPts val="0"/>
              </a:spcAft>
              <a:buFont typeface="Arial" charset="0"/>
              <a:buNone/>
              <a:defRPr/>
            </a:pPr>
            <a:r>
              <a:rPr lang="en-GB" sz="2800" b="1" dirty="0" err="1"/>
              <a:t>Jede</a:t>
            </a:r>
            <a:r>
              <a:rPr lang="en-GB" sz="2800" b="1" dirty="0"/>
              <a:t>/r </a:t>
            </a:r>
            <a:r>
              <a:rPr lang="en-GB" sz="2800" dirty="0" err="1"/>
              <a:t>bekommt</a:t>
            </a:r>
            <a:r>
              <a:rPr lang="en-GB" sz="2800" dirty="0"/>
              <a:t> </a:t>
            </a:r>
            <a:r>
              <a:rPr lang="en-GB" sz="2800" dirty="0" err="1"/>
              <a:t>für</a:t>
            </a:r>
            <a:r>
              <a:rPr lang="en-GB" sz="2800" dirty="0"/>
              <a:t> den </a:t>
            </a:r>
            <a:r>
              <a:rPr lang="en-GB" sz="2800" dirty="0" err="1"/>
              <a:t>Anteil</a:t>
            </a:r>
            <a:r>
              <a:rPr lang="en-GB" sz="2800" dirty="0"/>
              <a:t> an </a:t>
            </a:r>
          </a:p>
          <a:p>
            <a:pPr eaLnBrk="1" fontAlgn="auto" hangingPunct="1">
              <a:spcBef>
                <a:spcPts val="0"/>
              </a:spcBef>
              <a:spcAft>
                <a:spcPts val="600"/>
              </a:spcAft>
              <a:buFont typeface="Arial" charset="0"/>
              <a:buNone/>
              <a:defRPr/>
            </a:pPr>
            <a:r>
              <a:rPr lang="en-GB" sz="2800" b="1" dirty="0" err="1"/>
              <a:t>pflanzlichen</a:t>
            </a:r>
            <a:r>
              <a:rPr lang="en-GB" sz="2800" b="1" dirty="0"/>
              <a:t> </a:t>
            </a:r>
            <a:r>
              <a:rPr lang="en-GB" sz="2800" b="1" dirty="0" err="1"/>
              <a:t>Lebensmitteln</a:t>
            </a:r>
            <a:r>
              <a:rPr lang="en-GB" sz="2800" dirty="0"/>
              <a:t>:</a:t>
            </a:r>
          </a:p>
          <a:p>
            <a:pPr eaLnBrk="1" fontAlgn="auto" hangingPunct="1">
              <a:spcAft>
                <a:spcPts val="600"/>
              </a:spcAft>
              <a:buFont typeface="Arial" charset="0"/>
              <a:buNone/>
              <a:defRPr/>
            </a:pPr>
            <a:endParaRPr lang="de-AT" sz="1050" b="1" dirty="0"/>
          </a:p>
          <a:p>
            <a:pPr eaLnBrk="1" fontAlgn="auto" hangingPunct="1">
              <a:spcAft>
                <a:spcPts val="600"/>
              </a:spcAft>
              <a:buFont typeface="Arial" charset="0"/>
              <a:buNone/>
              <a:defRPr/>
            </a:pPr>
            <a:endParaRPr lang="de-AT" sz="2000" dirty="0"/>
          </a:p>
          <a:p>
            <a:pPr marL="0" indent="0" eaLnBrk="1" fontAlgn="auto" hangingPunct="1">
              <a:spcAft>
                <a:spcPts val="0"/>
              </a:spcAft>
              <a:buFont typeface="Arial" pitchFamily="34" charset="0"/>
              <a:buNone/>
              <a:defRPr/>
            </a:pPr>
            <a:endParaRPr lang="de-DE" sz="1800" dirty="0">
              <a:solidFill>
                <a:srgbClr val="FF0000"/>
              </a:solidFill>
            </a:endParaRPr>
          </a:p>
        </p:txBody>
      </p:sp>
      <p:sp>
        <p:nvSpPr>
          <p:cNvPr id="7" name="Abgerundetes Rechteck 6"/>
          <p:cNvSpPr/>
          <p:nvPr/>
        </p:nvSpPr>
        <p:spPr>
          <a:xfrm>
            <a:off x="7037275" y="3491835"/>
            <a:ext cx="1439863" cy="6492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de-AT" sz="2000" b="1" dirty="0"/>
              <a:t>11</a:t>
            </a:r>
            <a:r>
              <a:rPr lang="de-AT" b="1" dirty="0"/>
              <a:t> </a:t>
            </a:r>
            <a:endParaRPr lang="de-DE" b="1" dirty="0"/>
          </a:p>
        </p:txBody>
      </p:sp>
      <p:sp>
        <p:nvSpPr>
          <p:cNvPr id="10" name="Textfeld 9"/>
          <p:cNvSpPr txBox="1">
            <a:spLocks noChangeArrowheads="1"/>
          </p:cNvSpPr>
          <p:nvPr/>
        </p:nvSpPr>
        <p:spPr bwMode="auto">
          <a:xfrm>
            <a:off x="6588223" y="2844225"/>
            <a:ext cx="2337966" cy="584775"/>
          </a:xfrm>
          <a:prstGeom prst="rect">
            <a:avLst/>
          </a:prstGeom>
          <a:noFill/>
          <a:ln w="9525">
            <a:noFill/>
            <a:miter lim="800000"/>
            <a:headEnd/>
            <a:tailEnd/>
          </a:ln>
        </p:spPr>
        <p:txBody>
          <a:bodyPr wrap="square">
            <a:spAutoFit/>
          </a:bodyPr>
          <a:lstStyle/>
          <a:p>
            <a:pPr algn="ctr"/>
            <a:r>
              <a:rPr lang="de-AT" altLang="de-DE" sz="1600" dirty="0">
                <a:latin typeface="Calibri" pitchFamily="34" charset="0"/>
              </a:rPr>
              <a:t>Anteil an pflanzlichen Lebensmitteln für ein Jahr</a:t>
            </a:r>
            <a:endParaRPr lang="de-DE" altLang="de-DE" sz="1600" dirty="0">
              <a:latin typeface="Calibri" pitchFamily="34" charset="0"/>
            </a:endParaRPr>
          </a:p>
        </p:txBody>
      </p:sp>
      <p:pic>
        <p:nvPicPr>
          <p:cNvPr id="18439" name="Picture 12" descr="vegetables by johnny_automatic"/>
          <p:cNvPicPr>
            <a:picLocks noChangeAspect="1" noChangeArrowheads="1"/>
          </p:cNvPicPr>
          <p:nvPr/>
        </p:nvPicPr>
        <p:blipFill>
          <a:blip r:embed="rId3" cstate="print"/>
          <a:srcRect/>
          <a:stretch>
            <a:fillRect/>
          </a:stretch>
        </p:blipFill>
        <p:spPr bwMode="auto">
          <a:xfrm>
            <a:off x="323528" y="942797"/>
            <a:ext cx="2376488" cy="18923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Titel 1"/>
          <p:cNvSpPr txBox="1">
            <a:spLocks/>
          </p:cNvSpPr>
          <p:nvPr/>
        </p:nvSpPr>
        <p:spPr bwMode="auto">
          <a:xfrm>
            <a:off x="490427" y="263992"/>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AT" altLang="de-DE" b="1" dirty="0"/>
              <a:t>Ernährung</a:t>
            </a:r>
            <a:endParaRPr lang="de-DE" altLang="de-DE" b="1" dirty="0"/>
          </a:p>
        </p:txBody>
      </p:sp>
      <p:sp>
        <p:nvSpPr>
          <p:cNvPr id="3" name="Inhaltsplatzhalter 2">
            <a:extLst>
              <a:ext uri="{FF2B5EF4-FFF2-40B4-BE49-F238E27FC236}">
                <a16:creationId xmlns:a16="http://schemas.microsoft.com/office/drawing/2014/main" id="{AB4C5886-A3C7-4B70-9C83-EC061828DE28}"/>
              </a:ext>
            </a:extLst>
          </p:cNvPr>
          <p:cNvSpPr>
            <a:spLocks noGrp="1"/>
          </p:cNvSpPr>
          <p:nvPr>
            <p:ph idx="1"/>
          </p:nvPr>
        </p:nvSpPr>
        <p:spPr>
          <a:xfrm>
            <a:off x="468313" y="1916113"/>
            <a:ext cx="6778625" cy="4537075"/>
          </a:xfrm>
        </p:spPr>
        <p:txBody>
          <a:bodyPr rtlCol="0">
            <a:normAutofit fontScale="40000" lnSpcReduction="20000"/>
          </a:bodyPr>
          <a:lstStyle/>
          <a:p>
            <a:pPr eaLnBrk="1" fontAlgn="auto" hangingPunct="1">
              <a:spcAft>
                <a:spcPts val="0"/>
              </a:spcAft>
              <a:buFont typeface="Arial" panose="020B0604020202020204" pitchFamily="34" charset="0"/>
              <a:buNone/>
              <a:defRPr/>
            </a:pPr>
            <a:endParaRPr lang="de-AT" sz="5500" dirty="0"/>
          </a:p>
          <a:p>
            <a:pPr eaLnBrk="1" fontAlgn="auto" hangingPunct="1">
              <a:spcAft>
                <a:spcPts val="0"/>
              </a:spcAft>
              <a:buFont typeface="Arial" panose="020B0604020202020204" pitchFamily="34" charset="0"/>
              <a:buNone/>
              <a:defRPr/>
            </a:pPr>
            <a:endParaRPr lang="de-DE" dirty="0"/>
          </a:p>
          <a:p>
            <a:pPr eaLnBrk="1" fontAlgn="auto" hangingPunct="1">
              <a:spcAft>
                <a:spcPts val="0"/>
              </a:spcAft>
              <a:defRPr/>
            </a:pPr>
            <a:r>
              <a:rPr lang="en-GB" sz="7000"/>
              <a:t>Wieviele Portionen Fleisch, Eier oder Käse magst du </a:t>
            </a:r>
            <a:r>
              <a:rPr lang="en-GB" sz="7000" i="1"/>
              <a:t>pro Woche </a:t>
            </a:r>
            <a:r>
              <a:rPr lang="en-GB" sz="7000"/>
              <a:t>essen? </a:t>
            </a:r>
            <a:endParaRPr lang="de-DE" sz="7000" dirty="0"/>
          </a:p>
          <a:p>
            <a:pPr eaLnBrk="1" fontAlgn="auto" hangingPunct="1">
              <a:spcAft>
                <a:spcPts val="0"/>
              </a:spcAft>
              <a:buFont typeface="Arial" panose="020B0604020202020204" pitchFamily="34" charset="0"/>
              <a:buNone/>
              <a:defRPr/>
            </a:pPr>
            <a:endParaRPr lang="de-AT" sz="7000" dirty="0"/>
          </a:p>
          <a:p>
            <a:pPr eaLnBrk="1" fontAlgn="auto" hangingPunct="1">
              <a:spcAft>
                <a:spcPts val="0"/>
              </a:spcAft>
              <a:defRPr/>
            </a:pPr>
            <a:r>
              <a:rPr lang="en-GB" sz="7000"/>
              <a:t>Wieviele Portionen </a:t>
            </a:r>
            <a:r>
              <a:rPr lang="en-GB" sz="7000" b="1"/>
              <a:t>Milch tierischen Ursprungs</a:t>
            </a:r>
            <a:r>
              <a:rPr lang="en-GB" sz="7000"/>
              <a:t> oder </a:t>
            </a:r>
            <a:r>
              <a:rPr lang="en-GB" sz="7000" b="1"/>
              <a:t>Low-Fat-Milchprodukte</a:t>
            </a:r>
            <a:r>
              <a:rPr lang="en-GB" sz="7000"/>
              <a:t> isst / trinkst du </a:t>
            </a:r>
            <a:r>
              <a:rPr lang="en-GB" sz="7000" i="1"/>
              <a:t>pro Woche</a:t>
            </a:r>
            <a:r>
              <a:rPr lang="en-GB" sz="7000"/>
              <a:t>? </a:t>
            </a:r>
          </a:p>
          <a:p>
            <a:pPr marL="0" indent="0" eaLnBrk="1" fontAlgn="auto" hangingPunct="1">
              <a:spcAft>
                <a:spcPts val="0"/>
              </a:spcAft>
              <a:buNone/>
              <a:defRPr/>
            </a:pPr>
            <a:endParaRPr lang="de-DE" sz="7000" dirty="0"/>
          </a:p>
          <a:p>
            <a:pPr eaLnBrk="1" fontAlgn="auto" hangingPunct="1">
              <a:spcAft>
                <a:spcPts val="0"/>
              </a:spcAft>
              <a:defRPr/>
            </a:pPr>
            <a:r>
              <a:rPr lang="en-GB" sz="7000"/>
              <a:t>Wieviele Portionen Fisch magst du </a:t>
            </a:r>
            <a:r>
              <a:rPr lang="en-GB" sz="7000" i="1"/>
              <a:t>pro Woche </a:t>
            </a:r>
            <a:r>
              <a:rPr lang="en-GB" sz="7000"/>
              <a:t>essen? </a:t>
            </a:r>
            <a:endParaRPr lang="de-DE" sz="7700" dirty="0"/>
          </a:p>
          <a:p>
            <a:pPr marL="0" indent="0" eaLnBrk="1" fontAlgn="auto" hangingPunct="1">
              <a:spcAft>
                <a:spcPts val="0"/>
              </a:spcAft>
              <a:buFont typeface="Arial" panose="020B0604020202020204" pitchFamily="34" charset="0"/>
              <a:buNone/>
              <a:defRPr/>
            </a:pPr>
            <a:endParaRPr lang="en-US" sz="4500" dirty="0">
              <a:solidFill>
                <a:srgbClr val="FF0000"/>
              </a:solidFill>
            </a:endParaRPr>
          </a:p>
          <a:p>
            <a:pPr eaLnBrk="1" fontAlgn="auto" hangingPunct="1">
              <a:spcAft>
                <a:spcPts val="0"/>
              </a:spcAft>
              <a:buFont typeface="Arial" panose="020B0604020202020204" pitchFamily="34" charset="0"/>
              <a:buNone/>
              <a:defRPr/>
            </a:pPr>
            <a:endParaRPr lang="de-AT" sz="3700" dirty="0"/>
          </a:p>
        </p:txBody>
      </p:sp>
      <p:sp>
        <p:nvSpPr>
          <p:cNvPr id="4" name="Explosion 1 3">
            <a:extLst>
              <a:ext uri="{FF2B5EF4-FFF2-40B4-BE49-F238E27FC236}">
                <a16:creationId xmlns:a16="http://schemas.microsoft.com/office/drawing/2014/main" id="{9D2576EC-F53E-4FA9-8BE3-28F696AF3E8B}"/>
              </a:ext>
            </a:extLst>
          </p:cNvPr>
          <p:cNvSpPr/>
          <p:nvPr/>
        </p:nvSpPr>
        <p:spPr>
          <a:xfrm>
            <a:off x="6613017" y="-447675"/>
            <a:ext cx="3133725" cy="2116138"/>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de-AT" b="1"/>
              <a:t>1 </a:t>
            </a:r>
            <a:r>
              <a:rPr lang="de-AT" b="1" dirty="0"/>
              <a:t>P</a:t>
            </a:r>
            <a:r>
              <a:rPr lang="de-AT" b="1"/>
              <a:t>ortion </a:t>
            </a:r>
            <a:r>
              <a:rPr lang="de-AT" b="1" dirty="0"/>
              <a:t>=</a:t>
            </a:r>
          </a:p>
          <a:p>
            <a:pPr algn="ctr" eaLnBrk="1" fontAlgn="auto" hangingPunct="1">
              <a:spcBef>
                <a:spcPts val="0"/>
              </a:spcBef>
              <a:spcAft>
                <a:spcPts val="0"/>
              </a:spcAft>
              <a:defRPr/>
            </a:pPr>
            <a:r>
              <a:rPr lang="de-AT" b="1" dirty="0"/>
              <a:t> 250 </a:t>
            </a:r>
            <a:r>
              <a:rPr lang="de-AT" b="1"/>
              <a:t>g oder </a:t>
            </a:r>
          </a:p>
          <a:p>
            <a:pPr algn="ctr" eaLnBrk="1" fontAlgn="auto" hangingPunct="1">
              <a:spcBef>
                <a:spcPts val="0"/>
              </a:spcBef>
              <a:spcAft>
                <a:spcPts val="0"/>
              </a:spcAft>
              <a:defRPr/>
            </a:pPr>
            <a:r>
              <a:rPr lang="de-AT" b="1"/>
              <a:t>250 </a:t>
            </a:r>
            <a:r>
              <a:rPr lang="de-AT" b="1" dirty="0"/>
              <a:t>ml</a:t>
            </a:r>
            <a:endParaRPr lang="de-DE" b="1" dirty="0"/>
          </a:p>
        </p:txBody>
      </p:sp>
      <p:sp>
        <p:nvSpPr>
          <p:cNvPr id="6" name="Abgerundetes Rechteck 5">
            <a:extLst>
              <a:ext uri="{FF2B5EF4-FFF2-40B4-BE49-F238E27FC236}">
                <a16:creationId xmlns:a16="http://schemas.microsoft.com/office/drawing/2014/main" id="{4A019CCC-4A92-4ACB-9845-564AEB2C061E}"/>
              </a:ext>
            </a:extLst>
          </p:cNvPr>
          <p:cNvSpPr/>
          <p:nvPr/>
        </p:nvSpPr>
        <p:spPr>
          <a:xfrm>
            <a:off x="7524750" y="2565400"/>
            <a:ext cx="1295400" cy="6492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b="1"/>
              <a:t>8 pro </a:t>
            </a:r>
            <a:r>
              <a:rPr lang="de-AT" b="1" dirty="0"/>
              <a:t>P</a:t>
            </a:r>
            <a:r>
              <a:rPr lang="de-AT" b="1"/>
              <a:t>ortion</a:t>
            </a:r>
            <a:endParaRPr lang="de-DE" b="1" dirty="0"/>
          </a:p>
        </p:txBody>
      </p:sp>
      <p:sp>
        <p:nvSpPr>
          <p:cNvPr id="8" name="Abgerundetes Rechteck 7">
            <a:extLst>
              <a:ext uri="{FF2B5EF4-FFF2-40B4-BE49-F238E27FC236}">
                <a16:creationId xmlns:a16="http://schemas.microsoft.com/office/drawing/2014/main" id="{5DD8B9E4-05BF-4C84-918A-8C6AE6B36012}"/>
              </a:ext>
            </a:extLst>
          </p:cNvPr>
          <p:cNvSpPr/>
          <p:nvPr/>
        </p:nvSpPr>
        <p:spPr>
          <a:xfrm>
            <a:off x="7524750" y="3933825"/>
            <a:ext cx="1295400" cy="6492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b="1" dirty="0"/>
              <a:t>2,5 pro Portion</a:t>
            </a:r>
            <a:endParaRPr lang="de-DE" b="1" dirty="0"/>
          </a:p>
        </p:txBody>
      </p:sp>
      <p:sp>
        <p:nvSpPr>
          <p:cNvPr id="9" name="Abgerundetes Rechteck 8">
            <a:extLst>
              <a:ext uri="{FF2B5EF4-FFF2-40B4-BE49-F238E27FC236}">
                <a16:creationId xmlns:a16="http://schemas.microsoft.com/office/drawing/2014/main" id="{75B578AB-63C1-4FF5-B392-638A15681CB7}"/>
              </a:ext>
            </a:extLst>
          </p:cNvPr>
          <p:cNvSpPr/>
          <p:nvPr/>
        </p:nvSpPr>
        <p:spPr>
          <a:xfrm>
            <a:off x="7555983" y="5302250"/>
            <a:ext cx="1295400" cy="647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b="1"/>
              <a:t>2 pro Portion</a:t>
            </a:r>
            <a:endParaRPr lang="de-DE" b="1" dirty="0"/>
          </a:p>
        </p:txBody>
      </p:sp>
      <p:sp>
        <p:nvSpPr>
          <p:cNvPr id="10" name="Ovale Legende 9">
            <a:extLst>
              <a:ext uri="{FF2B5EF4-FFF2-40B4-BE49-F238E27FC236}">
                <a16:creationId xmlns:a16="http://schemas.microsoft.com/office/drawing/2014/main" id="{4223DBF0-5F99-4584-9D84-5493BE2D96E8}"/>
              </a:ext>
            </a:extLst>
          </p:cNvPr>
          <p:cNvSpPr/>
          <p:nvPr/>
        </p:nvSpPr>
        <p:spPr>
          <a:xfrm>
            <a:off x="3094832" y="1544638"/>
            <a:ext cx="2087562" cy="755650"/>
          </a:xfrm>
          <a:prstGeom prst="wedgeEllipseCallout">
            <a:avLst>
              <a:gd name="adj1" fmla="val 37570"/>
              <a:gd name="adj2" fmla="val 65861"/>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de-AT" sz="1200"/>
              <a:t>Denk an Eier, die Bestandteil von Gerichten sind!</a:t>
            </a:r>
            <a:endParaRPr lang="de-DE" sz="1200" dirty="0"/>
          </a:p>
        </p:txBody>
      </p:sp>
      <p:sp>
        <p:nvSpPr>
          <p:cNvPr id="11" name="Ovale Legende 10">
            <a:extLst>
              <a:ext uri="{FF2B5EF4-FFF2-40B4-BE49-F238E27FC236}">
                <a16:creationId xmlns:a16="http://schemas.microsoft.com/office/drawing/2014/main" id="{68CD7DA5-ED5C-4412-A019-7762877EBD08}"/>
              </a:ext>
            </a:extLst>
          </p:cNvPr>
          <p:cNvSpPr/>
          <p:nvPr/>
        </p:nvSpPr>
        <p:spPr>
          <a:xfrm>
            <a:off x="4819277" y="4557713"/>
            <a:ext cx="2816969" cy="658812"/>
          </a:xfrm>
          <a:prstGeom prst="wedgeEllipseCallout">
            <a:avLst>
              <a:gd name="adj1" fmla="val -34359"/>
              <a:gd name="adj2" fmla="val -69467"/>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de-AT" sz="1200" dirty="0"/>
              <a:t>Welche Alternativen zu Kuhmilch gibt es?</a:t>
            </a:r>
            <a:endParaRPr lang="de-DE" sz="1200" dirty="0"/>
          </a:p>
        </p:txBody>
      </p:sp>
      <p:sp>
        <p:nvSpPr>
          <p:cNvPr id="12" name="Textfeld 11">
            <a:extLst>
              <a:ext uri="{FF2B5EF4-FFF2-40B4-BE49-F238E27FC236}">
                <a16:creationId xmlns:a16="http://schemas.microsoft.com/office/drawing/2014/main" id="{9DADD557-DF71-468E-A4C8-4BCC5B9A697D}"/>
              </a:ext>
            </a:extLst>
          </p:cNvPr>
          <p:cNvSpPr txBox="1">
            <a:spLocks noChangeArrowheads="1"/>
          </p:cNvSpPr>
          <p:nvPr/>
        </p:nvSpPr>
        <p:spPr bwMode="auto">
          <a:xfrm>
            <a:off x="7235825" y="1897063"/>
            <a:ext cx="17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de-DE" sz="1400"/>
              <a:t>Konsum in einem Jahr</a:t>
            </a:r>
          </a:p>
        </p:txBody>
      </p:sp>
      <p:pic>
        <p:nvPicPr>
          <p:cNvPr id="21515" name="Picture 18" descr="Ham - Colour by j4p4n">
            <a:extLst>
              <a:ext uri="{FF2B5EF4-FFF2-40B4-BE49-F238E27FC236}">
                <a16:creationId xmlns:a16="http://schemas.microsoft.com/office/drawing/2014/main" id="{8EA75F47-AD94-4806-985D-9A78FC64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49275"/>
            <a:ext cx="11493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0" descr="Food Fancy Cheese by glitch">
            <a:extLst>
              <a:ext uri="{FF2B5EF4-FFF2-40B4-BE49-F238E27FC236}">
                <a16:creationId xmlns:a16="http://schemas.microsoft.com/office/drawing/2014/main" id="{9E5E2E91-C14B-4B10-8767-593FFFA08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307" y="1082773"/>
            <a:ext cx="10890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2" descr="generic fish by johnny_automatic">
            <a:extLst>
              <a:ext uri="{FF2B5EF4-FFF2-40B4-BE49-F238E27FC236}">
                <a16:creationId xmlns:a16="http://schemas.microsoft.com/office/drawing/2014/main" id="{13462CEE-2DA7-4B74-9DD5-64FB27D4A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5661025"/>
            <a:ext cx="1676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8" descr="white egg by dStulle">
            <a:extLst>
              <a:ext uri="{FF2B5EF4-FFF2-40B4-BE49-F238E27FC236}">
                <a16:creationId xmlns:a16="http://schemas.microsoft.com/office/drawing/2014/main" id="{01B7D5DC-8820-451F-BD38-77883F0C09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549275"/>
            <a:ext cx="6477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0" descr="Bottle of milk with cow by Iyo">
            <a:extLst>
              <a:ext uri="{FF2B5EF4-FFF2-40B4-BE49-F238E27FC236}">
                <a16:creationId xmlns:a16="http://schemas.microsoft.com/office/drawing/2014/main" id="{C2B1544B-DFBA-4D70-ABE7-9A35BCE10A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8173" y="2957513"/>
            <a:ext cx="720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animBg="1" autoUpdateAnimBg="0"/>
      <p:bldP spid="6" grpId="0" animBg="1" autoUpdateAnimBg="0"/>
      <p:bldP spid="8" grpId="0" animBg="1" autoUpdateAnimBg="0"/>
      <p:bldP spid="9" grpId="0" animBg="1" autoUpdateAnimBg="0"/>
      <p:bldP spid="10" grpId="0" animBg="1" autoUpdateAnimBg="0"/>
      <p:bldP spid="11" grpId="0" animBg="1" autoUpdateAnimBg="0"/>
      <p:bldP spid="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Inhaltsplatzhalter 2">
            <a:extLst>
              <a:ext uri="{FF2B5EF4-FFF2-40B4-BE49-F238E27FC236}">
                <a16:creationId xmlns:a16="http://schemas.microsoft.com/office/drawing/2014/main" id="{B411F55C-A0A4-460B-8E81-8C1E94985F03}"/>
              </a:ext>
            </a:extLst>
          </p:cNvPr>
          <p:cNvSpPr>
            <a:spLocks noGrp="1"/>
          </p:cNvSpPr>
          <p:nvPr>
            <p:ph idx="1"/>
          </p:nvPr>
        </p:nvSpPr>
        <p:spPr>
          <a:xfrm>
            <a:off x="457200" y="1340768"/>
            <a:ext cx="8229600" cy="1036638"/>
          </a:xfrm>
        </p:spPr>
        <p:txBody>
          <a:bodyPr/>
          <a:lstStyle/>
          <a:p>
            <a:pPr marL="0" indent="0">
              <a:spcBef>
                <a:spcPct val="0"/>
              </a:spcBef>
              <a:buFont typeface="Arial" panose="020B0604020202020204" pitchFamily="34" charset="0"/>
              <a:buNone/>
            </a:pPr>
            <a:r>
              <a:rPr lang="de-AT" altLang="en-US" b="1"/>
              <a:t>Zusätzlicher Anteil an pflanzlichen Lebensmitteln:</a:t>
            </a:r>
          </a:p>
          <a:p>
            <a:pPr marL="0" indent="0">
              <a:spcBef>
                <a:spcPct val="0"/>
              </a:spcBef>
              <a:buFont typeface="Arial" panose="020B0604020202020204" pitchFamily="34" charset="0"/>
              <a:buNone/>
            </a:pPr>
            <a:endParaRPr lang="en-GB" altLang="en-US" sz="1800" b="1"/>
          </a:p>
        </p:txBody>
      </p:sp>
      <p:sp>
        <p:nvSpPr>
          <p:cNvPr id="4" name="Abgerundetes Rechteck 3">
            <a:extLst>
              <a:ext uri="{FF2B5EF4-FFF2-40B4-BE49-F238E27FC236}">
                <a16:creationId xmlns:a16="http://schemas.microsoft.com/office/drawing/2014/main" id="{08F06181-6A08-470E-9C67-6A66CD10497D}"/>
              </a:ext>
            </a:extLst>
          </p:cNvPr>
          <p:cNvSpPr/>
          <p:nvPr/>
        </p:nvSpPr>
        <p:spPr>
          <a:xfrm>
            <a:off x="4572000" y="4724400"/>
            <a:ext cx="3024188" cy="11509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sz="2400" b="1" dirty="0"/>
              <a:t>19,5 = Minimum für Ernährung</a:t>
            </a:r>
            <a:endParaRPr lang="de-DE" sz="2400" b="1" dirty="0"/>
          </a:p>
        </p:txBody>
      </p:sp>
      <p:sp>
        <p:nvSpPr>
          <p:cNvPr id="6" name="Rechteck 5">
            <a:extLst>
              <a:ext uri="{FF2B5EF4-FFF2-40B4-BE49-F238E27FC236}">
                <a16:creationId xmlns:a16="http://schemas.microsoft.com/office/drawing/2014/main" id="{FCEF4F9F-07BE-43ED-AB1F-1BD927EFCF19}"/>
              </a:ext>
            </a:extLst>
          </p:cNvPr>
          <p:cNvSpPr/>
          <p:nvPr/>
        </p:nvSpPr>
        <p:spPr>
          <a:xfrm>
            <a:off x="457200" y="2420888"/>
            <a:ext cx="7993062" cy="2092881"/>
          </a:xfrm>
          <a:prstGeom prst="rect">
            <a:avLst/>
          </a:prstGeom>
        </p:spPr>
        <p:txBody>
          <a:bodyPr>
            <a:spAutoFit/>
          </a:bodyPr>
          <a:lstStyle/>
          <a:p>
            <a:pPr eaLnBrk="1" hangingPunct="1">
              <a:defRPr/>
            </a:pPr>
            <a:r>
              <a:rPr lang="de-AT" sz="2600">
                <a:latin typeface="+mn-lt"/>
              </a:rPr>
              <a:t>Wenn du </a:t>
            </a:r>
            <a:r>
              <a:rPr lang="de-AT" sz="2600" b="1">
                <a:latin typeface="+mn-lt"/>
              </a:rPr>
              <a:t>aus der Kategorie Milch, Käse, Eier, Fleisch oder Fisch wenig bis gar nichts </a:t>
            </a:r>
            <a:r>
              <a:rPr lang="de-AT" sz="2600">
                <a:latin typeface="+mn-lt"/>
              </a:rPr>
              <a:t>konsumierst und gerade </a:t>
            </a:r>
            <a:r>
              <a:rPr lang="de-AT" sz="2600" b="1">
                <a:latin typeface="+mn-lt"/>
              </a:rPr>
              <a:t>weniger als 19,5 Spielteile </a:t>
            </a:r>
            <a:r>
              <a:rPr lang="de-AT" sz="2600">
                <a:latin typeface="+mn-lt"/>
              </a:rPr>
              <a:t>im Bereich Ernährung hast, dann füge Spielteile für zusätzliche pflanzliche Lebensmittel hinzu, bis du </a:t>
            </a:r>
            <a:r>
              <a:rPr lang="de-AT" sz="2600" b="1">
                <a:latin typeface="+mn-lt"/>
              </a:rPr>
              <a:t>19,5 Spielteile </a:t>
            </a:r>
            <a:r>
              <a:rPr lang="de-AT" sz="2600">
                <a:latin typeface="+mn-lt"/>
              </a:rPr>
              <a:t>erreicht hast.</a:t>
            </a:r>
            <a:endParaRPr lang="de-AT" sz="2600" b="1">
              <a:latin typeface="+mn-lt"/>
            </a:endParaRPr>
          </a:p>
        </p:txBody>
      </p:sp>
      <p:pic>
        <p:nvPicPr>
          <p:cNvPr id="23558" name="Picture 12" descr="vegetables by johnny_automatic">
            <a:extLst>
              <a:ext uri="{FF2B5EF4-FFF2-40B4-BE49-F238E27FC236}">
                <a16:creationId xmlns:a16="http://schemas.microsoft.com/office/drawing/2014/main" id="{7C8AC514-E84C-42EB-A93F-4DFCB4969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560888"/>
            <a:ext cx="23764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bwMode="auto">
          <a:xfrm>
            <a:off x="609600" y="42703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AT" altLang="de-DE" b="1" dirty="0"/>
              <a:t>Ernährung</a:t>
            </a:r>
            <a:endParaRPr lang="de-DE" altLang="de-DE"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FCE820-B7A4-4DF0-98F5-1E2B2CA7F633}"/>
              </a:ext>
            </a:extLst>
          </p:cNvPr>
          <p:cNvSpPr>
            <a:spLocks noGrp="1"/>
          </p:cNvSpPr>
          <p:nvPr>
            <p:ph idx="1"/>
          </p:nvPr>
        </p:nvSpPr>
        <p:spPr>
          <a:xfrm>
            <a:off x="395288" y="1341438"/>
            <a:ext cx="8578850" cy="4784725"/>
          </a:xfrm>
        </p:spPr>
        <p:txBody>
          <a:bodyPr rtlCol="0">
            <a:normAutofit/>
          </a:bodyPr>
          <a:lstStyle/>
          <a:p>
            <a:pPr eaLnBrk="1" fontAlgn="auto" hangingPunct="1">
              <a:spcAft>
                <a:spcPts val="1200"/>
              </a:spcAft>
              <a:buFont typeface="Arial" panose="020B0604020202020204" pitchFamily="34" charset="0"/>
              <a:buNone/>
              <a:defRPr/>
            </a:pPr>
            <a:r>
              <a:rPr lang="de-DE" sz="3000" b="1"/>
              <a:t>Was möchtest du trinken?</a:t>
            </a:r>
            <a:endParaRPr lang="de-DE" sz="2800" b="1"/>
          </a:p>
          <a:p>
            <a:pPr marL="0" indent="0" eaLnBrk="1" fontAlgn="auto" hangingPunct="1">
              <a:spcBef>
                <a:spcPts val="2400"/>
              </a:spcBef>
              <a:spcAft>
                <a:spcPts val="0"/>
              </a:spcAft>
              <a:buFont typeface="Arial" panose="020B0604020202020204" pitchFamily="34" charset="0"/>
              <a:buNone/>
              <a:defRPr/>
            </a:pPr>
            <a:r>
              <a:rPr lang="de-DE" sz="2800" b="1"/>
              <a:t>Abgepacktes </a:t>
            </a:r>
            <a:br>
              <a:rPr lang="de-DE" sz="2800" b="1"/>
            </a:br>
            <a:r>
              <a:rPr lang="de-DE" sz="2800" b="1"/>
              <a:t>Wasser?</a:t>
            </a:r>
            <a:r>
              <a:rPr lang="de-DE" sz="2800"/>
              <a:t>             </a:t>
            </a:r>
            <a:endParaRPr lang="de-DE" sz="2800" dirty="0"/>
          </a:p>
          <a:p>
            <a:pPr marL="0" indent="0" eaLnBrk="1" fontAlgn="auto" hangingPunct="1">
              <a:spcBef>
                <a:spcPts val="0"/>
              </a:spcBef>
              <a:spcAft>
                <a:spcPts val="0"/>
              </a:spcAft>
              <a:buFont typeface="Arial" panose="020B0604020202020204" pitchFamily="34" charset="0"/>
              <a:buNone/>
              <a:defRPr/>
            </a:pPr>
            <a:r>
              <a:rPr lang="de-DE" sz="2800" dirty="0"/>
              <a:t>                      </a:t>
            </a:r>
          </a:p>
          <a:p>
            <a:pPr marL="0" indent="0" eaLnBrk="1" fontAlgn="auto" hangingPunct="1">
              <a:spcAft>
                <a:spcPts val="0"/>
              </a:spcAft>
              <a:buFont typeface="Arial" panose="020B0604020202020204" pitchFamily="34" charset="0"/>
              <a:buNone/>
              <a:defRPr/>
            </a:pPr>
            <a:r>
              <a:rPr lang="de-DE" sz="2800" b="1"/>
              <a:t>Kaffee?</a:t>
            </a:r>
            <a:endParaRPr lang="de-DE" sz="2800" b="1" dirty="0"/>
          </a:p>
          <a:p>
            <a:pPr marL="0" indent="0" eaLnBrk="1" fontAlgn="auto" hangingPunct="1">
              <a:spcAft>
                <a:spcPts val="0"/>
              </a:spcAft>
              <a:buFont typeface="Arial" panose="020B0604020202020204" pitchFamily="34" charset="0"/>
              <a:buNone/>
              <a:defRPr/>
            </a:pPr>
            <a:endParaRPr lang="de-DE" sz="2800" dirty="0"/>
          </a:p>
          <a:p>
            <a:pPr marL="0" indent="0" eaLnBrk="1" fontAlgn="auto" hangingPunct="1">
              <a:spcAft>
                <a:spcPts val="0"/>
              </a:spcAft>
              <a:buFont typeface="Arial" panose="020B0604020202020204" pitchFamily="34" charset="0"/>
              <a:buNone/>
              <a:defRPr/>
            </a:pPr>
            <a:r>
              <a:rPr lang="de-AT" sz="2800" b="1"/>
              <a:t>Soft Drinks</a:t>
            </a:r>
            <a:r>
              <a:rPr lang="de-AT" sz="2800" b="1" dirty="0"/>
              <a:t>?</a:t>
            </a:r>
            <a:r>
              <a:rPr lang="de-AT" b="1" dirty="0"/>
              <a:t> </a:t>
            </a:r>
          </a:p>
          <a:p>
            <a:pPr marL="0" indent="0" eaLnBrk="1" fontAlgn="auto" hangingPunct="1">
              <a:spcBef>
                <a:spcPts val="0"/>
              </a:spcBef>
              <a:spcAft>
                <a:spcPts val="0"/>
              </a:spcAft>
              <a:buFont typeface="Arial" panose="020B0604020202020204" pitchFamily="34" charset="0"/>
              <a:buNone/>
              <a:defRPr/>
            </a:pPr>
            <a:r>
              <a:rPr lang="de-DE" dirty="0"/>
              <a:t>				</a:t>
            </a:r>
          </a:p>
          <a:p>
            <a:pPr marL="0" indent="0" eaLnBrk="1" fontAlgn="auto" hangingPunct="1">
              <a:spcAft>
                <a:spcPts val="0"/>
              </a:spcAft>
              <a:buFont typeface="Arial" panose="020B0604020202020204" pitchFamily="34" charset="0"/>
              <a:buNone/>
              <a:defRPr/>
            </a:pPr>
            <a:endParaRPr lang="de-DE" dirty="0"/>
          </a:p>
        </p:txBody>
      </p:sp>
      <p:sp>
        <p:nvSpPr>
          <p:cNvPr id="25603" name="Titel 1">
            <a:extLst>
              <a:ext uri="{FF2B5EF4-FFF2-40B4-BE49-F238E27FC236}">
                <a16:creationId xmlns:a16="http://schemas.microsoft.com/office/drawing/2014/main" id="{F93022D1-223E-4AAF-B379-AE85292925D8}"/>
              </a:ext>
            </a:extLst>
          </p:cNvPr>
          <p:cNvSpPr>
            <a:spLocks noGrp="1"/>
          </p:cNvSpPr>
          <p:nvPr>
            <p:ph type="title"/>
          </p:nvPr>
        </p:nvSpPr>
        <p:spPr/>
        <p:txBody>
          <a:bodyPr/>
          <a:lstStyle/>
          <a:p>
            <a:pPr eaLnBrk="1" hangingPunct="1"/>
            <a:r>
              <a:rPr lang="de-AT" altLang="de-DE" b="1" dirty="0"/>
              <a:t>Ernährung</a:t>
            </a:r>
            <a:endParaRPr lang="de-DE" altLang="de-DE" b="1" dirty="0"/>
          </a:p>
        </p:txBody>
      </p:sp>
      <p:sp>
        <p:nvSpPr>
          <p:cNvPr id="4" name="Abgerundetes Rechteck 3">
            <a:extLst>
              <a:ext uri="{FF2B5EF4-FFF2-40B4-BE49-F238E27FC236}">
                <a16:creationId xmlns:a16="http://schemas.microsoft.com/office/drawing/2014/main" id="{C3A2AB0E-0954-486D-8222-F2FED55C9B8A}"/>
              </a:ext>
            </a:extLst>
          </p:cNvPr>
          <p:cNvSpPr/>
          <p:nvPr/>
        </p:nvSpPr>
        <p:spPr>
          <a:xfrm>
            <a:off x="6985000" y="2205360"/>
            <a:ext cx="1979613" cy="863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b="1" dirty="0"/>
              <a:t>1 Liter / Woche </a:t>
            </a:r>
          </a:p>
          <a:p>
            <a:pPr algn="ctr" eaLnBrk="1" fontAlgn="auto" hangingPunct="1">
              <a:spcBef>
                <a:spcPts val="0"/>
              </a:spcBef>
              <a:spcAft>
                <a:spcPts val="0"/>
              </a:spcAft>
              <a:defRPr/>
            </a:pPr>
            <a:r>
              <a:rPr lang="de-AT" b="1" dirty="0"/>
              <a:t>= 0,5</a:t>
            </a:r>
            <a:endParaRPr lang="de-DE" b="1" dirty="0"/>
          </a:p>
        </p:txBody>
      </p:sp>
      <p:sp>
        <p:nvSpPr>
          <p:cNvPr id="8" name="Abgerundetes Rechteck 7">
            <a:extLst>
              <a:ext uri="{FF2B5EF4-FFF2-40B4-BE49-F238E27FC236}">
                <a16:creationId xmlns:a16="http://schemas.microsoft.com/office/drawing/2014/main" id="{B2FF5861-36CC-4695-B97E-A874CE4EA2EC}"/>
              </a:ext>
            </a:extLst>
          </p:cNvPr>
          <p:cNvSpPr/>
          <p:nvPr/>
        </p:nvSpPr>
        <p:spPr>
          <a:xfrm>
            <a:off x="7019925" y="3501504"/>
            <a:ext cx="1944688" cy="863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b="1" dirty="0"/>
              <a:t>10 Tassen / Woche </a:t>
            </a:r>
          </a:p>
          <a:p>
            <a:pPr algn="ctr" eaLnBrk="1" fontAlgn="auto" hangingPunct="1">
              <a:spcBef>
                <a:spcPts val="0"/>
              </a:spcBef>
              <a:spcAft>
                <a:spcPts val="0"/>
              </a:spcAft>
              <a:defRPr/>
            </a:pPr>
            <a:r>
              <a:rPr lang="de-AT" b="1" dirty="0"/>
              <a:t>= 1</a:t>
            </a:r>
            <a:endParaRPr lang="de-DE" b="1" dirty="0"/>
          </a:p>
        </p:txBody>
      </p:sp>
      <p:sp>
        <p:nvSpPr>
          <p:cNvPr id="10" name="Abgerundetes Rechteck 9">
            <a:extLst>
              <a:ext uri="{FF2B5EF4-FFF2-40B4-BE49-F238E27FC236}">
                <a16:creationId xmlns:a16="http://schemas.microsoft.com/office/drawing/2014/main" id="{DD13C1CA-D718-4AE7-BDCE-5A9946F1640B}"/>
              </a:ext>
            </a:extLst>
          </p:cNvPr>
          <p:cNvSpPr/>
          <p:nvPr/>
        </p:nvSpPr>
        <p:spPr>
          <a:xfrm>
            <a:off x="7019925" y="4796060"/>
            <a:ext cx="1944688" cy="8651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de-AT" b="1"/>
              <a:t>1 Liter / Woche</a:t>
            </a:r>
          </a:p>
          <a:p>
            <a:pPr algn="ctr" eaLnBrk="1" fontAlgn="auto" hangingPunct="1">
              <a:spcBef>
                <a:spcPts val="0"/>
              </a:spcBef>
              <a:spcAft>
                <a:spcPts val="0"/>
              </a:spcAft>
              <a:defRPr/>
            </a:pPr>
            <a:r>
              <a:rPr lang="de-AT" b="1"/>
              <a:t>= </a:t>
            </a:r>
            <a:r>
              <a:rPr lang="de-AT" b="1" dirty="0"/>
              <a:t>1</a:t>
            </a:r>
          </a:p>
        </p:txBody>
      </p:sp>
      <p:sp>
        <p:nvSpPr>
          <p:cNvPr id="11" name="Textfeld 10">
            <a:extLst>
              <a:ext uri="{FF2B5EF4-FFF2-40B4-BE49-F238E27FC236}">
                <a16:creationId xmlns:a16="http://schemas.microsoft.com/office/drawing/2014/main" id="{1CB0288E-2FFF-413B-A0DE-EB97D5420513}"/>
              </a:ext>
            </a:extLst>
          </p:cNvPr>
          <p:cNvSpPr txBox="1">
            <a:spLocks noChangeArrowheads="1"/>
          </p:cNvSpPr>
          <p:nvPr/>
        </p:nvSpPr>
        <p:spPr bwMode="auto">
          <a:xfrm>
            <a:off x="4499520" y="2276872"/>
            <a:ext cx="2735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700" b="1" dirty="0"/>
              <a:t>Ja: </a:t>
            </a:r>
            <a:r>
              <a:rPr lang="de-AT" altLang="de-DE" sz="2700" dirty="0" err="1"/>
              <a:t>Wieviele</a:t>
            </a:r>
            <a:r>
              <a:rPr lang="de-AT" altLang="de-DE" sz="2700" dirty="0"/>
              <a:t> </a:t>
            </a:r>
            <a:br>
              <a:rPr lang="de-AT" altLang="de-DE" sz="2700" dirty="0"/>
            </a:br>
            <a:r>
              <a:rPr lang="de-AT" altLang="de-DE" sz="2700" dirty="0"/>
              <a:t>Liter? </a:t>
            </a:r>
            <a:endParaRPr lang="de-DE" altLang="de-DE" sz="2700" dirty="0"/>
          </a:p>
        </p:txBody>
      </p:sp>
      <p:sp>
        <p:nvSpPr>
          <p:cNvPr id="12" name="Textfeld 11">
            <a:extLst>
              <a:ext uri="{FF2B5EF4-FFF2-40B4-BE49-F238E27FC236}">
                <a16:creationId xmlns:a16="http://schemas.microsoft.com/office/drawing/2014/main" id="{A0AF420E-4F19-4D5C-AB6A-5BA6D4D50DFC}"/>
              </a:ext>
            </a:extLst>
          </p:cNvPr>
          <p:cNvSpPr txBox="1">
            <a:spLocks noChangeArrowheads="1"/>
          </p:cNvSpPr>
          <p:nvPr/>
        </p:nvSpPr>
        <p:spPr bwMode="auto">
          <a:xfrm>
            <a:off x="4499521" y="3444198"/>
            <a:ext cx="3167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700" b="1"/>
              <a:t>Ja: </a:t>
            </a:r>
            <a:r>
              <a:rPr lang="de-AT" altLang="de-DE" sz="2700"/>
              <a:t>Wieviele </a:t>
            </a:r>
            <a:br>
              <a:rPr lang="de-AT" altLang="de-DE" sz="2700"/>
            </a:br>
            <a:r>
              <a:rPr lang="de-AT" altLang="de-DE" sz="2700"/>
              <a:t>Tassen / Woche? </a:t>
            </a:r>
            <a:endParaRPr lang="de-DE" altLang="de-DE" sz="2700"/>
          </a:p>
        </p:txBody>
      </p:sp>
      <p:sp>
        <p:nvSpPr>
          <p:cNvPr id="14" name="Textfeld 13">
            <a:extLst>
              <a:ext uri="{FF2B5EF4-FFF2-40B4-BE49-F238E27FC236}">
                <a16:creationId xmlns:a16="http://schemas.microsoft.com/office/drawing/2014/main" id="{2D4D2112-DD54-499D-9615-5902A20DD3AE}"/>
              </a:ext>
            </a:extLst>
          </p:cNvPr>
          <p:cNvSpPr txBox="1">
            <a:spLocks noChangeArrowheads="1"/>
          </p:cNvSpPr>
          <p:nvPr/>
        </p:nvSpPr>
        <p:spPr bwMode="auto">
          <a:xfrm>
            <a:off x="4499521" y="4668161"/>
            <a:ext cx="3168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700" b="1"/>
              <a:t>Ja: </a:t>
            </a:r>
            <a:r>
              <a:rPr lang="de-AT" altLang="de-DE" sz="2700"/>
              <a:t>Wieviele </a:t>
            </a:r>
            <a:br>
              <a:rPr lang="de-AT" altLang="de-DE" sz="2700"/>
            </a:br>
            <a:r>
              <a:rPr lang="de-AT" altLang="de-DE" sz="2700"/>
              <a:t>Liter / Woche? </a:t>
            </a:r>
            <a:endParaRPr lang="de-DE" altLang="de-DE" sz="2700"/>
          </a:p>
        </p:txBody>
      </p:sp>
      <p:sp>
        <p:nvSpPr>
          <p:cNvPr id="13" name="Ovale Legende 12">
            <a:extLst>
              <a:ext uri="{FF2B5EF4-FFF2-40B4-BE49-F238E27FC236}">
                <a16:creationId xmlns:a16="http://schemas.microsoft.com/office/drawing/2014/main" id="{7579A01B-72D6-4BDE-8989-DB63E954F88B}"/>
              </a:ext>
            </a:extLst>
          </p:cNvPr>
          <p:cNvSpPr/>
          <p:nvPr/>
        </p:nvSpPr>
        <p:spPr>
          <a:xfrm>
            <a:off x="2051819" y="5689401"/>
            <a:ext cx="3815680" cy="1036315"/>
          </a:xfrm>
          <a:prstGeom prst="wedgeEllipseCallout">
            <a:avLst>
              <a:gd name="adj1" fmla="val -55507"/>
              <a:gd name="adj2" fmla="val 30146"/>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de-AT" sz="1400" b="1" dirty="0"/>
              <a:t>Leitungswasser, verdünnte Fruchtsäfte und Früchte- oder Kräutertees haben beinahe keinen Fußabdruck.</a:t>
            </a:r>
            <a:endParaRPr lang="de-DE" sz="1400" b="1" dirty="0"/>
          </a:p>
        </p:txBody>
      </p:sp>
      <p:sp>
        <p:nvSpPr>
          <p:cNvPr id="15" name="Textfeld 14">
            <a:extLst>
              <a:ext uri="{FF2B5EF4-FFF2-40B4-BE49-F238E27FC236}">
                <a16:creationId xmlns:a16="http://schemas.microsoft.com/office/drawing/2014/main" id="{DE74A94D-84A5-496C-A74C-6DD6443AC683}"/>
              </a:ext>
            </a:extLst>
          </p:cNvPr>
          <p:cNvSpPr txBox="1">
            <a:spLocks noChangeArrowheads="1"/>
          </p:cNvSpPr>
          <p:nvPr/>
        </p:nvSpPr>
        <p:spPr bwMode="auto">
          <a:xfrm>
            <a:off x="6948488" y="1484313"/>
            <a:ext cx="187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AT" altLang="de-DE" sz="1400"/>
              <a:t>Konsum von Getränken in einem Jahr</a:t>
            </a:r>
            <a:endParaRPr lang="de-DE" altLang="de-DE" sz="1400"/>
          </a:p>
        </p:txBody>
      </p:sp>
      <p:pic>
        <p:nvPicPr>
          <p:cNvPr id="25615" name="Picture 16" descr="Bottled Water by j4p4n">
            <a:extLst>
              <a:ext uri="{FF2B5EF4-FFF2-40B4-BE49-F238E27FC236}">
                <a16:creationId xmlns:a16="http://schemas.microsoft.com/office/drawing/2014/main" id="{930051AF-2F21-4982-9117-DB2794387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0"/>
            <a:ext cx="1079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3" descr="Cup of Coffee by GR8DAN">
            <a:extLst>
              <a:ext uri="{FF2B5EF4-FFF2-40B4-BE49-F238E27FC236}">
                <a16:creationId xmlns:a16="http://schemas.microsoft.com/office/drawing/2014/main" id="{47F1ED22-7FC9-4603-8BAB-00CEE0B3A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88913"/>
            <a:ext cx="1250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5" descr="Bottle with Soda (plain BW shape) by CrazyTerabyte">
            <a:extLst>
              <a:ext uri="{FF2B5EF4-FFF2-40B4-BE49-F238E27FC236}">
                <a16:creationId xmlns:a16="http://schemas.microsoft.com/office/drawing/2014/main" id="{ECB8CCC4-BB0A-4F53-A82F-0F07F18EC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5516563"/>
            <a:ext cx="3048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17">
            <a:extLst>
              <a:ext uri="{FF2B5EF4-FFF2-40B4-BE49-F238E27FC236}">
                <a16:creationId xmlns:a16="http://schemas.microsoft.com/office/drawing/2014/main" id="{7D870A20-66BF-4A38-BB16-AA1C840E1FFD}"/>
              </a:ext>
            </a:extLst>
          </p:cNvPr>
          <p:cNvSpPr txBox="1"/>
          <p:nvPr/>
        </p:nvSpPr>
        <p:spPr>
          <a:xfrm>
            <a:off x="392610" y="5085184"/>
            <a:ext cx="1959472" cy="923330"/>
          </a:xfrm>
          <a:prstGeom prst="rect">
            <a:avLst/>
          </a:prstGeom>
          <a:noFill/>
        </p:spPr>
        <p:txBody>
          <a:bodyPr wrap="square">
            <a:spAutoFit/>
          </a:bodyPr>
          <a:lstStyle/>
          <a:p>
            <a:pPr eaLnBrk="1" hangingPunct="1">
              <a:defRPr/>
            </a:pPr>
            <a:r>
              <a:rPr lang="de-AT">
                <a:latin typeface="+mn-lt"/>
                <a:cs typeface="Arial" charset="0"/>
              </a:rPr>
              <a:t>(Limonaden, kohlensäurehaltige Getränke)</a:t>
            </a:r>
            <a:endParaRPr lang="de-DE" dirty="0">
              <a:latin typeface="+mn-lt"/>
              <a:cs typeface="Arial" charset="0"/>
            </a:endParaRPr>
          </a:p>
        </p:txBody>
      </p:sp>
      <p:pic>
        <p:nvPicPr>
          <p:cNvPr id="28" name="Picture 3">
            <a:extLst>
              <a:ext uri="{FF2B5EF4-FFF2-40B4-BE49-F238E27FC236}">
                <a16:creationId xmlns:a16="http://schemas.microsoft.com/office/drawing/2014/main" id="{B6F7D4BD-E24B-4D2C-A91E-25AE0899296B}"/>
              </a:ext>
            </a:extLst>
          </p:cNvPr>
          <p:cNvPicPr>
            <a:picLocks noChangeAspect="1" noChangeArrowheads="1"/>
          </p:cNvPicPr>
          <p:nvPr/>
        </p:nvPicPr>
        <p:blipFill>
          <a:blip r:embed="rId6" cstate="print"/>
          <a:srcRect l="4347" t="16085" r="10957" b="8852"/>
          <a:stretch>
            <a:fillRect/>
          </a:stretch>
        </p:blipFill>
        <p:spPr bwMode="auto">
          <a:xfrm>
            <a:off x="2555776" y="2443497"/>
            <a:ext cx="1728192" cy="896100"/>
          </a:xfrm>
          <a:prstGeom prst="rect">
            <a:avLst/>
          </a:prstGeom>
          <a:noFill/>
          <a:ln w="9525">
            <a:noFill/>
            <a:miter lim="800000"/>
            <a:headEnd/>
            <a:tailEnd/>
          </a:ln>
        </p:spPr>
      </p:pic>
      <p:pic>
        <p:nvPicPr>
          <p:cNvPr id="29" name="Picture 3">
            <a:extLst>
              <a:ext uri="{FF2B5EF4-FFF2-40B4-BE49-F238E27FC236}">
                <a16:creationId xmlns:a16="http://schemas.microsoft.com/office/drawing/2014/main" id="{6D24354B-80A1-4082-A75D-3EE612276AA5}"/>
              </a:ext>
            </a:extLst>
          </p:cNvPr>
          <p:cNvPicPr>
            <a:picLocks noChangeAspect="1" noChangeArrowheads="1"/>
          </p:cNvPicPr>
          <p:nvPr/>
        </p:nvPicPr>
        <p:blipFill>
          <a:blip r:embed="rId6" cstate="print"/>
          <a:srcRect l="4347" t="16085" r="10957" b="8852"/>
          <a:stretch>
            <a:fillRect/>
          </a:stretch>
        </p:blipFill>
        <p:spPr bwMode="auto">
          <a:xfrm>
            <a:off x="2555776" y="3528915"/>
            <a:ext cx="1728192" cy="896100"/>
          </a:xfrm>
          <a:prstGeom prst="rect">
            <a:avLst/>
          </a:prstGeom>
          <a:noFill/>
          <a:ln w="9525">
            <a:noFill/>
            <a:miter lim="800000"/>
            <a:headEnd/>
            <a:tailEnd/>
          </a:ln>
        </p:spPr>
      </p:pic>
      <p:pic>
        <p:nvPicPr>
          <p:cNvPr id="30" name="Picture 3">
            <a:extLst>
              <a:ext uri="{FF2B5EF4-FFF2-40B4-BE49-F238E27FC236}">
                <a16:creationId xmlns:a16="http://schemas.microsoft.com/office/drawing/2014/main" id="{DB5D5FD0-C2F3-498E-B329-D471D3D23B86}"/>
              </a:ext>
            </a:extLst>
          </p:cNvPr>
          <p:cNvPicPr>
            <a:picLocks noChangeAspect="1" noChangeArrowheads="1"/>
          </p:cNvPicPr>
          <p:nvPr/>
        </p:nvPicPr>
        <p:blipFill>
          <a:blip r:embed="rId6" cstate="print"/>
          <a:srcRect l="4347" t="16085" r="10957" b="8852"/>
          <a:stretch>
            <a:fillRect/>
          </a:stretch>
        </p:blipFill>
        <p:spPr bwMode="auto">
          <a:xfrm>
            <a:off x="2555776" y="4668161"/>
            <a:ext cx="1728192" cy="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linds(horizontal)">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animBg="1" autoUpdateAnimBg="0"/>
      <p:bldP spid="8" grpId="0" animBg="1" autoUpdateAnimBg="0"/>
      <p:bldP spid="10" grpId="0" animBg="1" autoUpdateAnimBg="0"/>
      <p:bldP spid="11" grpId="0" autoUpdateAnimBg="0"/>
      <p:bldP spid="12" grpId="0" autoUpdateAnimBg="0"/>
      <p:bldP spid="14" grpId="0" autoUpdateAnimBg="0"/>
      <p:bldP spid="13" grpId="0" animBg="1" autoUpdateAnimBg="0"/>
      <p:bldP spid="15" grpId="0" autoUpdateAnimBg="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6" descr="Mental Math by Khanke"/>
          <p:cNvPicPr>
            <a:picLocks noChangeAspect="1" noChangeArrowheads="1"/>
          </p:cNvPicPr>
          <p:nvPr/>
        </p:nvPicPr>
        <p:blipFill>
          <a:blip r:embed="rId4" cstate="print"/>
          <a:srcRect/>
          <a:stretch>
            <a:fillRect/>
          </a:stretch>
        </p:blipFill>
        <p:spPr bwMode="auto">
          <a:xfrm>
            <a:off x="7015163" y="642280"/>
            <a:ext cx="1949325" cy="1490576"/>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AT" b="1" dirty="0"/>
              <a:t>Berechnung des Klassendurchschnitts für Ernährung</a:t>
            </a:r>
            <a:endParaRPr lang="de-DE" b="1" dirty="0"/>
          </a:p>
        </p:txBody>
      </p:sp>
      <p:sp>
        <p:nvSpPr>
          <p:cNvPr id="1029" name="Textfeld 4"/>
          <p:cNvSpPr txBox="1">
            <a:spLocks noChangeArrowheads="1"/>
          </p:cNvSpPr>
          <p:nvPr/>
        </p:nvSpPr>
        <p:spPr bwMode="auto">
          <a:xfrm>
            <a:off x="539750" y="1484313"/>
            <a:ext cx="7345363" cy="646112"/>
          </a:xfrm>
          <a:prstGeom prst="rect">
            <a:avLst/>
          </a:prstGeom>
          <a:noFill/>
          <a:ln w="9525">
            <a:noFill/>
            <a:miter lim="800000"/>
            <a:headEnd/>
            <a:tailEnd/>
          </a:ln>
        </p:spPr>
        <p:txBody>
          <a:bodyPr>
            <a:spAutoFit/>
          </a:bodyPr>
          <a:lstStyle/>
          <a:p>
            <a:endParaRPr lang="de-AT" altLang="de-DE">
              <a:solidFill>
                <a:srgbClr val="FF0000"/>
              </a:solidFill>
              <a:latin typeface="Calibri" pitchFamily="34" charset="0"/>
            </a:endParaRPr>
          </a:p>
          <a:p>
            <a:endParaRPr lang="de-AT" altLang="de-DE">
              <a:solidFill>
                <a:srgbClr val="FF0000"/>
              </a:solidFill>
              <a:latin typeface="Calibri" pitchFamily="34" charset="0"/>
            </a:endParaRPr>
          </a:p>
        </p:txBody>
      </p:sp>
      <p:graphicFrame>
        <p:nvGraphicFramePr>
          <p:cNvPr id="1030" name="Object 6"/>
          <p:cNvGraphicFramePr>
            <a:graphicFrameLocks noGrp="1" noChangeAspect="1"/>
          </p:cNvGraphicFramePr>
          <p:nvPr>
            <p:ph idx="1"/>
          </p:nvPr>
        </p:nvGraphicFramePr>
        <p:xfrm>
          <a:off x="684213" y="2133600"/>
          <a:ext cx="7739062" cy="3671888"/>
        </p:xfrm>
        <a:graphic>
          <a:graphicData uri="http://schemas.openxmlformats.org/presentationml/2006/ole">
            <mc:AlternateContent xmlns:mc="http://schemas.openxmlformats.org/markup-compatibility/2006">
              <mc:Choice xmlns:v="urn:schemas-microsoft-com:vml" Requires="v">
                <p:oleObj spid="_x0000_s1106" name="Worksheet" r:id="rId5" imgW="5038947" imgH="2390579" progId="Excel.Sheet.8">
                  <p:embed/>
                </p:oleObj>
              </mc:Choice>
              <mc:Fallback>
                <p:oleObj name="Worksheet" r:id="rId5" imgW="5038947" imgH="2390579" progId="Excel.Sheet.8">
                  <p:embed/>
                  <p:pic>
                    <p:nvPicPr>
                      <p:cNvPr id="0" name="Picture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133600"/>
                        <a:ext cx="7739062" cy="367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3419872" y="5013176"/>
            <a:ext cx="4824536" cy="2612889"/>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AT" sz="1500" dirty="0"/>
              <a:t>Ernährung macht den größten Anteil des Fußabdrucks aus, 75% davon gehen auf Fleisch, Eier und Milchprodukte zurück</a:t>
            </a:r>
            <a:endParaRPr lang="de-DE" sz="1500" dirty="0"/>
          </a:p>
        </p:txBody>
      </p:sp>
      <p:sp>
        <p:nvSpPr>
          <p:cNvPr id="2" name="Titel 1"/>
          <p:cNvSpPr>
            <a:spLocks noGrp="1"/>
          </p:cNvSpPr>
          <p:nvPr>
            <p:ph type="title"/>
          </p:nvPr>
        </p:nvSpPr>
        <p:spPr/>
        <p:txBody>
          <a:bodyPr/>
          <a:lstStyle/>
          <a:p>
            <a:r>
              <a:rPr lang="de-AT" b="1" dirty="0"/>
              <a:t>Ernährung</a:t>
            </a:r>
            <a:endParaRPr lang="de-DE" b="1" dirty="0"/>
          </a:p>
        </p:txBody>
      </p:sp>
      <p:sp>
        <p:nvSpPr>
          <p:cNvPr id="3" name="Inhaltsplatzhalter 2"/>
          <p:cNvSpPr>
            <a:spLocks noGrp="1"/>
          </p:cNvSpPr>
          <p:nvPr>
            <p:ph idx="1"/>
          </p:nvPr>
        </p:nvSpPr>
        <p:spPr>
          <a:xfrm>
            <a:off x="179512" y="1484784"/>
            <a:ext cx="8496944" cy="4525963"/>
          </a:xfrm>
        </p:spPr>
        <p:txBody>
          <a:bodyPr>
            <a:normAutofit/>
          </a:bodyPr>
          <a:lstStyle/>
          <a:p>
            <a:r>
              <a:rPr lang="de-AT" sz="2200" dirty="0"/>
              <a:t>Welche Lebensmittel haben den </a:t>
            </a:r>
            <a:r>
              <a:rPr lang="de-AT" sz="2200" b="1" dirty="0"/>
              <a:t>größten Fußabdruck</a:t>
            </a:r>
            <a:r>
              <a:rPr lang="de-AT" sz="2200" dirty="0"/>
              <a:t>?</a:t>
            </a:r>
          </a:p>
          <a:p>
            <a:r>
              <a:rPr lang="de-AT" sz="2200" dirty="0"/>
              <a:t>Warum ist bei </a:t>
            </a:r>
            <a:r>
              <a:rPr lang="de-AT" sz="2200" b="1" dirty="0"/>
              <a:t>Fleisch, Eiern oder Käse </a:t>
            </a:r>
            <a:r>
              <a:rPr lang="de-AT" sz="2200" dirty="0"/>
              <a:t>der Fußabdruck so groß?</a:t>
            </a:r>
          </a:p>
          <a:p>
            <a:r>
              <a:rPr lang="de-AT" sz="2200" b="1" dirty="0"/>
              <a:t>Bio-Produkte </a:t>
            </a:r>
            <a:r>
              <a:rPr lang="de-AT" sz="2200" dirty="0"/>
              <a:t>haben einen </a:t>
            </a:r>
            <a:r>
              <a:rPr lang="de-AT" sz="2200" b="1" dirty="0"/>
              <a:t>niedrigeren Fußabdruck </a:t>
            </a:r>
            <a:r>
              <a:rPr lang="de-AT" sz="2200" dirty="0"/>
              <a:t>als konventionelle Produkte, speziell pflanzenbasierte Nahrung. </a:t>
            </a:r>
            <a:br>
              <a:rPr lang="de-AT" sz="2200" dirty="0"/>
            </a:br>
            <a:r>
              <a:rPr lang="de-AT" sz="2200" dirty="0"/>
              <a:t>Obwohl der Fußabdruck für </a:t>
            </a:r>
            <a:r>
              <a:rPr lang="de-AT" sz="2200" dirty="0" err="1"/>
              <a:t>Fleich</a:t>
            </a:r>
            <a:r>
              <a:rPr lang="de-AT" sz="2200" dirty="0"/>
              <a:t> höher ist, hat </a:t>
            </a:r>
            <a:r>
              <a:rPr lang="de-AT" sz="2200" b="1" dirty="0"/>
              <a:t>Bio-Landwirtschaft</a:t>
            </a:r>
            <a:r>
              <a:rPr lang="de-AT" sz="2200" dirty="0"/>
              <a:t> viele Vorteile für Boden, Klima und Gesundheit. Bio-Pflanzen haben auch einen kleineren Fußabdruck! </a:t>
            </a:r>
          </a:p>
          <a:p>
            <a:r>
              <a:rPr lang="de-AT" sz="2200" dirty="0"/>
              <a:t>Weniger als </a:t>
            </a:r>
            <a:r>
              <a:rPr lang="de-AT" sz="2200" b="1" dirty="0"/>
              <a:t>10% </a:t>
            </a:r>
            <a:r>
              <a:rPr lang="de-AT" sz="2200" dirty="0"/>
              <a:t>des Energieverbrauchs von Lebensmitteln sind auf den Verkehr zurückzuführen. Hier fällt vor allem der individuelle Transport mit dem Auto vom Supermarkt nach Hause ins Gewicht.</a:t>
            </a:r>
            <a:br>
              <a:rPr lang="de-AT" sz="2200" dirty="0"/>
            </a:br>
            <a:r>
              <a:rPr lang="de-AT" sz="2200" dirty="0"/>
              <a:t>Ausnahme: Essen, das mit dem Flugzeug eingeflogen wird!</a:t>
            </a:r>
          </a:p>
          <a:p>
            <a:endParaRPr lang="de-AT" sz="2200" dirty="0"/>
          </a:p>
          <a:p>
            <a:endParaRPr lang="de-AT" sz="2200" dirty="0"/>
          </a:p>
        </p:txBody>
      </p:sp>
      <p:sp>
        <p:nvSpPr>
          <p:cNvPr id="4" name="Explosion 1 3"/>
          <p:cNvSpPr/>
          <p:nvPr/>
        </p:nvSpPr>
        <p:spPr>
          <a:xfrm>
            <a:off x="6462210" y="-558316"/>
            <a:ext cx="3276364" cy="252028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AT" sz="1500" dirty="0"/>
              <a:t>Fußabdruck von 1 kg Rindfleisch = 8 Minuten im Flugzeug</a:t>
            </a:r>
            <a:endParaRPr lang="de-DE" sz="1500" dirty="0"/>
          </a:p>
        </p:txBody>
      </p:sp>
      <p:pic>
        <p:nvPicPr>
          <p:cNvPr id="6" name="Picture 7" descr="car Mitsubishi by Machovka"/>
          <p:cNvPicPr>
            <a:picLocks noChangeAspect="1" noChangeArrowheads="1"/>
          </p:cNvPicPr>
          <p:nvPr/>
        </p:nvPicPr>
        <p:blipFill>
          <a:blip r:embed="rId3" cstate="print"/>
          <a:srcRect/>
          <a:stretch>
            <a:fillRect/>
          </a:stretch>
        </p:blipFill>
        <p:spPr bwMode="auto">
          <a:xfrm>
            <a:off x="457200" y="5628510"/>
            <a:ext cx="1546746" cy="764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2BA6CAFF-5C01-4F94-B4ED-F2079B9AAD8F}"/>
              </a:ext>
            </a:extLst>
          </p:cNvPr>
          <p:cNvSpPr>
            <a:spLocks noGrp="1"/>
          </p:cNvSpPr>
          <p:nvPr>
            <p:ph type="title"/>
          </p:nvPr>
        </p:nvSpPr>
        <p:spPr/>
        <p:txBody>
          <a:bodyPr/>
          <a:lstStyle/>
          <a:p>
            <a:pPr eaLnBrk="1" hangingPunct="1"/>
            <a:r>
              <a:rPr lang="de-AT" altLang="de-DE" b="1" dirty="0"/>
              <a:t>Wohnen</a:t>
            </a:r>
            <a:endParaRPr lang="de-DE" altLang="de-DE" b="1" dirty="0"/>
          </a:p>
        </p:txBody>
      </p:sp>
      <p:sp>
        <p:nvSpPr>
          <p:cNvPr id="3" name="Inhaltsplatzhalter 2">
            <a:extLst>
              <a:ext uri="{FF2B5EF4-FFF2-40B4-BE49-F238E27FC236}">
                <a16:creationId xmlns:a16="http://schemas.microsoft.com/office/drawing/2014/main" id="{2804FCEF-CB25-44F9-AD11-F5EAC65D6AA6}"/>
              </a:ext>
            </a:extLst>
          </p:cNvPr>
          <p:cNvSpPr>
            <a:spLocks noGrp="1"/>
          </p:cNvSpPr>
          <p:nvPr>
            <p:ph idx="1"/>
          </p:nvPr>
        </p:nvSpPr>
        <p:spPr>
          <a:xfrm>
            <a:off x="395288" y="1341438"/>
            <a:ext cx="8229600" cy="4784725"/>
          </a:xfrm>
        </p:spPr>
        <p:txBody>
          <a:bodyPr rtlCol="0">
            <a:normAutofit fontScale="55000" lnSpcReduction="20000"/>
          </a:bodyPr>
          <a:lstStyle/>
          <a:p>
            <a:pPr eaLnBrk="1" fontAlgn="auto" hangingPunct="1">
              <a:spcAft>
                <a:spcPts val="0"/>
              </a:spcAft>
              <a:buFont typeface="Arial" panose="020B0604020202020204" pitchFamily="34" charset="0"/>
              <a:buNone/>
              <a:defRPr/>
            </a:pPr>
            <a:r>
              <a:rPr lang="en-GB" sz="3700" b="1" dirty="0" err="1"/>
              <a:t>Wieviel</a:t>
            </a:r>
            <a:r>
              <a:rPr lang="en-GB" sz="3700" b="1" dirty="0"/>
              <a:t> Platz pro Person </a:t>
            </a:r>
            <a:r>
              <a:rPr lang="en-GB" sz="3700" b="1" dirty="0" err="1"/>
              <a:t>brauchst</a:t>
            </a:r>
            <a:r>
              <a:rPr lang="en-GB" sz="3700" b="1" dirty="0"/>
              <a:t> du </a:t>
            </a:r>
          </a:p>
          <a:p>
            <a:pPr eaLnBrk="1" fontAlgn="auto" hangingPunct="1">
              <a:spcAft>
                <a:spcPts val="0"/>
              </a:spcAft>
              <a:buFont typeface="Arial" panose="020B0604020202020204" pitchFamily="34" charset="0"/>
              <a:buNone/>
              <a:defRPr/>
            </a:pPr>
            <a:r>
              <a:rPr lang="en-GB" sz="3700" b="1" dirty="0" err="1"/>
              <a:t>zum</a:t>
            </a:r>
            <a:r>
              <a:rPr lang="en-GB" sz="3700" b="1" dirty="0"/>
              <a:t> </a:t>
            </a:r>
            <a:r>
              <a:rPr lang="en-GB" sz="3700" b="1" dirty="0" err="1"/>
              <a:t>Wohnen</a:t>
            </a:r>
            <a:r>
              <a:rPr lang="en-GB" sz="3700" b="1" dirty="0"/>
              <a:t>?</a:t>
            </a:r>
            <a:endParaRPr lang="de-DE" sz="3700" b="1" dirty="0"/>
          </a:p>
          <a:p>
            <a:pPr eaLnBrk="1" fontAlgn="auto" hangingPunct="1">
              <a:spcBef>
                <a:spcPts val="1200"/>
              </a:spcBef>
              <a:spcAft>
                <a:spcPts val="0"/>
              </a:spcAft>
              <a:buFont typeface="Arial" panose="020B0604020202020204" pitchFamily="34" charset="0"/>
              <a:buNone/>
              <a:defRPr/>
            </a:pPr>
            <a:r>
              <a:rPr lang="en-GB" sz="3600" dirty="0"/>
              <a:t>___ m² </a:t>
            </a:r>
            <a:endParaRPr lang="de-DE" sz="3600" dirty="0"/>
          </a:p>
          <a:p>
            <a:pPr eaLnBrk="1" fontAlgn="auto" hangingPunct="1">
              <a:spcAft>
                <a:spcPts val="0"/>
              </a:spcAft>
              <a:buFont typeface="Arial" panose="020B0604020202020204" pitchFamily="34" charset="0"/>
              <a:buNone/>
              <a:defRPr/>
            </a:pPr>
            <a:endParaRPr lang="en-GB" sz="5100" b="1" dirty="0"/>
          </a:p>
          <a:p>
            <a:pPr eaLnBrk="1" fontAlgn="auto" hangingPunct="1">
              <a:spcAft>
                <a:spcPts val="600"/>
              </a:spcAft>
              <a:buFont typeface="Arial" panose="020B0604020202020204" pitchFamily="34" charset="0"/>
              <a:buNone/>
              <a:defRPr/>
            </a:pPr>
            <a:r>
              <a:rPr lang="en-GB" sz="3700" b="1" dirty="0" err="1"/>
              <a:t>Wohnst</a:t>
            </a:r>
            <a:r>
              <a:rPr lang="en-GB" sz="3700" b="1" dirty="0"/>
              <a:t> du </a:t>
            </a:r>
            <a:r>
              <a:rPr lang="en-GB" sz="3700" b="1" dirty="0" err="1"/>
              <a:t>lieber</a:t>
            </a:r>
            <a:r>
              <a:rPr lang="en-GB" sz="3700" b="1" dirty="0"/>
              <a:t> …</a:t>
            </a:r>
          </a:p>
          <a:p>
            <a:pPr eaLnBrk="1" fontAlgn="auto" hangingPunct="1">
              <a:spcAft>
                <a:spcPts val="0"/>
              </a:spcAft>
              <a:buFont typeface="Arial" panose="020B0604020202020204" pitchFamily="34" charset="0"/>
              <a:buNone/>
              <a:defRPr/>
            </a:pPr>
            <a:endParaRPr lang="de-DE" b="1" dirty="0"/>
          </a:p>
          <a:p>
            <a:pPr eaLnBrk="1" fontAlgn="auto" hangingPunct="1">
              <a:spcAft>
                <a:spcPts val="0"/>
              </a:spcAft>
              <a:buFont typeface="Arial" panose="020B0604020202020204" pitchFamily="34" charset="0"/>
              <a:buNone/>
              <a:defRPr/>
            </a:pPr>
            <a:r>
              <a:rPr lang="en-GB" dirty="0"/>
              <a:t>... in </a:t>
            </a:r>
            <a:r>
              <a:rPr lang="en-GB" dirty="0" err="1"/>
              <a:t>einem</a:t>
            </a:r>
            <a:r>
              <a:rPr lang="en-GB" dirty="0"/>
              <a:t> </a:t>
            </a:r>
            <a:r>
              <a:rPr lang="en-GB" b="1" dirty="0" err="1"/>
              <a:t>durchschnittlich</a:t>
            </a:r>
            <a:r>
              <a:rPr lang="en-GB" b="1" dirty="0"/>
              <a:t>  </a:t>
            </a:r>
          </a:p>
          <a:p>
            <a:pPr eaLnBrk="1" fontAlgn="auto" hangingPunct="1">
              <a:spcAft>
                <a:spcPts val="3000"/>
              </a:spcAft>
              <a:buFont typeface="Arial" panose="020B0604020202020204" pitchFamily="34" charset="0"/>
              <a:buNone/>
              <a:defRPr/>
            </a:pPr>
            <a:r>
              <a:rPr lang="en-GB" b="1" dirty="0" err="1"/>
              <a:t>isolierten</a:t>
            </a:r>
            <a:r>
              <a:rPr lang="en-GB" b="1" dirty="0"/>
              <a:t> </a:t>
            </a:r>
            <a:r>
              <a:rPr lang="en-GB" dirty="0"/>
              <a:t>Haus,</a:t>
            </a:r>
            <a:endParaRPr lang="de-DE" dirty="0"/>
          </a:p>
          <a:p>
            <a:pPr eaLnBrk="1" fontAlgn="auto" hangingPunct="1">
              <a:spcBef>
                <a:spcPts val="1000"/>
              </a:spcBef>
              <a:spcAft>
                <a:spcPts val="1200"/>
              </a:spcAft>
              <a:buFont typeface="Arial" panose="020B0604020202020204" pitchFamily="34" charset="0"/>
              <a:buNone/>
              <a:defRPr/>
            </a:pPr>
            <a:r>
              <a:rPr lang="en-GB" dirty="0"/>
              <a:t>... in </a:t>
            </a:r>
            <a:r>
              <a:rPr lang="en-GB" dirty="0" err="1"/>
              <a:t>einem</a:t>
            </a:r>
            <a:r>
              <a:rPr lang="en-GB" dirty="0"/>
              <a:t> </a:t>
            </a:r>
            <a:r>
              <a:rPr lang="en-GB" b="1" dirty="0" err="1"/>
              <a:t>Niedrigenergie</a:t>
            </a:r>
            <a:r>
              <a:rPr lang="en-GB" b="1" dirty="0"/>
              <a:t>-Haus</a:t>
            </a:r>
            <a:r>
              <a:rPr lang="en-GB" dirty="0"/>
              <a:t> </a:t>
            </a:r>
          </a:p>
          <a:p>
            <a:pPr eaLnBrk="1" fontAlgn="auto" hangingPunct="1">
              <a:spcBef>
                <a:spcPts val="0"/>
              </a:spcBef>
              <a:spcAft>
                <a:spcPts val="1200"/>
              </a:spcAft>
              <a:buFont typeface="Arial" panose="020B0604020202020204" pitchFamily="34" charset="0"/>
              <a:buNone/>
              <a:defRPr/>
            </a:pPr>
            <a:r>
              <a:rPr lang="en-GB" dirty="0" err="1"/>
              <a:t>oder</a:t>
            </a:r>
            <a:endParaRPr lang="de-DE" dirty="0"/>
          </a:p>
          <a:p>
            <a:pPr eaLnBrk="1" fontAlgn="auto" hangingPunct="1">
              <a:spcBef>
                <a:spcPts val="3000"/>
              </a:spcBef>
              <a:spcAft>
                <a:spcPts val="1200"/>
              </a:spcAft>
              <a:buFont typeface="Arial" panose="020B0604020202020204" pitchFamily="34" charset="0"/>
              <a:buNone/>
              <a:defRPr/>
            </a:pPr>
            <a:r>
              <a:rPr lang="en-GB" dirty="0"/>
              <a:t>... in </a:t>
            </a:r>
            <a:r>
              <a:rPr lang="en-GB" dirty="0" err="1"/>
              <a:t>einem</a:t>
            </a:r>
            <a:r>
              <a:rPr lang="en-GB" dirty="0"/>
              <a:t> </a:t>
            </a:r>
            <a:r>
              <a:rPr lang="en-GB" b="1" dirty="0" err="1"/>
              <a:t>Nullenergie</a:t>
            </a:r>
            <a:r>
              <a:rPr lang="en-GB" b="1" dirty="0"/>
              <a:t>-Haus</a:t>
            </a:r>
            <a:r>
              <a:rPr lang="en-GB" dirty="0"/>
              <a:t>?</a:t>
            </a:r>
            <a:endParaRPr lang="de-DE" dirty="0"/>
          </a:p>
          <a:p>
            <a:pPr eaLnBrk="1" fontAlgn="auto" hangingPunct="1">
              <a:spcAft>
                <a:spcPts val="0"/>
              </a:spcAft>
              <a:buFont typeface="Arial" panose="020B0604020202020204" pitchFamily="34" charset="0"/>
              <a:buNone/>
              <a:defRPr/>
            </a:pPr>
            <a:endParaRPr lang="de-DE" dirty="0"/>
          </a:p>
          <a:p>
            <a:pPr eaLnBrk="1" fontAlgn="auto" hangingPunct="1">
              <a:spcAft>
                <a:spcPts val="0"/>
              </a:spcAft>
              <a:buFont typeface="Arial" panose="020B0604020202020204" pitchFamily="34" charset="0"/>
              <a:buNone/>
              <a:defRPr/>
            </a:pPr>
            <a:endParaRPr lang="de-AT" dirty="0"/>
          </a:p>
          <a:p>
            <a:pPr eaLnBrk="1" fontAlgn="auto" hangingPunct="1">
              <a:spcAft>
                <a:spcPts val="0"/>
              </a:spcAft>
              <a:defRPr/>
            </a:pPr>
            <a:endParaRPr lang="de-DE" dirty="0"/>
          </a:p>
        </p:txBody>
      </p:sp>
      <p:sp>
        <p:nvSpPr>
          <p:cNvPr id="4" name="Abgerundetes Rechteck 3">
            <a:extLst>
              <a:ext uri="{FF2B5EF4-FFF2-40B4-BE49-F238E27FC236}">
                <a16:creationId xmlns:a16="http://schemas.microsoft.com/office/drawing/2014/main" id="{C62DEE71-4EA0-4939-BA45-FE7A3F8EF467}"/>
              </a:ext>
            </a:extLst>
          </p:cNvPr>
          <p:cNvSpPr/>
          <p:nvPr/>
        </p:nvSpPr>
        <p:spPr>
          <a:xfrm>
            <a:off x="5724525" y="3429645"/>
            <a:ext cx="1368425"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t>30 m² = 21</a:t>
            </a:r>
            <a:endParaRPr lang="de-DE" b="1" dirty="0"/>
          </a:p>
        </p:txBody>
      </p:sp>
      <p:sp>
        <p:nvSpPr>
          <p:cNvPr id="5" name="Abgerundetes Rechteck 4">
            <a:extLst>
              <a:ext uri="{FF2B5EF4-FFF2-40B4-BE49-F238E27FC236}">
                <a16:creationId xmlns:a16="http://schemas.microsoft.com/office/drawing/2014/main" id="{D83D97EB-281A-4D97-B993-78BD79B0AFBA}"/>
              </a:ext>
            </a:extLst>
          </p:cNvPr>
          <p:cNvSpPr/>
          <p:nvPr/>
        </p:nvSpPr>
        <p:spPr>
          <a:xfrm>
            <a:off x="5724525" y="4364683"/>
            <a:ext cx="1368425" cy="57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t>30 m² = 2</a:t>
            </a:r>
            <a:endParaRPr lang="de-DE" b="1" dirty="0"/>
          </a:p>
        </p:txBody>
      </p:sp>
      <p:sp>
        <p:nvSpPr>
          <p:cNvPr id="6" name="Abgerundetes Rechteck 5">
            <a:extLst>
              <a:ext uri="{FF2B5EF4-FFF2-40B4-BE49-F238E27FC236}">
                <a16:creationId xmlns:a16="http://schemas.microsoft.com/office/drawing/2014/main" id="{7630E827-2303-4D4B-89E2-80C7823E8B61}"/>
              </a:ext>
            </a:extLst>
          </p:cNvPr>
          <p:cNvSpPr/>
          <p:nvPr/>
        </p:nvSpPr>
        <p:spPr>
          <a:xfrm>
            <a:off x="5724525" y="5301308"/>
            <a:ext cx="1368425" cy="57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AT" b="1" dirty="0"/>
              <a:t>30 m² = 0,7</a:t>
            </a:r>
            <a:endParaRPr lang="de-DE" b="1" dirty="0"/>
          </a:p>
        </p:txBody>
      </p:sp>
      <p:sp>
        <p:nvSpPr>
          <p:cNvPr id="11" name="Textfeld 10">
            <a:extLst>
              <a:ext uri="{FF2B5EF4-FFF2-40B4-BE49-F238E27FC236}">
                <a16:creationId xmlns:a16="http://schemas.microsoft.com/office/drawing/2014/main" id="{0825482D-56F8-474F-A7C4-39D112F1AFF0}"/>
              </a:ext>
            </a:extLst>
          </p:cNvPr>
          <p:cNvSpPr txBox="1">
            <a:spLocks noChangeArrowheads="1"/>
          </p:cNvSpPr>
          <p:nvPr/>
        </p:nvSpPr>
        <p:spPr bwMode="auto">
          <a:xfrm>
            <a:off x="5580063" y="2708920"/>
            <a:ext cx="1690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AT" altLang="en-US" sz="1400" dirty="0">
                <a:latin typeface="Arial" panose="020B0604020202020204" pitchFamily="34" charset="0"/>
              </a:rPr>
              <a:t>Geheizte Wohnfläche / Jahr</a:t>
            </a:r>
            <a:endParaRPr lang="de-DE" altLang="en-US" sz="1400" dirty="0">
              <a:latin typeface="Arial" panose="020B0604020202020204" pitchFamily="34" charset="0"/>
            </a:endParaRPr>
          </a:p>
        </p:txBody>
      </p:sp>
      <p:pic>
        <p:nvPicPr>
          <p:cNvPr id="29704" name="Picture 19" descr="Village house by rdevries">
            <a:extLst>
              <a:ext uri="{FF2B5EF4-FFF2-40B4-BE49-F238E27FC236}">
                <a16:creationId xmlns:a16="http://schemas.microsoft.com/office/drawing/2014/main" id="{94D5C483-0AD1-444A-9E51-D49B64FA9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549275"/>
            <a:ext cx="1690688"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7" descr="Green Home by mondspeer">
            <a:extLst>
              <a:ext uri="{FF2B5EF4-FFF2-40B4-BE49-F238E27FC236}">
                <a16:creationId xmlns:a16="http://schemas.microsoft.com/office/drawing/2014/main" id="{F02E035B-9C0C-4088-AED2-13B61AC06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560637"/>
            <a:ext cx="11525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fade">
                                      <p:cBhvr>
                                        <p:cTn id="33" dur="1000"/>
                                        <p:tgtEl>
                                          <p:spTgt spid="4">
                                            <p:bg/>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de-AT" altLang="de-DE" b="1" dirty="0"/>
              <a:t>Wohnen</a:t>
            </a:r>
            <a:endParaRPr lang="de-DE" altLang="de-DE" b="1" dirty="0"/>
          </a:p>
        </p:txBody>
      </p:sp>
      <p:sp>
        <p:nvSpPr>
          <p:cNvPr id="3" name="Inhaltsplatzhalter 2"/>
          <p:cNvSpPr>
            <a:spLocks noGrp="1"/>
          </p:cNvSpPr>
          <p:nvPr>
            <p:ph idx="1"/>
          </p:nvPr>
        </p:nvSpPr>
        <p:spPr>
          <a:xfrm>
            <a:off x="395288" y="1334789"/>
            <a:ext cx="8229600" cy="5262563"/>
          </a:xfrm>
        </p:spPr>
        <p:txBody>
          <a:bodyPr/>
          <a:lstStyle/>
          <a:p>
            <a:pPr eaLnBrk="1" hangingPunct="1">
              <a:spcBef>
                <a:spcPts val="1200"/>
              </a:spcBef>
              <a:spcAft>
                <a:spcPts val="1800"/>
              </a:spcAft>
              <a:buFont typeface="Arial" charset="0"/>
              <a:buNone/>
            </a:pPr>
            <a:r>
              <a:rPr lang="de-AT" altLang="de-DE" b="1" dirty="0"/>
              <a:t>Wie willst du das Wasser erhitzen?</a:t>
            </a:r>
            <a:endParaRPr lang="de-AT" altLang="de-DE" dirty="0"/>
          </a:p>
          <a:p>
            <a:pPr eaLnBrk="1" hangingPunct="1"/>
            <a:r>
              <a:rPr lang="de-AT" altLang="de-DE" sz="2600" dirty="0"/>
              <a:t>nur mit </a:t>
            </a:r>
            <a:r>
              <a:rPr lang="de-AT" altLang="de-DE" sz="2600" b="1" dirty="0"/>
              <a:t>Sonnenenergie</a:t>
            </a:r>
          </a:p>
          <a:p>
            <a:pPr eaLnBrk="1" hangingPunct="1"/>
            <a:endParaRPr lang="de-AT" altLang="de-DE" sz="2800" b="1" dirty="0"/>
          </a:p>
          <a:p>
            <a:pPr eaLnBrk="1" hangingPunct="1">
              <a:spcBef>
                <a:spcPts val="1200"/>
              </a:spcBef>
              <a:spcAft>
                <a:spcPts val="1200"/>
              </a:spcAft>
              <a:buFont typeface="Arial" charset="0"/>
              <a:buNone/>
            </a:pPr>
            <a:endParaRPr lang="de-AT" altLang="de-DE" sz="2400" b="1" dirty="0"/>
          </a:p>
          <a:p>
            <a:pPr eaLnBrk="1" hangingPunct="1">
              <a:spcBef>
                <a:spcPts val="1200"/>
              </a:spcBef>
              <a:spcAft>
                <a:spcPts val="1200"/>
              </a:spcAft>
              <a:buFont typeface="Arial" charset="0"/>
              <a:buNone/>
            </a:pPr>
            <a:r>
              <a:rPr lang="de-AT" altLang="de-DE" sz="2800" b="1" dirty="0"/>
              <a:t>	</a:t>
            </a:r>
            <a:r>
              <a:rPr lang="de-AT" altLang="de-DE" sz="2600" dirty="0"/>
              <a:t>oder</a:t>
            </a:r>
            <a:endParaRPr lang="de-DE" altLang="de-DE" sz="2600" dirty="0"/>
          </a:p>
          <a:p>
            <a:pPr eaLnBrk="1" hangingPunct="1"/>
            <a:r>
              <a:rPr lang="de-AT" altLang="de-DE" sz="2600" dirty="0"/>
              <a:t>mit Energie aus </a:t>
            </a:r>
            <a:r>
              <a:rPr lang="de-AT" altLang="de-DE" sz="2600" b="1" dirty="0"/>
              <a:t>anderen Energie- </a:t>
            </a:r>
          </a:p>
          <a:p>
            <a:pPr eaLnBrk="1" hangingPunct="1">
              <a:spcBef>
                <a:spcPct val="0"/>
              </a:spcBef>
              <a:buFont typeface="Arial" charset="0"/>
              <a:buNone/>
            </a:pPr>
            <a:r>
              <a:rPr lang="de-AT" altLang="de-DE" sz="2600" b="1" dirty="0"/>
              <a:t>    quellen </a:t>
            </a:r>
            <a:r>
              <a:rPr lang="de-AT" altLang="de-DE" sz="2600" dirty="0"/>
              <a:t>(Kohle, Öl, Gas) – </a:t>
            </a:r>
            <a:br>
              <a:rPr lang="de-AT" altLang="de-DE" sz="2600" dirty="0"/>
            </a:br>
            <a:r>
              <a:rPr lang="de-AT" altLang="de-DE" sz="2600" b="1" dirty="0"/>
              <a:t>durchschnittlicher Energiemix</a:t>
            </a:r>
          </a:p>
          <a:p>
            <a:pPr eaLnBrk="1" hangingPunct="1">
              <a:buFont typeface="Arial" charset="0"/>
              <a:buNone/>
            </a:pPr>
            <a:r>
              <a:rPr lang="de-AT" altLang="de-DE" sz="2800" dirty="0"/>
              <a:t>   </a:t>
            </a:r>
            <a:endParaRPr lang="de-DE" altLang="de-DE" sz="2800" dirty="0"/>
          </a:p>
          <a:p>
            <a:pPr eaLnBrk="1" hangingPunct="1">
              <a:buFont typeface="Arial" charset="0"/>
              <a:buNone/>
            </a:pPr>
            <a:endParaRPr lang="de-DE" altLang="de-DE" dirty="0"/>
          </a:p>
        </p:txBody>
      </p:sp>
      <p:sp>
        <p:nvSpPr>
          <p:cNvPr id="4" name="Abgerundetes Rechteck 3"/>
          <p:cNvSpPr/>
          <p:nvPr/>
        </p:nvSpPr>
        <p:spPr>
          <a:xfrm>
            <a:off x="6804025" y="2786063"/>
            <a:ext cx="1368375"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b="1" dirty="0"/>
              <a:t>1 Jahr = 1</a:t>
            </a:r>
            <a:endParaRPr lang="de-DE" b="1" dirty="0"/>
          </a:p>
        </p:txBody>
      </p:sp>
      <p:sp>
        <p:nvSpPr>
          <p:cNvPr id="5" name="Abgerundetes Rechteck 4"/>
          <p:cNvSpPr/>
          <p:nvPr/>
        </p:nvSpPr>
        <p:spPr>
          <a:xfrm>
            <a:off x="6770689" y="5013176"/>
            <a:ext cx="147372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b="1" dirty="0"/>
              <a:t>1 Jahr = 4,5</a:t>
            </a:r>
            <a:endParaRPr lang="de-DE" b="1" dirty="0"/>
          </a:p>
        </p:txBody>
      </p:sp>
      <p:pic>
        <p:nvPicPr>
          <p:cNvPr id="6" name="Picture 2" descr="https://tse1.mm.bing.net/th?id=OIP.RqwuI2u5y0kyqQOK7ONLyQHaGQ&amp;pid=Api"/>
          <p:cNvPicPr>
            <a:picLocks noChangeAspect="1" noChangeArrowheads="1"/>
          </p:cNvPicPr>
          <p:nvPr/>
        </p:nvPicPr>
        <p:blipFill>
          <a:blip r:embed="rId3" cstate="print"/>
          <a:srcRect/>
          <a:stretch>
            <a:fillRect/>
          </a:stretch>
        </p:blipFill>
        <p:spPr bwMode="auto">
          <a:xfrm>
            <a:off x="4493320" y="2348880"/>
            <a:ext cx="1703388" cy="1437820"/>
          </a:xfrm>
          <a:prstGeom prst="rect">
            <a:avLst/>
          </a:prstGeom>
          <a:noFill/>
          <a:ln w="9525">
            <a:noFill/>
            <a:miter lim="800000"/>
            <a:headEnd/>
            <a:tailEnd/>
          </a:ln>
        </p:spPr>
      </p:pic>
      <p:pic>
        <p:nvPicPr>
          <p:cNvPr id="26632" name="Picture 7" descr="Grundlinien beim Design für Sonnenenergie Sparen und Nutzen"/>
          <p:cNvPicPr>
            <a:picLocks noChangeAspect="1" noChangeArrowheads="1"/>
          </p:cNvPicPr>
          <p:nvPr/>
        </p:nvPicPr>
        <p:blipFill>
          <a:blip r:embed="rId4" cstate="print"/>
          <a:srcRect/>
          <a:stretch>
            <a:fillRect/>
          </a:stretch>
        </p:blipFill>
        <p:spPr bwMode="auto">
          <a:xfrm>
            <a:off x="2243501" y="2750877"/>
            <a:ext cx="2015951" cy="13406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AT" altLang="de-DE" b="1"/>
              <a:t>Wohnen</a:t>
            </a:r>
            <a:endParaRPr lang="de-DE" altLang="de-DE" b="1" dirty="0"/>
          </a:p>
        </p:txBody>
      </p:sp>
      <p:sp>
        <p:nvSpPr>
          <p:cNvPr id="3" name="Inhaltsplatzhalter 2"/>
          <p:cNvSpPr>
            <a:spLocks noGrp="1"/>
          </p:cNvSpPr>
          <p:nvPr>
            <p:ph idx="1"/>
          </p:nvPr>
        </p:nvSpPr>
        <p:spPr>
          <a:xfrm>
            <a:off x="323850" y="1412875"/>
            <a:ext cx="8532813" cy="4670425"/>
          </a:xfrm>
        </p:spPr>
        <p:txBody>
          <a:bodyPr rtlCol="0">
            <a:normAutofit/>
          </a:bodyPr>
          <a:lstStyle/>
          <a:p>
            <a:pPr marL="82550" indent="0">
              <a:buNone/>
            </a:pPr>
            <a:r>
              <a:rPr lang="de-DE" sz="2800" b="1" dirty="0"/>
              <a:t>Welche Art von Strom und wie viel Strom möchtest du verbrauchen? </a:t>
            </a:r>
          </a:p>
          <a:p>
            <a:pPr>
              <a:buNone/>
            </a:pPr>
            <a:endParaRPr lang="de-DE" sz="2800" b="1" dirty="0"/>
          </a:p>
          <a:p>
            <a:r>
              <a:rPr lang="de-DE" sz="2800" b="1" dirty="0"/>
              <a:t>Ökostrom</a:t>
            </a:r>
            <a:r>
              <a:rPr lang="de-DE" sz="2800" dirty="0"/>
              <a:t> (Sonne, Wasser, Wind,...)  </a:t>
            </a:r>
          </a:p>
          <a:p>
            <a:pPr>
              <a:spcBef>
                <a:spcPts val="0"/>
              </a:spcBef>
              <a:buNone/>
            </a:pPr>
            <a:r>
              <a:rPr lang="de-DE" sz="2800" dirty="0"/>
              <a:t>    plus </a:t>
            </a:r>
            <a:r>
              <a:rPr lang="de-DE" sz="2800" b="1" dirty="0"/>
              <a:t>Energieeinsparung</a:t>
            </a:r>
          </a:p>
          <a:p>
            <a:pPr>
              <a:spcBef>
                <a:spcPts val="1800"/>
              </a:spcBef>
              <a:spcAft>
                <a:spcPts val="1800"/>
              </a:spcAft>
              <a:buNone/>
            </a:pPr>
            <a:r>
              <a:rPr lang="de-DE" sz="2800" dirty="0"/>
              <a:t>oder</a:t>
            </a:r>
          </a:p>
          <a:p>
            <a:r>
              <a:rPr lang="de-DE" sz="2800" b="1" dirty="0"/>
              <a:t>Strom aus anderen Energiequellen</a:t>
            </a:r>
          </a:p>
          <a:p>
            <a:pPr>
              <a:spcBef>
                <a:spcPts val="0"/>
              </a:spcBef>
              <a:buNone/>
            </a:pPr>
            <a:r>
              <a:rPr lang="de-DE" sz="2800" dirty="0"/>
              <a:t>	und </a:t>
            </a:r>
            <a:r>
              <a:rPr lang="de-DE" sz="2800" b="1" dirty="0"/>
              <a:t>keine Energieeinsparung</a:t>
            </a:r>
          </a:p>
          <a:p>
            <a:pPr eaLnBrk="1" fontAlgn="auto" hangingPunct="1">
              <a:spcAft>
                <a:spcPts val="0"/>
              </a:spcAft>
              <a:buFont typeface="Arial" pitchFamily="34" charset="0"/>
              <a:buNone/>
              <a:defRPr/>
            </a:pPr>
            <a:endParaRPr lang="de-DE" dirty="0"/>
          </a:p>
        </p:txBody>
      </p:sp>
      <p:sp>
        <p:nvSpPr>
          <p:cNvPr id="4" name="Abgerundetes Rechteck 3"/>
          <p:cNvSpPr/>
          <p:nvPr/>
        </p:nvSpPr>
        <p:spPr>
          <a:xfrm>
            <a:off x="6948488" y="4797648"/>
            <a:ext cx="16557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b="1" dirty="0"/>
              <a:t>1 Jahr = </a:t>
            </a:r>
          </a:p>
          <a:p>
            <a:pPr algn="ctr" fontAlgn="auto">
              <a:spcBef>
                <a:spcPts val="0"/>
              </a:spcBef>
              <a:spcAft>
                <a:spcPts val="0"/>
              </a:spcAft>
              <a:defRPr/>
            </a:pPr>
            <a:r>
              <a:rPr lang="de-AT" b="1" dirty="0"/>
              <a:t>9,5</a:t>
            </a:r>
            <a:endParaRPr lang="de-DE" b="1" dirty="0"/>
          </a:p>
        </p:txBody>
      </p:sp>
      <p:sp>
        <p:nvSpPr>
          <p:cNvPr id="5" name="Abgerundetes Rechteck 4"/>
          <p:cNvSpPr/>
          <p:nvPr/>
        </p:nvSpPr>
        <p:spPr>
          <a:xfrm>
            <a:off x="6948264" y="2996952"/>
            <a:ext cx="1584325"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b="1" dirty="0"/>
              <a:t>1 Jahr = 1</a:t>
            </a:r>
            <a:endParaRPr lang="de-DE" b="1" dirty="0"/>
          </a:p>
        </p:txBody>
      </p:sp>
      <p:pic>
        <p:nvPicPr>
          <p:cNvPr id="27654" name="Picture 9" descr="Solar Energy by gnokii"/>
          <p:cNvPicPr>
            <a:picLocks noChangeAspect="1" noChangeArrowheads="1"/>
          </p:cNvPicPr>
          <p:nvPr/>
        </p:nvPicPr>
        <p:blipFill>
          <a:blip r:embed="rId3" cstate="print"/>
          <a:srcRect/>
          <a:stretch>
            <a:fillRect/>
          </a:stretch>
        </p:blipFill>
        <p:spPr bwMode="auto">
          <a:xfrm>
            <a:off x="0" y="-171450"/>
            <a:ext cx="1547813" cy="1622425"/>
          </a:xfrm>
          <a:prstGeom prst="rect">
            <a:avLst/>
          </a:prstGeom>
          <a:noFill/>
          <a:ln w="9525">
            <a:noFill/>
            <a:miter lim="800000"/>
            <a:headEnd/>
            <a:tailEnd/>
          </a:ln>
        </p:spPr>
      </p:pic>
      <p:pic>
        <p:nvPicPr>
          <p:cNvPr id="27655" name="Picture 11" descr="Wind Turbine 2 by erlandh"/>
          <p:cNvPicPr>
            <a:picLocks noChangeAspect="1" noChangeArrowheads="1"/>
          </p:cNvPicPr>
          <p:nvPr/>
        </p:nvPicPr>
        <p:blipFill>
          <a:blip r:embed="rId4" cstate="print"/>
          <a:srcRect/>
          <a:stretch>
            <a:fillRect/>
          </a:stretch>
        </p:blipFill>
        <p:spPr bwMode="auto">
          <a:xfrm>
            <a:off x="5651500" y="2060575"/>
            <a:ext cx="1069975" cy="2016125"/>
          </a:xfrm>
          <a:prstGeom prst="rect">
            <a:avLst/>
          </a:prstGeom>
          <a:noFill/>
          <a:ln w="9525">
            <a:noFill/>
            <a:miter lim="800000"/>
            <a:headEnd/>
            <a:tailEnd/>
          </a:ln>
        </p:spPr>
      </p:pic>
      <p:pic>
        <p:nvPicPr>
          <p:cNvPr id="27656" name="Picture 13" descr="Hydroelectric dam - colored by Rolaloka"/>
          <p:cNvPicPr>
            <a:picLocks noChangeAspect="1" noChangeArrowheads="1"/>
          </p:cNvPicPr>
          <p:nvPr/>
        </p:nvPicPr>
        <p:blipFill>
          <a:blip r:embed="rId5" cstate="print"/>
          <a:srcRect/>
          <a:stretch>
            <a:fillRect/>
          </a:stretch>
        </p:blipFill>
        <p:spPr bwMode="auto">
          <a:xfrm>
            <a:off x="7092280" y="260648"/>
            <a:ext cx="1816100" cy="113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descr="Mental Math by Khanke"/>
          <p:cNvPicPr>
            <a:picLocks noChangeAspect="1" noChangeArrowheads="1"/>
          </p:cNvPicPr>
          <p:nvPr/>
        </p:nvPicPr>
        <p:blipFill>
          <a:blip r:embed="rId4" cstate="print"/>
          <a:srcRect/>
          <a:stretch>
            <a:fillRect/>
          </a:stretch>
        </p:blipFill>
        <p:spPr bwMode="auto">
          <a:xfrm>
            <a:off x="7015163" y="547514"/>
            <a:ext cx="2165350" cy="1657350"/>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AT" b="1" dirty="0"/>
              <a:t>Berechnung des Klassendurchschnitts für Wohnen</a:t>
            </a:r>
            <a:endParaRPr lang="de-DE" b="1" dirty="0"/>
          </a:p>
        </p:txBody>
      </p:sp>
      <p:sp>
        <p:nvSpPr>
          <p:cNvPr id="2053" name="Textfeld 4"/>
          <p:cNvSpPr txBox="1">
            <a:spLocks noChangeArrowheads="1"/>
          </p:cNvSpPr>
          <p:nvPr/>
        </p:nvSpPr>
        <p:spPr bwMode="auto">
          <a:xfrm>
            <a:off x="539750" y="1484313"/>
            <a:ext cx="7345363" cy="646112"/>
          </a:xfrm>
          <a:prstGeom prst="rect">
            <a:avLst/>
          </a:prstGeom>
          <a:noFill/>
          <a:ln w="9525">
            <a:noFill/>
            <a:miter lim="800000"/>
            <a:headEnd/>
            <a:tailEnd/>
          </a:ln>
        </p:spPr>
        <p:txBody>
          <a:bodyPr>
            <a:spAutoFit/>
          </a:bodyPr>
          <a:lstStyle/>
          <a:p>
            <a:endParaRPr lang="de-AT" altLang="de-DE">
              <a:solidFill>
                <a:srgbClr val="FF0000"/>
              </a:solidFill>
              <a:latin typeface="Calibri" pitchFamily="34" charset="0"/>
            </a:endParaRPr>
          </a:p>
          <a:p>
            <a:endParaRPr lang="de-AT" altLang="de-DE">
              <a:solidFill>
                <a:srgbClr val="FF0000"/>
              </a:solidFill>
              <a:latin typeface="Calibri" pitchFamily="34" charset="0"/>
            </a:endParaRPr>
          </a:p>
        </p:txBody>
      </p:sp>
      <p:graphicFrame>
        <p:nvGraphicFramePr>
          <p:cNvPr id="3" name="Object 3"/>
          <p:cNvGraphicFramePr>
            <a:graphicFrameLocks noGrp="1" noChangeAspect="1"/>
          </p:cNvGraphicFramePr>
          <p:nvPr>
            <p:ph idx="1"/>
            <p:extLst>
              <p:ext uri="{D42A27DB-BD31-4B8C-83A1-F6EECF244321}">
                <p14:modId xmlns:p14="http://schemas.microsoft.com/office/powerpoint/2010/main" val="3563886835"/>
              </p:ext>
            </p:extLst>
          </p:nvPr>
        </p:nvGraphicFramePr>
        <p:xfrm>
          <a:off x="971600" y="2204864"/>
          <a:ext cx="7284571" cy="3456384"/>
        </p:xfrm>
        <a:graphic>
          <a:graphicData uri="http://schemas.openxmlformats.org/presentationml/2006/ole">
            <mc:AlternateContent xmlns:mc="http://schemas.openxmlformats.org/markup-compatibility/2006">
              <mc:Choice xmlns:v="urn:schemas-microsoft-com:vml" Requires="v">
                <p:oleObj spid="_x0000_s2126" name="Worksheet" r:id="rId5" imgW="5038803" imgH="2390638" progId="Excel.Sheet.8">
                  <p:embed/>
                </p:oleObj>
              </mc:Choice>
              <mc:Fallback>
                <p:oleObj name="Worksheet" r:id="rId5" imgW="5038803" imgH="2390638" progId="Excel.Sheet.8">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204864"/>
                        <a:ext cx="7284571" cy="3456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FF3BD9FE-D392-40BB-8293-385514E29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32" t="25200" r="64091" b="26080"/>
          <a:stretch>
            <a:fillRect/>
          </a:stretch>
        </p:blipFill>
        <p:spPr bwMode="auto">
          <a:xfrm>
            <a:off x="6343650" y="1700808"/>
            <a:ext cx="2343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a:extLst>
              <a:ext uri="{FF2B5EF4-FFF2-40B4-BE49-F238E27FC236}">
                <a16:creationId xmlns:a16="http://schemas.microsoft.com/office/drawing/2014/main" id="{7D32E8EC-10A4-42A5-A4A2-B257A06C1410}"/>
              </a:ext>
            </a:extLst>
          </p:cNvPr>
          <p:cNvSpPr>
            <a:spLocks noGrp="1"/>
          </p:cNvSpPr>
          <p:nvPr>
            <p:ph idx="1"/>
          </p:nvPr>
        </p:nvSpPr>
        <p:spPr>
          <a:xfrm>
            <a:off x="323850" y="1341438"/>
            <a:ext cx="8229600" cy="4968875"/>
          </a:xfrm>
        </p:spPr>
        <p:txBody>
          <a:bodyPr/>
          <a:lstStyle/>
          <a:p>
            <a:pPr eaLnBrk="1" hangingPunct="1"/>
            <a:r>
              <a:rPr lang="en-GB" altLang="de-DE" dirty="0" err="1"/>
              <a:t>Für</a:t>
            </a:r>
            <a:r>
              <a:rPr lang="en-GB" altLang="de-DE" b="1" dirty="0"/>
              <a:t> </a:t>
            </a:r>
            <a:r>
              <a:rPr lang="en-GB" altLang="de-DE" sz="3000" b="1" dirty="0" err="1"/>
              <a:t>Konsum</a:t>
            </a:r>
            <a:r>
              <a:rPr lang="en-GB" altLang="de-DE" sz="3000" b="1" dirty="0"/>
              <a:t> </a:t>
            </a:r>
            <a:r>
              <a:rPr lang="en-GB" altLang="de-DE" sz="3000" dirty="0" err="1"/>
              <a:t>brauchen</a:t>
            </a:r>
            <a:r>
              <a:rPr lang="en-GB" altLang="de-DE" sz="3000" dirty="0"/>
              <a:t> </a:t>
            </a:r>
            <a:r>
              <a:rPr lang="en-GB" altLang="de-DE" sz="3000" dirty="0" err="1"/>
              <a:t>wir</a:t>
            </a:r>
            <a:r>
              <a:rPr lang="en-GB" altLang="de-DE" sz="3000" b="1" dirty="0"/>
              <a:t> </a:t>
            </a:r>
            <a:r>
              <a:rPr lang="en-GB" altLang="de-DE" sz="3000" b="1" dirty="0" err="1"/>
              <a:t>Ressourcen</a:t>
            </a:r>
            <a:r>
              <a:rPr lang="en-GB" altLang="de-DE" sz="3000" b="1" dirty="0"/>
              <a:t> </a:t>
            </a:r>
            <a:br>
              <a:rPr lang="en-GB" altLang="de-DE" sz="3000" b="1" dirty="0"/>
            </a:br>
            <a:r>
              <a:rPr lang="en-GB" altLang="de-DE" sz="3000" dirty="0"/>
              <a:t>und </a:t>
            </a:r>
            <a:r>
              <a:rPr lang="en-GB" altLang="de-DE" sz="3000" dirty="0" err="1"/>
              <a:t>somit</a:t>
            </a:r>
            <a:r>
              <a:rPr lang="en-GB" altLang="de-DE" sz="3000" dirty="0"/>
              <a:t> </a:t>
            </a:r>
            <a:r>
              <a:rPr lang="en-GB" altLang="de-DE" sz="3000" b="1" dirty="0"/>
              <a:t>Platz</a:t>
            </a:r>
            <a:r>
              <a:rPr lang="en-GB" altLang="de-DE" sz="3000" dirty="0"/>
              <a:t> </a:t>
            </a:r>
            <a:endParaRPr lang="de-DE" altLang="de-DE" sz="3000" dirty="0"/>
          </a:p>
          <a:p>
            <a:pPr eaLnBrk="1" hangingPunct="1"/>
            <a:r>
              <a:rPr lang="en-GB" altLang="de-DE" sz="3000" dirty="0" err="1"/>
              <a:t>Wir</a:t>
            </a:r>
            <a:r>
              <a:rPr lang="en-GB" altLang="de-DE" sz="3000" dirty="0"/>
              <a:t> </a:t>
            </a:r>
            <a:r>
              <a:rPr lang="en-GB" altLang="de-DE" sz="3000" dirty="0" err="1"/>
              <a:t>können</a:t>
            </a:r>
            <a:r>
              <a:rPr lang="en-GB" altLang="de-DE" sz="3000" dirty="0"/>
              <a:t> </a:t>
            </a:r>
            <a:r>
              <a:rPr lang="en-GB" altLang="de-DE" sz="3000" dirty="0" err="1"/>
              <a:t>nur</a:t>
            </a:r>
            <a:r>
              <a:rPr lang="en-GB" altLang="de-DE" sz="3000" dirty="0"/>
              <a:t> </a:t>
            </a:r>
            <a:r>
              <a:rPr lang="en-GB" altLang="de-DE" sz="3000" b="1" dirty="0"/>
              <a:t>25%</a:t>
            </a:r>
            <a:r>
              <a:rPr lang="en-GB" altLang="de-DE" sz="3000" dirty="0"/>
              <a:t> der </a:t>
            </a:r>
            <a:br>
              <a:rPr lang="en-GB" altLang="de-DE" sz="3000" dirty="0"/>
            </a:br>
            <a:r>
              <a:rPr lang="en-GB" altLang="de-DE" sz="3000" dirty="0" err="1"/>
              <a:t>Erdoberfläche</a:t>
            </a:r>
            <a:r>
              <a:rPr lang="en-GB" altLang="de-DE" sz="3000" dirty="0"/>
              <a:t> </a:t>
            </a:r>
            <a:r>
              <a:rPr lang="en-GB" altLang="de-DE" sz="3000" dirty="0" err="1"/>
              <a:t>nutzen</a:t>
            </a:r>
            <a:r>
              <a:rPr lang="en-GB" altLang="de-DE" sz="3000" dirty="0"/>
              <a:t>! </a:t>
            </a:r>
            <a:r>
              <a:rPr lang="en-GB" altLang="de-DE" sz="3000" b="1" dirty="0"/>
              <a:t>= </a:t>
            </a:r>
            <a:br>
              <a:rPr lang="en-GB" altLang="de-DE" sz="3000" b="1" dirty="0"/>
            </a:br>
            <a:r>
              <a:rPr lang="en-GB" altLang="de-DE" sz="3000" b="1" dirty="0" err="1"/>
              <a:t>bioproduktive</a:t>
            </a:r>
            <a:r>
              <a:rPr lang="en-GB" altLang="de-DE" sz="3000" b="1" dirty="0"/>
              <a:t> </a:t>
            </a:r>
            <a:r>
              <a:rPr lang="en-GB" altLang="de-DE" sz="3000" b="1" dirty="0" err="1"/>
              <a:t>Fläche</a:t>
            </a:r>
            <a:endParaRPr lang="de-DE" altLang="de-DE" sz="3000" b="1" dirty="0"/>
          </a:p>
          <a:p>
            <a:pPr eaLnBrk="1" hangingPunct="1"/>
            <a:r>
              <a:rPr lang="en-GB" altLang="de-DE" sz="3000" dirty="0" err="1"/>
              <a:t>Welche</a:t>
            </a:r>
            <a:r>
              <a:rPr lang="en-GB" altLang="de-DE" sz="3000" b="1" dirty="0"/>
              <a:t> </a:t>
            </a:r>
            <a:r>
              <a:rPr lang="en-GB" altLang="de-DE" sz="3000" b="1" dirty="0" err="1"/>
              <a:t>Flächen</a:t>
            </a:r>
            <a:r>
              <a:rPr lang="en-GB" altLang="de-DE" sz="3000" b="1" dirty="0"/>
              <a:t> </a:t>
            </a:r>
            <a:r>
              <a:rPr lang="en-GB" altLang="de-DE" sz="3000" dirty="0" err="1"/>
              <a:t>brauchen</a:t>
            </a:r>
            <a:r>
              <a:rPr lang="en-GB" altLang="de-DE" sz="3000" dirty="0"/>
              <a:t> </a:t>
            </a:r>
            <a:r>
              <a:rPr lang="en-GB" altLang="de-DE" sz="3000" dirty="0" err="1"/>
              <a:t>wir</a:t>
            </a:r>
            <a:r>
              <a:rPr lang="en-GB" altLang="de-DE" sz="3000" dirty="0"/>
              <a:t>, um </a:t>
            </a:r>
            <a:r>
              <a:rPr lang="en-GB" altLang="de-DE" sz="3000" b="1" dirty="0"/>
              <a:t>Essen, </a:t>
            </a:r>
            <a:r>
              <a:rPr lang="en-GB" altLang="de-DE" sz="3000" b="1" dirty="0" err="1"/>
              <a:t>Kleidung</a:t>
            </a:r>
            <a:r>
              <a:rPr lang="en-GB" altLang="de-DE" sz="3000" b="1" dirty="0"/>
              <a:t> und </a:t>
            </a:r>
            <a:r>
              <a:rPr lang="en-GB" altLang="de-DE" sz="3000" b="1" dirty="0" err="1"/>
              <a:t>Energie</a:t>
            </a:r>
            <a:r>
              <a:rPr lang="en-GB" altLang="de-DE" sz="3000" b="1" dirty="0"/>
              <a:t> </a:t>
            </a:r>
            <a:r>
              <a:rPr lang="en-GB" altLang="de-DE" sz="3000" dirty="0" err="1"/>
              <a:t>zu</a:t>
            </a:r>
            <a:r>
              <a:rPr lang="en-GB" altLang="de-DE" sz="3000" dirty="0"/>
              <a:t> </a:t>
            </a:r>
            <a:r>
              <a:rPr lang="en-GB" altLang="de-DE" sz="3000" dirty="0" err="1"/>
              <a:t>produzieren</a:t>
            </a:r>
            <a:r>
              <a:rPr lang="en-GB" altLang="de-DE" sz="3000" dirty="0"/>
              <a:t> und </a:t>
            </a:r>
            <a:r>
              <a:rPr lang="en-GB" altLang="de-DE" sz="3000" dirty="0" err="1"/>
              <a:t>unsere</a:t>
            </a:r>
            <a:r>
              <a:rPr lang="en-GB" altLang="de-DE" sz="3000" b="1" dirty="0"/>
              <a:t> </a:t>
            </a:r>
            <a:r>
              <a:rPr lang="en-GB" altLang="de-DE" sz="3000" b="1" dirty="0" err="1"/>
              <a:t>Abfälle</a:t>
            </a:r>
            <a:r>
              <a:rPr lang="en-GB" altLang="de-DE" sz="3000" b="1" dirty="0"/>
              <a:t> </a:t>
            </a:r>
            <a:r>
              <a:rPr lang="en-GB" altLang="de-DE" sz="3000" b="1" dirty="0" err="1"/>
              <a:t>zu</a:t>
            </a:r>
            <a:r>
              <a:rPr lang="en-GB" altLang="de-DE" sz="3000" b="1" dirty="0"/>
              <a:t> </a:t>
            </a:r>
            <a:r>
              <a:rPr lang="en-GB" altLang="de-DE" sz="3000" b="1" dirty="0" err="1"/>
              <a:t>entsorgen</a:t>
            </a:r>
            <a:r>
              <a:rPr lang="en-GB" altLang="de-DE" sz="3000" b="1" dirty="0"/>
              <a:t>?</a:t>
            </a:r>
          </a:p>
          <a:p>
            <a:pPr eaLnBrk="1" hangingPunct="1">
              <a:spcAft>
                <a:spcPts val="1200"/>
              </a:spcAft>
              <a:buFont typeface="Arial" panose="020B0604020202020204" pitchFamily="34" charset="0"/>
              <a:buNone/>
            </a:pPr>
            <a:r>
              <a:rPr lang="de-AT" altLang="de-DE" sz="3000" b="1" dirty="0"/>
              <a:t>	-&gt; </a:t>
            </a:r>
            <a:r>
              <a:rPr lang="en-GB" altLang="de-DE" sz="3000" dirty="0" err="1"/>
              <a:t>Diese</a:t>
            </a:r>
            <a:r>
              <a:rPr lang="en-GB" altLang="de-DE" sz="3000" dirty="0"/>
              <a:t> </a:t>
            </a:r>
            <a:r>
              <a:rPr lang="en-GB" altLang="de-DE" sz="3000" dirty="0" err="1"/>
              <a:t>Flächen</a:t>
            </a:r>
            <a:r>
              <a:rPr lang="en-GB" altLang="de-DE" sz="3000" dirty="0"/>
              <a:t> </a:t>
            </a:r>
            <a:r>
              <a:rPr lang="en-GB" altLang="de-DE" sz="3000" dirty="0" err="1"/>
              <a:t>werden</a:t>
            </a:r>
            <a:r>
              <a:rPr lang="en-GB" altLang="de-DE" sz="3000" dirty="0"/>
              <a:t> in den </a:t>
            </a:r>
            <a:r>
              <a:rPr lang="en-GB" altLang="de-DE" sz="3000" dirty="0" err="1"/>
              <a:t>Ökologischen</a:t>
            </a:r>
            <a:r>
              <a:rPr lang="en-GB" altLang="de-DE" sz="3000" dirty="0"/>
              <a:t> </a:t>
            </a:r>
            <a:r>
              <a:rPr lang="en-GB" altLang="de-DE" sz="3000" dirty="0" err="1"/>
              <a:t>Fußabdruck</a:t>
            </a:r>
            <a:r>
              <a:rPr lang="en-GB" altLang="de-DE" sz="3000" dirty="0"/>
              <a:t> </a:t>
            </a:r>
            <a:r>
              <a:rPr lang="en-GB" altLang="de-DE" sz="3000" dirty="0" err="1"/>
              <a:t>miteingerechnet</a:t>
            </a:r>
            <a:endParaRPr lang="de-DE" altLang="de-DE" sz="3000" dirty="0"/>
          </a:p>
        </p:txBody>
      </p:sp>
      <p:sp>
        <p:nvSpPr>
          <p:cNvPr id="7172" name="Titel 1">
            <a:extLst>
              <a:ext uri="{FF2B5EF4-FFF2-40B4-BE49-F238E27FC236}">
                <a16:creationId xmlns:a16="http://schemas.microsoft.com/office/drawing/2014/main" id="{677C228C-F906-47B8-8097-D23147039385}"/>
              </a:ext>
            </a:extLst>
          </p:cNvPr>
          <p:cNvSpPr>
            <a:spLocks noGrp="1"/>
          </p:cNvSpPr>
          <p:nvPr>
            <p:ph type="title"/>
          </p:nvPr>
        </p:nvSpPr>
        <p:spPr>
          <a:xfrm>
            <a:off x="457200" y="116632"/>
            <a:ext cx="8229600" cy="1143000"/>
          </a:xfrm>
        </p:spPr>
        <p:txBody>
          <a:bodyPr/>
          <a:lstStyle/>
          <a:p>
            <a:pPr eaLnBrk="1" hangingPunct="1"/>
            <a:r>
              <a:rPr lang="de-AT" altLang="de-DE" b="1" dirty="0"/>
              <a:t>Der Ökologische Fußabdruck</a:t>
            </a:r>
            <a:endParaRPr lang="de-DE" altLang="de-DE"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a:extLst>
              <a:ext uri="{FF2B5EF4-FFF2-40B4-BE49-F238E27FC236}">
                <a16:creationId xmlns:a16="http://schemas.microsoft.com/office/drawing/2014/main" id="{59F3DC61-A500-4B4D-AD27-40BA515C7746}"/>
              </a:ext>
            </a:extLst>
          </p:cNvPr>
          <p:cNvSpPr/>
          <p:nvPr/>
        </p:nvSpPr>
        <p:spPr>
          <a:xfrm>
            <a:off x="5742187" y="-729099"/>
            <a:ext cx="4536504" cy="337113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1">
            <a:spAutoFit/>
          </a:bodyPr>
          <a:lstStyle/>
          <a:p>
            <a:pPr algn="ctr" fontAlgn="auto">
              <a:spcBef>
                <a:spcPts val="0"/>
              </a:spcBef>
              <a:spcAft>
                <a:spcPts val="0"/>
              </a:spcAft>
              <a:defRPr/>
            </a:pPr>
            <a:r>
              <a:rPr lang="en-US">
                <a:solidFill>
                  <a:prstClr val="white"/>
                </a:solidFill>
              </a:rPr>
              <a:t>Durchschnittlich macht das Wohnen </a:t>
            </a:r>
            <a:r>
              <a:rPr lang="en-US" b="1">
                <a:solidFill>
                  <a:prstClr val="white"/>
                </a:solidFill>
              </a:rPr>
              <a:t>22% </a:t>
            </a:r>
            <a:r>
              <a:rPr lang="en-US">
                <a:solidFill>
                  <a:srgbClr val="00B0F0"/>
                </a:solidFill>
              </a:rPr>
              <a:t>des Österreichischen Fußabdrucks </a:t>
            </a:r>
            <a:r>
              <a:rPr lang="en-US">
                <a:solidFill>
                  <a:prstClr val="white"/>
                </a:solidFill>
              </a:rPr>
              <a:t>aus …</a:t>
            </a:r>
            <a:endParaRPr lang="de-DE" dirty="0">
              <a:solidFill>
                <a:prstClr val="white"/>
              </a:solidFill>
            </a:endParaRPr>
          </a:p>
        </p:txBody>
      </p:sp>
      <p:sp>
        <p:nvSpPr>
          <p:cNvPr id="37890" name="Titel 1">
            <a:extLst>
              <a:ext uri="{FF2B5EF4-FFF2-40B4-BE49-F238E27FC236}">
                <a16:creationId xmlns:a16="http://schemas.microsoft.com/office/drawing/2014/main" id="{3C58E398-2386-44B8-872B-F5F5CFAFD30E}"/>
              </a:ext>
            </a:extLst>
          </p:cNvPr>
          <p:cNvSpPr>
            <a:spLocks noGrp="1"/>
          </p:cNvSpPr>
          <p:nvPr>
            <p:ph type="title"/>
          </p:nvPr>
        </p:nvSpPr>
        <p:spPr>
          <a:xfrm>
            <a:off x="179512" y="274638"/>
            <a:ext cx="8507288" cy="1143000"/>
          </a:xfrm>
        </p:spPr>
        <p:txBody>
          <a:bodyPr/>
          <a:lstStyle/>
          <a:p>
            <a:pPr eaLnBrk="1" hangingPunct="1"/>
            <a:r>
              <a:rPr lang="de-AT" altLang="de-DE" b="1"/>
              <a:t>Wohnen</a:t>
            </a:r>
            <a:endParaRPr lang="de-DE" altLang="de-DE" b="1"/>
          </a:p>
        </p:txBody>
      </p:sp>
      <p:sp>
        <p:nvSpPr>
          <p:cNvPr id="3" name="Inhaltsplatzhalter 2">
            <a:extLst>
              <a:ext uri="{FF2B5EF4-FFF2-40B4-BE49-F238E27FC236}">
                <a16:creationId xmlns:a16="http://schemas.microsoft.com/office/drawing/2014/main" id="{3D0F8F1E-8713-4660-AC4C-8C4A57A2E6E9}"/>
              </a:ext>
            </a:extLst>
          </p:cNvPr>
          <p:cNvSpPr>
            <a:spLocks noGrp="1"/>
          </p:cNvSpPr>
          <p:nvPr>
            <p:ph idx="1"/>
          </p:nvPr>
        </p:nvSpPr>
        <p:spPr>
          <a:xfrm>
            <a:off x="457200" y="1855788"/>
            <a:ext cx="7210425" cy="4525962"/>
          </a:xfrm>
        </p:spPr>
        <p:txBody>
          <a:bodyPr/>
          <a:lstStyle/>
          <a:p>
            <a:pPr eaLnBrk="1" hangingPunct="1"/>
            <a:r>
              <a:rPr lang="en-GB" altLang="de-DE" sz="2800"/>
              <a:t>Warum macht die </a:t>
            </a:r>
            <a:r>
              <a:rPr lang="en-GB" altLang="de-DE" sz="2800" b="1"/>
              <a:t>Isolierung</a:t>
            </a:r>
            <a:r>
              <a:rPr lang="en-GB" altLang="de-DE" sz="2800"/>
              <a:t> so einen großen Unterschied beim Footprint?</a:t>
            </a:r>
          </a:p>
          <a:p>
            <a:pPr eaLnBrk="1" hangingPunct="1"/>
            <a:endParaRPr lang="en-GB" altLang="de-DE" sz="800"/>
          </a:p>
          <a:p>
            <a:pPr eaLnBrk="1" hangingPunct="1"/>
            <a:r>
              <a:rPr lang="en-GB" altLang="de-DE" sz="2800"/>
              <a:t>Auf Ökostrom umsteigen, das Haus isolieren: </a:t>
            </a:r>
            <a:r>
              <a:rPr lang="en-GB" altLang="de-DE" sz="2400"/>
              <a:t>Unveränderte Lebensqualität aber großer Impact! </a:t>
            </a:r>
          </a:p>
          <a:p>
            <a:pPr marL="0" indent="0" eaLnBrk="1" hangingPunct="1">
              <a:buNone/>
            </a:pPr>
            <a:endParaRPr lang="en-GB" altLang="de-DE" sz="800"/>
          </a:p>
          <a:p>
            <a:pPr eaLnBrk="1" hangingPunct="1"/>
            <a:r>
              <a:rPr lang="en-GB" altLang="de-DE" sz="2800" b="1"/>
              <a:t>Alte Gebäude </a:t>
            </a:r>
            <a:r>
              <a:rPr lang="en-GB" altLang="de-DE" sz="2800"/>
              <a:t>können auf Passivhausstandard</a:t>
            </a:r>
            <a:br>
              <a:rPr lang="en-GB" altLang="de-DE" sz="2800"/>
            </a:br>
            <a:r>
              <a:rPr lang="en-GB" altLang="de-DE" sz="2800"/>
              <a:t>upgegradet werden</a:t>
            </a:r>
            <a:endParaRPr lang="de-DE" altLang="de-DE" sz="2800"/>
          </a:p>
          <a:p>
            <a:pPr eaLnBrk="1" hangingPunct="1">
              <a:buFont typeface="Arial" panose="020B0604020202020204" pitchFamily="34" charset="0"/>
              <a:buNone/>
            </a:pPr>
            <a:endParaRPr lang="de-AT" altLang="de-DE"/>
          </a:p>
          <a:p>
            <a:pPr eaLnBrk="1" hangingPunct="1"/>
            <a:endParaRPr lang="de-AT" altLang="de-DE"/>
          </a:p>
          <a:p>
            <a:pPr eaLnBrk="1" hangingPunct="1"/>
            <a:endParaRPr lang="de-DE" altLang="de-DE"/>
          </a:p>
        </p:txBody>
      </p:sp>
      <p:sp>
        <p:nvSpPr>
          <p:cNvPr id="6" name="Ovale Legende 5">
            <a:extLst>
              <a:ext uri="{FF2B5EF4-FFF2-40B4-BE49-F238E27FC236}">
                <a16:creationId xmlns:a16="http://schemas.microsoft.com/office/drawing/2014/main" id="{C12A02C8-9D7B-4C92-A289-808D9D5FF1F1}"/>
              </a:ext>
            </a:extLst>
          </p:cNvPr>
          <p:cNvSpPr/>
          <p:nvPr/>
        </p:nvSpPr>
        <p:spPr>
          <a:xfrm>
            <a:off x="7236296" y="3068960"/>
            <a:ext cx="2232025" cy="1224210"/>
          </a:xfrm>
          <a:prstGeom prst="wedgeEllipseCallout">
            <a:avLst>
              <a:gd name="adj1" fmla="val -54929"/>
              <a:gd name="adj2" fmla="val -22846"/>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de-AT" sz="1600">
                <a:solidFill>
                  <a:prstClr val="white"/>
                </a:solidFill>
              </a:rPr>
              <a:t>Denk darüber nach, den Energieanbieter zu wechseln</a:t>
            </a:r>
            <a:endParaRPr lang="de-DE" sz="1600" dirty="0">
              <a:solidFill>
                <a:prstClr val="white"/>
              </a:solidFill>
            </a:endParaRPr>
          </a:p>
        </p:txBody>
      </p:sp>
      <p:sp>
        <p:nvSpPr>
          <p:cNvPr id="7" name="Explosion 1 6">
            <a:extLst>
              <a:ext uri="{FF2B5EF4-FFF2-40B4-BE49-F238E27FC236}">
                <a16:creationId xmlns:a16="http://schemas.microsoft.com/office/drawing/2014/main" id="{BF444A9F-D415-4E73-9575-B5FD552ADDBE}"/>
              </a:ext>
            </a:extLst>
          </p:cNvPr>
          <p:cNvSpPr/>
          <p:nvPr/>
        </p:nvSpPr>
        <p:spPr>
          <a:xfrm>
            <a:off x="681620" y="4460191"/>
            <a:ext cx="4890373" cy="3371136"/>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nchorCtr="1">
            <a:spAutoFit/>
          </a:bodyPr>
          <a:lstStyle/>
          <a:p>
            <a:pPr algn="ctr" fontAlgn="auto">
              <a:spcBef>
                <a:spcPts val="0"/>
              </a:spcBef>
              <a:spcAft>
                <a:spcPts val="0"/>
              </a:spcAft>
              <a:defRPr/>
            </a:pPr>
            <a:r>
              <a:rPr lang="de-AT">
                <a:solidFill>
                  <a:prstClr val="white"/>
                </a:solidFill>
              </a:rPr>
              <a:t>… </a:t>
            </a:r>
            <a:r>
              <a:rPr lang="en-US">
                <a:solidFill>
                  <a:prstClr val="white"/>
                </a:solidFill>
              </a:rPr>
              <a:t>wenn alle Optionen ausgeschöpft würden, könnte der Anteil leicht auf </a:t>
            </a:r>
            <a:r>
              <a:rPr lang="en-US" b="1">
                <a:solidFill>
                  <a:prstClr val="white"/>
                </a:solidFill>
              </a:rPr>
              <a:t>6% </a:t>
            </a:r>
            <a:r>
              <a:rPr lang="en-US">
                <a:solidFill>
                  <a:prstClr val="white"/>
                </a:solidFill>
              </a:rPr>
              <a:t>gesenkt werden! </a:t>
            </a:r>
            <a:endParaRPr lang="de-DE" dirty="0">
              <a:solidFill>
                <a:prstClr val="white"/>
              </a:solidFill>
            </a:endParaRPr>
          </a:p>
        </p:txBody>
      </p:sp>
      <p:sp>
        <p:nvSpPr>
          <p:cNvPr id="8" name="Ovale Legende 7">
            <a:extLst>
              <a:ext uri="{FF2B5EF4-FFF2-40B4-BE49-F238E27FC236}">
                <a16:creationId xmlns:a16="http://schemas.microsoft.com/office/drawing/2014/main" id="{746A0D65-1BE1-4D74-AEA2-9117DF8DB6AF}"/>
              </a:ext>
            </a:extLst>
          </p:cNvPr>
          <p:cNvSpPr/>
          <p:nvPr/>
        </p:nvSpPr>
        <p:spPr>
          <a:xfrm>
            <a:off x="5385660" y="4804322"/>
            <a:ext cx="3240087" cy="1341437"/>
          </a:xfrm>
          <a:prstGeom prst="wedgeEllipseCallout">
            <a:avLst>
              <a:gd name="adj1" fmla="val 60696"/>
              <a:gd name="adj2" fmla="val 18138"/>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600">
                <a:solidFill>
                  <a:prstClr val="white"/>
                </a:solidFill>
              </a:rPr>
              <a:t>Weißt du, wieviel Strom du verbrauchst? Schau auf die Stromrechnung daheim!</a:t>
            </a:r>
            <a:endParaRPr lang="en-US" sz="1600" dirty="0">
              <a:solidFill>
                <a:prstClr val="white"/>
              </a:solidFill>
            </a:endParaRPr>
          </a:p>
        </p:txBody>
      </p:sp>
      <p:pic>
        <p:nvPicPr>
          <p:cNvPr id="37896" name="Picture 9" descr="Reduce CO2 by bitterjug">
            <a:extLst>
              <a:ext uri="{FF2B5EF4-FFF2-40B4-BE49-F238E27FC236}">
                <a16:creationId xmlns:a16="http://schemas.microsoft.com/office/drawing/2014/main" id="{CB6069DF-9319-45AF-8FEC-31423611B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8263"/>
            <a:ext cx="151288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336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9DB3F05B-CF5D-4C7A-803E-03CDF528064E}"/>
              </a:ext>
            </a:extLst>
          </p:cNvPr>
          <p:cNvSpPr>
            <a:spLocks noGrp="1"/>
          </p:cNvSpPr>
          <p:nvPr>
            <p:ph type="title"/>
          </p:nvPr>
        </p:nvSpPr>
        <p:spPr/>
        <p:txBody>
          <a:bodyPr/>
          <a:lstStyle/>
          <a:p>
            <a:pPr eaLnBrk="1" hangingPunct="1"/>
            <a:r>
              <a:rPr lang="de-AT" altLang="de-DE" b="1"/>
              <a:t>Mobilität</a:t>
            </a:r>
            <a:endParaRPr lang="de-DE" altLang="de-DE" b="1"/>
          </a:p>
        </p:txBody>
      </p:sp>
      <p:sp>
        <p:nvSpPr>
          <p:cNvPr id="3" name="Inhaltsplatzhalter 2">
            <a:extLst>
              <a:ext uri="{FF2B5EF4-FFF2-40B4-BE49-F238E27FC236}">
                <a16:creationId xmlns:a16="http://schemas.microsoft.com/office/drawing/2014/main" id="{D186C5A8-DDB0-4FD4-9775-9DEA4BF81458}"/>
              </a:ext>
            </a:extLst>
          </p:cNvPr>
          <p:cNvSpPr>
            <a:spLocks noGrp="1"/>
          </p:cNvSpPr>
          <p:nvPr>
            <p:ph idx="1"/>
          </p:nvPr>
        </p:nvSpPr>
        <p:spPr>
          <a:xfrm>
            <a:off x="611188" y="1484313"/>
            <a:ext cx="8064500" cy="4670425"/>
          </a:xfrm>
        </p:spPr>
        <p:txBody>
          <a:bodyPr rtlCol="0">
            <a:normAutofit/>
          </a:bodyPr>
          <a:lstStyle/>
          <a:p>
            <a:pPr marL="0" indent="0" eaLnBrk="1" fontAlgn="auto" hangingPunct="1">
              <a:spcAft>
                <a:spcPts val="1800"/>
              </a:spcAft>
              <a:defRPr/>
            </a:pPr>
            <a:r>
              <a:rPr lang="de-AT" sz="3000" b="1" dirty="0"/>
              <a:t>  Möchtest du mit dem Flugzeug reisen?</a:t>
            </a:r>
          </a:p>
          <a:p>
            <a:pPr marL="0" indent="0" eaLnBrk="1" fontAlgn="auto" hangingPunct="1">
              <a:spcAft>
                <a:spcPts val="1800"/>
              </a:spcAft>
              <a:buFont typeface="Arial" charset="0"/>
              <a:buNone/>
              <a:defRPr/>
            </a:pPr>
            <a:r>
              <a:rPr lang="de-AT" sz="3000" b="1" dirty="0"/>
              <a:t>Ja: </a:t>
            </a:r>
            <a:r>
              <a:rPr lang="de-AT" sz="3000" b="1" dirty="0" err="1"/>
              <a:t>Wieviele</a:t>
            </a:r>
            <a:r>
              <a:rPr lang="de-AT" sz="3000" b="1" dirty="0"/>
              <a:t> km / Jahr?</a:t>
            </a:r>
          </a:p>
          <a:p>
            <a:pPr eaLnBrk="1" fontAlgn="auto" hangingPunct="1">
              <a:spcBef>
                <a:spcPts val="2400"/>
              </a:spcBef>
              <a:spcAft>
                <a:spcPts val="0"/>
              </a:spcAft>
              <a:buFont typeface="Arial" charset="0"/>
              <a:buChar char="•"/>
              <a:defRPr/>
            </a:pPr>
            <a:r>
              <a:rPr lang="de-AT" sz="2800" b="1" dirty="0"/>
              <a:t> Langstrecke:</a:t>
            </a:r>
          </a:p>
          <a:p>
            <a:pPr eaLnBrk="1" fontAlgn="auto" hangingPunct="1">
              <a:spcAft>
                <a:spcPts val="0"/>
              </a:spcAft>
              <a:buFont typeface="Arial" panose="020B0604020202020204" pitchFamily="34" charset="0"/>
              <a:buNone/>
              <a:defRPr/>
            </a:pPr>
            <a:r>
              <a:rPr lang="de-AT" sz="2400" b="1" dirty="0"/>
              <a:t>       ___km dividiert durch 200 km = __</a:t>
            </a:r>
            <a:r>
              <a:rPr lang="de-AT" sz="2400" b="1" dirty="0" err="1"/>
              <a:t>Stk</a:t>
            </a:r>
            <a:r>
              <a:rPr lang="de-AT" sz="2400" b="1" dirty="0"/>
              <a:t>.</a:t>
            </a:r>
          </a:p>
          <a:p>
            <a:pPr eaLnBrk="1" fontAlgn="auto" hangingPunct="1">
              <a:spcBef>
                <a:spcPts val="1800"/>
              </a:spcBef>
              <a:spcAft>
                <a:spcPts val="0"/>
              </a:spcAft>
              <a:buFont typeface="Arial" charset="0"/>
              <a:buChar char="•"/>
              <a:defRPr/>
            </a:pPr>
            <a:r>
              <a:rPr lang="de-AT" sz="2800" b="1" dirty="0"/>
              <a:t>Kurzstrecke</a:t>
            </a:r>
          </a:p>
          <a:p>
            <a:pPr eaLnBrk="1" fontAlgn="auto" hangingPunct="1">
              <a:spcAft>
                <a:spcPts val="0"/>
              </a:spcAft>
              <a:buFont typeface="Arial" panose="020B0604020202020204" pitchFamily="34" charset="0"/>
              <a:buNone/>
              <a:defRPr/>
            </a:pPr>
            <a:r>
              <a:rPr lang="de-AT" sz="2400" b="1" dirty="0"/>
              <a:t>      ___km dividiert durch 100 km = __</a:t>
            </a:r>
            <a:r>
              <a:rPr lang="de-AT" sz="2400" b="1" dirty="0" err="1"/>
              <a:t>Stk</a:t>
            </a:r>
            <a:r>
              <a:rPr lang="de-AT" sz="2400" b="1" dirty="0"/>
              <a:t>.</a:t>
            </a:r>
          </a:p>
          <a:p>
            <a:pPr eaLnBrk="1" fontAlgn="auto" hangingPunct="1">
              <a:spcAft>
                <a:spcPts val="0"/>
              </a:spcAft>
              <a:buFont typeface="Arial" panose="020B0604020202020204" pitchFamily="34" charset="0"/>
              <a:buNone/>
              <a:defRPr/>
            </a:pPr>
            <a:endParaRPr lang="de-AT" sz="3000" b="1" dirty="0"/>
          </a:p>
          <a:p>
            <a:pPr marL="0" indent="0" eaLnBrk="1" fontAlgn="auto" hangingPunct="1">
              <a:spcAft>
                <a:spcPts val="1800"/>
              </a:spcAft>
              <a:buFont typeface="Arial" panose="020B0604020202020204" pitchFamily="34" charset="0"/>
              <a:buNone/>
              <a:defRPr/>
            </a:pPr>
            <a:endParaRPr lang="de-AT" sz="3000" dirty="0"/>
          </a:p>
          <a:p>
            <a:pPr eaLnBrk="1" fontAlgn="auto" hangingPunct="1">
              <a:spcAft>
                <a:spcPts val="0"/>
              </a:spcAft>
              <a:buFont typeface="Arial" panose="020B0604020202020204" pitchFamily="34" charset="0"/>
              <a:buNone/>
              <a:defRPr/>
            </a:pPr>
            <a:endParaRPr lang="de-DE" dirty="0"/>
          </a:p>
        </p:txBody>
      </p:sp>
      <p:sp>
        <p:nvSpPr>
          <p:cNvPr id="4" name="Abgerundetes Rechteck 3">
            <a:extLst>
              <a:ext uri="{FF2B5EF4-FFF2-40B4-BE49-F238E27FC236}">
                <a16:creationId xmlns:a16="http://schemas.microsoft.com/office/drawing/2014/main" id="{049E822D-A97D-4CEB-AF46-0D30AB412F7C}"/>
              </a:ext>
            </a:extLst>
          </p:cNvPr>
          <p:cNvSpPr/>
          <p:nvPr/>
        </p:nvSpPr>
        <p:spPr>
          <a:xfrm>
            <a:off x="7092950" y="3860800"/>
            <a:ext cx="1366838" cy="6492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b="1" dirty="0"/>
              <a:t>200 km = 1</a:t>
            </a:r>
            <a:endParaRPr lang="de-DE" b="1" dirty="0"/>
          </a:p>
        </p:txBody>
      </p:sp>
      <p:sp>
        <p:nvSpPr>
          <p:cNvPr id="9" name="Wolke 8">
            <a:extLst>
              <a:ext uri="{FF2B5EF4-FFF2-40B4-BE49-F238E27FC236}">
                <a16:creationId xmlns:a16="http://schemas.microsoft.com/office/drawing/2014/main" id="{F8A3DD9B-FDDD-430F-A223-70D7D71E9974}"/>
              </a:ext>
            </a:extLst>
          </p:cNvPr>
          <p:cNvSpPr/>
          <p:nvPr/>
        </p:nvSpPr>
        <p:spPr>
          <a:xfrm>
            <a:off x="5203440" y="2241595"/>
            <a:ext cx="3779020" cy="1504634"/>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lIns="36000" rIns="36000" anchorCtr="1"/>
          <a:lstStyle/>
          <a:p>
            <a:pPr eaLnBrk="1" fontAlgn="auto" hangingPunct="1">
              <a:spcBef>
                <a:spcPts val="1200"/>
              </a:spcBef>
              <a:spcAft>
                <a:spcPts val="0"/>
              </a:spcAft>
              <a:defRPr/>
            </a:pPr>
            <a:r>
              <a:rPr lang="de-AT" sz="1600" b="1"/>
              <a:t>z.B.: </a:t>
            </a:r>
            <a:r>
              <a:rPr lang="de-DE" sz="1600"/>
              <a:t>Wien-London-Wien: </a:t>
            </a:r>
            <a:br>
              <a:rPr lang="de-DE" sz="1600"/>
            </a:br>
            <a:r>
              <a:rPr lang="de-DE" sz="1600"/>
              <a:t>2.400 </a:t>
            </a:r>
            <a:r>
              <a:rPr lang="de-DE" sz="1600" dirty="0"/>
              <a:t>km = </a:t>
            </a:r>
            <a:r>
              <a:rPr lang="de-DE" sz="1600"/>
              <a:t>24 Spielteile</a:t>
            </a:r>
            <a:endParaRPr lang="de-DE" sz="1600" dirty="0"/>
          </a:p>
          <a:p>
            <a:pPr eaLnBrk="1" fontAlgn="auto" hangingPunct="1">
              <a:spcBef>
                <a:spcPts val="0"/>
              </a:spcBef>
              <a:spcAft>
                <a:spcPts val="0"/>
              </a:spcAft>
              <a:defRPr/>
            </a:pPr>
            <a:r>
              <a:rPr lang="de-DE" sz="1600"/>
              <a:t>Wien-Bangkok-Wien: </a:t>
            </a:r>
            <a:br>
              <a:rPr lang="de-DE" sz="1600"/>
            </a:br>
            <a:r>
              <a:rPr lang="de-DE" sz="1600"/>
              <a:t>16.800 </a:t>
            </a:r>
            <a:r>
              <a:rPr lang="de-DE" sz="1600" dirty="0"/>
              <a:t>km = </a:t>
            </a:r>
            <a:r>
              <a:rPr lang="de-DE" sz="1600"/>
              <a:t>84 ST</a:t>
            </a:r>
            <a:endParaRPr lang="de-AT" sz="1600" b="1" dirty="0"/>
          </a:p>
        </p:txBody>
      </p:sp>
      <p:sp>
        <p:nvSpPr>
          <p:cNvPr id="10" name="Abgerundetes Rechteck 9">
            <a:extLst>
              <a:ext uri="{FF2B5EF4-FFF2-40B4-BE49-F238E27FC236}">
                <a16:creationId xmlns:a16="http://schemas.microsoft.com/office/drawing/2014/main" id="{4AEDDB5D-C0B9-4BE9-91BD-692011C5F0A0}"/>
              </a:ext>
            </a:extLst>
          </p:cNvPr>
          <p:cNvSpPr/>
          <p:nvPr/>
        </p:nvSpPr>
        <p:spPr>
          <a:xfrm>
            <a:off x="7092950" y="4940300"/>
            <a:ext cx="1366838" cy="6492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b="1" dirty="0"/>
              <a:t>100 km = 1</a:t>
            </a:r>
            <a:endParaRPr lang="de-DE" b="1" dirty="0"/>
          </a:p>
        </p:txBody>
      </p:sp>
      <p:sp>
        <p:nvSpPr>
          <p:cNvPr id="12" name="Ovale Legende 11">
            <a:extLst>
              <a:ext uri="{FF2B5EF4-FFF2-40B4-BE49-F238E27FC236}">
                <a16:creationId xmlns:a16="http://schemas.microsoft.com/office/drawing/2014/main" id="{D8A0A129-8AAC-4BDF-B00E-EBAD9B346803}"/>
              </a:ext>
            </a:extLst>
          </p:cNvPr>
          <p:cNvSpPr/>
          <p:nvPr/>
        </p:nvSpPr>
        <p:spPr>
          <a:xfrm>
            <a:off x="971600" y="5362575"/>
            <a:ext cx="4897437" cy="1099147"/>
          </a:xfrm>
          <a:prstGeom prst="wedgeEllipseCallout">
            <a:avLst>
              <a:gd name="adj1" fmla="val -40478"/>
              <a:gd name="adj2" fmla="val -48905"/>
            </a:avLst>
          </a:prstGeom>
        </p:spPr>
        <p:style>
          <a:lnRef idx="2">
            <a:schemeClr val="accent6">
              <a:shade val="50000"/>
            </a:schemeClr>
          </a:lnRef>
          <a:fillRef idx="1">
            <a:schemeClr val="accent6"/>
          </a:fillRef>
          <a:effectRef idx="0">
            <a:schemeClr val="accent6"/>
          </a:effectRef>
          <a:fontRef idx="minor">
            <a:schemeClr val="lt1"/>
          </a:fontRef>
        </p:style>
        <p:txBody>
          <a:bodyPr lIns="0" tIns="72000" rIns="0" bIns="0" anchor="ctr"/>
          <a:lstStyle/>
          <a:p>
            <a:pPr algn="ctr" eaLnBrk="1" fontAlgn="auto" hangingPunct="1">
              <a:spcBef>
                <a:spcPts val="0"/>
              </a:spcBef>
              <a:spcAft>
                <a:spcPts val="0"/>
              </a:spcAft>
              <a:defRPr/>
            </a:pPr>
            <a:r>
              <a:rPr lang="en-US" sz="1400" b="1"/>
              <a:t>Kurzstreckenflüge haben pro km einen größeren Fußabdruck als Langstreckenflüge, weil die CO</a:t>
            </a:r>
            <a:r>
              <a:rPr lang="en-US" sz="1400" b="1" baseline="-25000"/>
              <a:t>2</a:t>
            </a:r>
            <a:r>
              <a:rPr lang="en-US" sz="1400" b="1"/>
              <a:t>-Emissionen beim Starten und Landen sehr hoch sind.</a:t>
            </a:r>
            <a:endParaRPr lang="de-DE" sz="1400" b="1" dirty="0"/>
          </a:p>
        </p:txBody>
      </p:sp>
      <p:pic>
        <p:nvPicPr>
          <p:cNvPr id="38921" name="Picture 16" descr="Plane by russel">
            <a:extLst>
              <a:ext uri="{FF2B5EF4-FFF2-40B4-BE49-F238E27FC236}">
                <a16:creationId xmlns:a16="http://schemas.microsoft.com/office/drawing/2014/main" id="{2029EAAF-34DF-4EAA-8B4B-A7A7FC2BC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530">
            <a:off x="185738" y="103188"/>
            <a:ext cx="29987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a:extLst>
              <a:ext uri="{FF2B5EF4-FFF2-40B4-BE49-F238E27FC236}">
                <a16:creationId xmlns:a16="http://schemas.microsoft.com/office/drawing/2014/main" id="{05761128-56E3-4A2F-8293-BB1F49B417C8}"/>
              </a:ext>
            </a:extLst>
          </p:cNvPr>
          <p:cNvSpPr/>
          <p:nvPr/>
        </p:nvSpPr>
        <p:spPr>
          <a:xfrm>
            <a:off x="8185091" y="1216883"/>
            <a:ext cx="864096" cy="864096"/>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de-AT" sz="1600" b="1">
                <a:solidFill>
                  <a:schemeClr val="bg1"/>
                </a:solidFill>
              </a:rPr>
              <a:t>NEIN</a:t>
            </a:r>
            <a:endParaRPr lang="de-AT" sz="1600" b="1" dirty="0">
              <a:solidFill>
                <a:schemeClr val="bg1"/>
              </a:solidFill>
            </a:endParaRPr>
          </a:p>
        </p:txBody>
      </p:sp>
      <p:sp>
        <p:nvSpPr>
          <p:cNvPr id="14" name="Ellipse 13">
            <a:extLst>
              <a:ext uri="{FF2B5EF4-FFF2-40B4-BE49-F238E27FC236}">
                <a16:creationId xmlns:a16="http://schemas.microsoft.com/office/drawing/2014/main" id="{5B7D7883-DFCC-4616-8F9A-9D716D88E516}"/>
              </a:ext>
            </a:extLst>
          </p:cNvPr>
          <p:cNvSpPr/>
          <p:nvPr/>
        </p:nvSpPr>
        <p:spPr>
          <a:xfrm>
            <a:off x="7231170" y="1216882"/>
            <a:ext cx="864095" cy="864095"/>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de-AT" sz="1600" b="1">
                <a:solidFill>
                  <a:schemeClr val="bg1"/>
                </a:solidFill>
              </a:rPr>
              <a:t>JA</a:t>
            </a:r>
            <a:endParaRPr lang="de-AT"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915F45BF-499F-4BC8-B53A-0E8891719667}"/>
              </a:ext>
            </a:extLst>
          </p:cNvPr>
          <p:cNvSpPr>
            <a:spLocks noGrp="1"/>
          </p:cNvSpPr>
          <p:nvPr>
            <p:ph type="title"/>
          </p:nvPr>
        </p:nvSpPr>
        <p:spPr>
          <a:xfrm>
            <a:off x="468313" y="0"/>
            <a:ext cx="8229600" cy="1143000"/>
          </a:xfrm>
        </p:spPr>
        <p:txBody>
          <a:bodyPr/>
          <a:lstStyle/>
          <a:p>
            <a:pPr eaLnBrk="1" hangingPunct="1"/>
            <a:r>
              <a:rPr lang="de-AT" altLang="de-DE" b="1"/>
              <a:t>Mobilität</a:t>
            </a:r>
            <a:endParaRPr lang="de-DE" altLang="de-DE" b="1"/>
          </a:p>
        </p:txBody>
      </p:sp>
      <p:sp>
        <p:nvSpPr>
          <p:cNvPr id="3" name="Inhaltsplatzhalter 2">
            <a:extLst>
              <a:ext uri="{FF2B5EF4-FFF2-40B4-BE49-F238E27FC236}">
                <a16:creationId xmlns:a16="http://schemas.microsoft.com/office/drawing/2014/main" id="{807B57E9-9A66-4A13-A7AF-D645ADB6E64C}"/>
              </a:ext>
            </a:extLst>
          </p:cNvPr>
          <p:cNvSpPr>
            <a:spLocks noGrp="1"/>
          </p:cNvSpPr>
          <p:nvPr>
            <p:ph idx="1"/>
          </p:nvPr>
        </p:nvSpPr>
        <p:spPr>
          <a:xfrm>
            <a:off x="323850" y="1125538"/>
            <a:ext cx="8064500" cy="5327650"/>
          </a:xfrm>
        </p:spPr>
        <p:txBody>
          <a:bodyPr rtlCol="0">
            <a:normAutofit/>
          </a:bodyPr>
          <a:lstStyle/>
          <a:p>
            <a:pPr marL="0" indent="0" eaLnBrk="1" fontAlgn="auto" hangingPunct="1">
              <a:spcBef>
                <a:spcPts val="1200"/>
              </a:spcBef>
              <a:spcAft>
                <a:spcPts val="1800"/>
              </a:spcAft>
              <a:defRPr/>
            </a:pPr>
            <a:r>
              <a:rPr lang="de-AT" sz="3000" b="1"/>
              <a:t>  Möchtest du mit dem Auto fahren?</a:t>
            </a:r>
            <a:endParaRPr lang="de-AT" sz="3000" b="1" dirty="0"/>
          </a:p>
          <a:p>
            <a:pPr marL="0" indent="0" eaLnBrk="1" fontAlgn="auto" hangingPunct="1">
              <a:spcBef>
                <a:spcPts val="1200"/>
              </a:spcBef>
              <a:spcAft>
                <a:spcPts val="0"/>
              </a:spcAft>
              <a:defRPr/>
            </a:pPr>
            <a:r>
              <a:rPr lang="de-AT" sz="3000" b="1"/>
              <a:t>  Ja: Wieviele km und </a:t>
            </a:r>
          </a:p>
          <a:p>
            <a:pPr marL="0" indent="0" eaLnBrk="1" fontAlgn="auto" hangingPunct="1">
              <a:spcBef>
                <a:spcPts val="1200"/>
              </a:spcBef>
              <a:spcAft>
                <a:spcPts val="600"/>
              </a:spcAft>
              <a:buFont typeface="Arial" panose="020B0604020202020204" pitchFamily="34" charset="0"/>
              <a:buNone/>
              <a:defRPr/>
            </a:pPr>
            <a:r>
              <a:rPr lang="de-AT" sz="3000" b="1"/>
              <a:t>   mit welcher Art von Auto?</a:t>
            </a:r>
          </a:p>
          <a:p>
            <a:pPr marL="0" indent="0" eaLnBrk="1" fontAlgn="auto" hangingPunct="1">
              <a:spcBef>
                <a:spcPts val="0"/>
              </a:spcBef>
              <a:spcAft>
                <a:spcPts val="600"/>
              </a:spcAft>
              <a:buFont typeface="Arial" panose="020B0604020202020204" pitchFamily="34" charset="0"/>
              <a:buNone/>
              <a:defRPr/>
            </a:pPr>
            <a:endParaRPr lang="de-AT" sz="2800" b="1" dirty="0"/>
          </a:p>
          <a:p>
            <a:pPr marL="0" indent="0" eaLnBrk="1" fontAlgn="auto" hangingPunct="1">
              <a:spcBef>
                <a:spcPts val="1200"/>
              </a:spcBef>
              <a:spcAft>
                <a:spcPts val="2400"/>
              </a:spcAft>
              <a:buFont typeface="Arial" panose="020B0604020202020204" pitchFamily="34" charset="0"/>
              <a:buNone/>
              <a:defRPr/>
            </a:pPr>
            <a:r>
              <a:rPr lang="de-AT" sz="1800" b="1"/>
              <a:t>Auto </a:t>
            </a:r>
            <a:r>
              <a:rPr lang="de-AT" sz="1800" b="1" dirty="0"/>
              <a:t>(</a:t>
            </a:r>
            <a:r>
              <a:rPr lang="de-AT" sz="1800" b="1"/>
              <a:t>1 </a:t>
            </a:r>
            <a:r>
              <a:rPr lang="de-AT" sz="1800" b="1" dirty="0"/>
              <a:t>P</a:t>
            </a:r>
            <a:r>
              <a:rPr lang="de-AT" sz="1800" b="1"/>
              <a:t>erson</a:t>
            </a:r>
            <a:r>
              <a:rPr lang="de-AT" sz="1800" b="1" dirty="0"/>
              <a:t>)	                 </a:t>
            </a:r>
            <a:r>
              <a:rPr lang="de-AT" sz="1800" b="1"/>
              <a:t>	</a:t>
            </a:r>
            <a:endParaRPr lang="de-AT" sz="1800" b="1" dirty="0"/>
          </a:p>
          <a:p>
            <a:pPr marL="0" indent="0" eaLnBrk="1" fontAlgn="auto" hangingPunct="1">
              <a:spcBef>
                <a:spcPts val="2400"/>
              </a:spcBef>
              <a:spcAft>
                <a:spcPts val="2400"/>
              </a:spcAft>
              <a:buFont typeface="Arial" panose="020B0604020202020204" pitchFamily="34" charset="0"/>
              <a:buNone/>
              <a:defRPr/>
            </a:pPr>
            <a:r>
              <a:rPr lang="de-AT" sz="1800" b="1"/>
              <a:t>Elektroauto</a:t>
            </a:r>
            <a:r>
              <a:rPr lang="de-AT" sz="1800" b="1" dirty="0"/>
              <a:t>		</a:t>
            </a:r>
            <a:r>
              <a:rPr lang="de-AT" sz="1800" b="1"/>
              <a:t>	</a:t>
            </a:r>
            <a:endParaRPr lang="de-AT" sz="1800" b="1" dirty="0"/>
          </a:p>
          <a:p>
            <a:pPr marL="0" indent="0" eaLnBrk="1" fontAlgn="auto" hangingPunct="1">
              <a:spcBef>
                <a:spcPts val="2400"/>
              </a:spcBef>
              <a:spcAft>
                <a:spcPts val="0"/>
              </a:spcAft>
              <a:buFont typeface="Arial" panose="020B0604020202020204" pitchFamily="34" charset="0"/>
              <a:buNone/>
              <a:defRPr/>
            </a:pPr>
            <a:r>
              <a:rPr lang="de-AT" sz="1800" b="1"/>
              <a:t>Elektroauto mit </a:t>
            </a:r>
            <a:br>
              <a:rPr lang="de-AT" sz="1800" b="1"/>
            </a:br>
            <a:r>
              <a:rPr lang="de-AT" sz="1800" b="1"/>
              <a:t>Carsharing car 			</a:t>
            </a:r>
            <a:r>
              <a:rPr lang="de-DE" sz="1800" b="1"/>
              <a:t>	                 </a:t>
            </a:r>
            <a:r>
              <a:rPr lang="de-AT" sz="1800" b="1" dirty="0"/>
              <a:t>		</a:t>
            </a:r>
            <a:endParaRPr lang="de-DE" sz="1800" b="1" dirty="0"/>
          </a:p>
          <a:p>
            <a:pPr eaLnBrk="1" fontAlgn="auto" hangingPunct="1">
              <a:spcBef>
                <a:spcPts val="1200"/>
              </a:spcBef>
              <a:spcAft>
                <a:spcPts val="2400"/>
              </a:spcAft>
              <a:buFont typeface="Arial" panose="020B0604020202020204" pitchFamily="34" charset="0"/>
              <a:buNone/>
              <a:defRPr/>
            </a:pPr>
            <a:endParaRPr lang="de-AT" sz="1200" b="1" dirty="0"/>
          </a:p>
          <a:p>
            <a:pPr eaLnBrk="1" fontAlgn="auto" hangingPunct="1">
              <a:spcBef>
                <a:spcPts val="1200"/>
              </a:spcBef>
              <a:spcAft>
                <a:spcPts val="2400"/>
              </a:spcAft>
              <a:buFont typeface="Arial" panose="020B0604020202020204" pitchFamily="34" charset="0"/>
              <a:buNone/>
              <a:defRPr/>
            </a:pPr>
            <a:endParaRPr lang="de-AT" sz="2400" b="1" dirty="0"/>
          </a:p>
          <a:p>
            <a:pPr eaLnBrk="1" fontAlgn="auto" hangingPunct="1">
              <a:spcBef>
                <a:spcPts val="1200"/>
              </a:spcBef>
              <a:spcAft>
                <a:spcPts val="2400"/>
              </a:spcAft>
              <a:buFont typeface="Arial" panose="020B0604020202020204" pitchFamily="34" charset="0"/>
              <a:buNone/>
              <a:defRPr/>
            </a:pPr>
            <a:endParaRPr lang="de-AT" sz="2400" b="1" dirty="0"/>
          </a:p>
          <a:p>
            <a:pPr marL="0" indent="0" eaLnBrk="1" fontAlgn="auto" hangingPunct="1">
              <a:spcAft>
                <a:spcPts val="1800"/>
              </a:spcAft>
              <a:buFont typeface="Arial" panose="020B0604020202020204" pitchFamily="34" charset="0"/>
              <a:buNone/>
              <a:defRPr/>
            </a:pPr>
            <a:endParaRPr lang="de-AT" sz="3000" dirty="0"/>
          </a:p>
          <a:p>
            <a:pPr eaLnBrk="1" fontAlgn="auto" hangingPunct="1">
              <a:spcAft>
                <a:spcPts val="0"/>
              </a:spcAft>
              <a:buFont typeface="Arial" panose="020B0604020202020204" pitchFamily="34" charset="0"/>
              <a:buNone/>
              <a:defRPr/>
            </a:pPr>
            <a:endParaRPr lang="de-DE" dirty="0"/>
          </a:p>
        </p:txBody>
      </p:sp>
      <p:sp>
        <p:nvSpPr>
          <p:cNvPr id="4" name="Abgerundetes Rechteck 3">
            <a:extLst>
              <a:ext uri="{FF2B5EF4-FFF2-40B4-BE49-F238E27FC236}">
                <a16:creationId xmlns:a16="http://schemas.microsoft.com/office/drawing/2014/main" id="{0A521A0C-5647-43A0-9A84-800E566E9303}"/>
              </a:ext>
            </a:extLst>
          </p:cNvPr>
          <p:cNvSpPr/>
          <p:nvPr/>
        </p:nvSpPr>
        <p:spPr>
          <a:xfrm>
            <a:off x="2268538" y="5300663"/>
            <a:ext cx="1366837" cy="792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dirty="0"/>
              <a:t>900 km = </a:t>
            </a:r>
          </a:p>
          <a:p>
            <a:pPr algn="ctr" eaLnBrk="1" fontAlgn="auto" hangingPunct="1">
              <a:spcBef>
                <a:spcPts val="0"/>
              </a:spcBef>
              <a:spcAft>
                <a:spcPts val="0"/>
              </a:spcAft>
              <a:defRPr/>
            </a:pPr>
            <a:r>
              <a:rPr lang="de-AT" dirty="0"/>
              <a:t>1</a:t>
            </a:r>
            <a:endParaRPr lang="de-DE" dirty="0"/>
          </a:p>
        </p:txBody>
      </p:sp>
      <p:sp>
        <p:nvSpPr>
          <p:cNvPr id="8" name="Abgerundetes Rechteck 7">
            <a:extLst>
              <a:ext uri="{FF2B5EF4-FFF2-40B4-BE49-F238E27FC236}">
                <a16:creationId xmlns:a16="http://schemas.microsoft.com/office/drawing/2014/main" id="{5FC81595-8797-4917-8469-790B8B1FE7A0}"/>
              </a:ext>
            </a:extLst>
          </p:cNvPr>
          <p:cNvSpPr/>
          <p:nvPr/>
        </p:nvSpPr>
        <p:spPr>
          <a:xfrm>
            <a:off x="2268538" y="3573463"/>
            <a:ext cx="1366837" cy="7191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dirty="0"/>
              <a:t>400 km = </a:t>
            </a:r>
          </a:p>
          <a:p>
            <a:pPr algn="ctr" eaLnBrk="1" fontAlgn="auto" hangingPunct="1">
              <a:spcBef>
                <a:spcPts val="0"/>
              </a:spcBef>
              <a:spcAft>
                <a:spcPts val="0"/>
              </a:spcAft>
              <a:defRPr/>
            </a:pPr>
            <a:r>
              <a:rPr lang="de-AT" dirty="0"/>
              <a:t>1</a:t>
            </a:r>
            <a:endParaRPr lang="de-DE" dirty="0"/>
          </a:p>
        </p:txBody>
      </p:sp>
      <p:sp>
        <p:nvSpPr>
          <p:cNvPr id="9" name="Abgerundetes Rechteck 8">
            <a:extLst>
              <a:ext uri="{FF2B5EF4-FFF2-40B4-BE49-F238E27FC236}">
                <a16:creationId xmlns:a16="http://schemas.microsoft.com/office/drawing/2014/main" id="{415360C7-9139-4557-8243-70DFCE06557B}"/>
              </a:ext>
            </a:extLst>
          </p:cNvPr>
          <p:cNvSpPr/>
          <p:nvPr/>
        </p:nvSpPr>
        <p:spPr>
          <a:xfrm>
            <a:off x="2268538" y="4437063"/>
            <a:ext cx="1366837" cy="7191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dirty="0"/>
              <a:t>800 km = </a:t>
            </a:r>
          </a:p>
          <a:p>
            <a:pPr algn="ctr" eaLnBrk="1" fontAlgn="auto" hangingPunct="1">
              <a:spcBef>
                <a:spcPts val="0"/>
              </a:spcBef>
              <a:spcAft>
                <a:spcPts val="0"/>
              </a:spcAft>
              <a:defRPr/>
            </a:pPr>
            <a:r>
              <a:rPr lang="de-AT" dirty="0"/>
              <a:t>1</a:t>
            </a:r>
            <a:endParaRPr lang="de-DE" dirty="0"/>
          </a:p>
        </p:txBody>
      </p:sp>
      <p:sp>
        <p:nvSpPr>
          <p:cNvPr id="10" name="Abgerundetes Rechteck 9">
            <a:extLst>
              <a:ext uri="{FF2B5EF4-FFF2-40B4-BE49-F238E27FC236}">
                <a16:creationId xmlns:a16="http://schemas.microsoft.com/office/drawing/2014/main" id="{BA4AF754-82C3-4A31-AE4E-160119AC3677}"/>
              </a:ext>
            </a:extLst>
          </p:cNvPr>
          <p:cNvSpPr/>
          <p:nvPr/>
        </p:nvSpPr>
        <p:spPr>
          <a:xfrm>
            <a:off x="7219131" y="3573463"/>
            <a:ext cx="1457325" cy="7191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dirty="0"/>
              <a:t>1600 km =  </a:t>
            </a:r>
          </a:p>
          <a:p>
            <a:pPr algn="ctr" eaLnBrk="1" fontAlgn="auto" hangingPunct="1">
              <a:spcBef>
                <a:spcPts val="0"/>
              </a:spcBef>
              <a:spcAft>
                <a:spcPts val="0"/>
              </a:spcAft>
              <a:defRPr/>
            </a:pPr>
            <a:r>
              <a:rPr lang="de-AT" dirty="0"/>
              <a:t>1</a:t>
            </a:r>
            <a:endParaRPr lang="de-DE" dirty="0"/>
          </a:p>
        </p:txBody>
      </p:sp>
      <p:sp>
        <p:nvSpPr>
          <p:cNvPr id="12" name="Wolke 11">
            <a:extLst>
              <a:ext uri="{FF2B5EF4-FFF2-40B4-BE49-F238E27FC236}">
                <a16:creationId xmlns:a16="http://schemas.microsoft.com/office/drawing/2014/main" id="{76CC33F9-803B-4580-97D8-9C8BF43B4F8C}"/>
              </a:ext>
            </a:extLst>
          </p:cNvPr>
          <p:cNvSpPr/>
          <p:nvPr/>
        </p:nvSpPr>
        <p:spPr>
          <a:xfrm>
            <a:off x="5361810" y="1894891"/>
            <a:ext cx="3334256" cy="1295399"/>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anchorCtr="1"/>
          <a:lstStyle/>
          <a:p>
            <a:pPr eaLnBrk="1" fontAlgn="auto" hangingPunct="1">
              <a:spcBef>
                <a:spcPts val="0"/>
              </a:spcBef>
              <a:spcAft>
                <a:spcPts val="0"/>
              </a:spcAft>
              <a:defRPr/>
            </a:pPr>
            <a:endParaRPr lang="de-DE" sz="1600" dirty="0"/>
          </a:p>
        </p:txBody>
      </p:sp>
      <p:sp>
        <p:nvSpPr>
          <p:cNvPr id="14" name="Abgerundetes Rechteck 13">
            <a:extLst>
              <a:ext uri="{FF2B5EF4-FFF2-40B4-BE49-F238E27FC236}">
                <a16:creationId xmlns:a16="http://schemas.microsoft.com/office/drawing/2014/main" id="{E9C0C7A3-0D7A-45BA-A77A-C527C9BBA939}"/>
              </a:ext>
            </a:extLst>
          </p:cNvPr>
          <p:cNvSpPr/>
          <p:nvPr/>
        </p:nvSpPr>
        <p:spPr>
          <a:xfrm>
            <a:off x="7219131" y="4459288"/>
            <a:ext cx="1457325" cy="7191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dirty="0"/>
              <a:t>2000 km = </a:t>
            </a:r>
          </a:p>
          <a:p>
            <a:pPr algn="ctr" eaLnBrk="1" fontAlgn="auto" hangingPunct="1">
              <a:spcBef>
                <a:spcPts val="0"/>
              </a:spcBef>
              <a:spcAft>
                <a:spcPts val="0"/>
              </a:spcAft>
              <a:defRPr/>
            </a:pPr>
            <a:r>
              <a:rPr lang="de-AT" dirty="0"/>
              <a:t>1</a:t>
            </a:r>
            <a:endParaRPr lang="de-DE" dirty="0"/>
          </a:p>
        </p:txBody>
      </p:sp>
      <p:sp>
        <p:nvSpPr>
          <p:cNvPr id="15" name="Abgerundetes Rechteck 14">
            <a:extLst>
              <a:ext uri="{FF2B5EF4-FFF2-40B4-BE49-F238E27FC236}">
                <a16:creationId xmlns:a16="http://schemas.microsoft.com/office/drawing/2014/main" id="{4C56270B-6585-46BA-9C3B-9E5D19F4CD91}"/>
              </a:ext>
            </a:extLst>
          </p:cNvPr>
          <p:cNvSpPr/>
          <p:nvPr/>
        </p:nvSpPr>
        <p:spPr>
          <a:xfrm>
            <a:off x="7206431" y="5335588"/>
            <a:ext cx="1470025" cy="792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dirty="0"/>
              <a:t>2200 km = </a:t>
            </a:r>
          </a:p>
          <a:p>
            <a:pPr algn="ctr" eaLnBrk="1" fontAlgn="auto" hangingPunct="1">
              <a:spcBef>
                <a:spcPts val="0"/>
              </a:spcBef>
              <a:spcAft>
                <a:spcPts val="0"/>
              </a:spcAft>
              <a:defRPr/>
            </a:pPr>
            <a:r>
              <a:rPr lang="de-AT" dirty="0"/>
              <a:t>1</a:t>
            </a:r>
            <a:endParaRPr lang="de-DE" dirty="0"/>
          </a:p>
        </p:txBody>
      </p:sp>
      <p:pic>
        <p:nvPicPr>
          <p:cNvPr id="40973" name="Picture 7" descr="car Mitsubishi by Machovka">
            <a:extLst>
              <a:ext uri="{FF2B5EF4-FFF2-40B4-BE49-F238E27FC236}">
                <a16:creationId xmlns:a16="http://schemas.microsoft.com/office/drawing/2014/main" id="{B85D30D2-4689-450A-9166-72AEF6E56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43" y="146050"/>
            <a:ext cx="16922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B5BEC073-0B91-427C-A321-BC62CEA5F1F3}"/>
              </a:ext>
            </a:extLst>
          </p:cNvPr>
          <p:cNvSpPr txBox="1"/>
          <p:nvPr/>
        </p:nvSpPr>
        <p:spPr>
          <a:xfrm>
            <a:off x="5934034" y="2238174"/>
            <a:ext cx="3059832" cy="523220"/>
          </a:xfrm>
          <a:prstGeom prst="rect">
            <a:avLst/>
          </a:prstGeom>
          <a:noFill/>
        </p:spPr>
        <p:txBody>
          <a:bodyPr wrap="square" rtlCol="0">
            <a:spAutoFit/>
          </a:bodyPr>
          <a:lstStyle/>
          <a:p>
            <a:pPr eaLnBrk="1" fontAlgn="auto" hangingPunct="1">
              <a:spcBef>
                <a:spcPts val="0"/>
              </a:spcBef>
              <a:spcAft>
                <a:spcPts val="0"/>
              </a:spcAft>
              <a:defRPr/>
            </a:pPr>
            <a:r>
              <a:rPr lang="de-DE" sz="1400" b="1">
                <a:solidFill>
                  <a:schemeClr val="bg1"/>
                </a:solidFill>
              </a:rPr>
              <a:t>z.B.: </a:t>
            </a:r>
            <a:r>
              <a:rPr lang="de-DE" sz="1400">
                <a:solidFill>
                  <a:schemeClr val="bg1"/>
                </a:solidFill>
              </a:rPr>
              <a:t>Wien-München: 407 km</a:t>
            </a:r>
          </a:p>
          <a:p>
            <a:pPr eaLnBrk="1" fontAlgn="auto" hangingPunct="1">
              <a:spcBef>
                <a:spcPts val="0"/>
              </a:spcBef>
              <a:spcAft>
                <a:spcPts val="0"/>
              </a:spcAft>
              <a:defRPr/>
            </a:pPr>
            <a:r>
              <a:rPr lang="de-DE" sz="1400">
                <a:solidFill>
                  <a:schemeClr val="bg1"/>
                </a:solidFill>
              </a:rPr>
              <a:t>Wien-Graz: 196 km </a:t>
            </a:r>
            <a:endParaRPr lang="de-DE" sz="1400" dirty="0">
              <a:solidFill>
                <a:schemeClr val="bg1"/>
              </a:solidFill>
            </a:endParaRPr>
          </a:p>
        </p:txBody>
      </p:sp>
      <p:sp>
        <p:nvSpPr>
          <p:cNvPr id="17" name="Textfeld 16">
            <a:extLst>
              <a:ext uri="{FF2B5EF4-FFF2-40B4-BE49-F238E27FC236}">
                <a16:creationId xmlns:a16="http://schemas.microsoft.com/office/drawing/2014/main" id="{34B138E3-1ACD-4D2B-A3BC-688513F2655A}"/>
              </a:ext>
            </a:extLst>
          </p:cNvPr>
          <p:cNvSpPr txBox="1"/>
          <p:nvPr/>
        </p:nvSpPr>
        <p:spPr>
          <a:xfrm>
            <a:off x="4608512" y="3667711"/>
            <a:ext cx="3059832" cy="646331"/>
          </a:xfrm>
          <a:prstGeom prst="rect">
            <a:avLst/>
          </a:prstGeom>
          <a:noFill/>
        </p:spPr>
        <p:txBody>
          <a:bodyPr wrap="square" rtlCol="0">
            <a:spAutoFit/>
          </a:bodyPr>
          <a:lstStyle/>
          <a:p>
            <a:pPr eaLnBrk="1" fontAlgn="auto" hangingPunct="1">
              <a:spcBef>
                <a:spcPts val="0"/>
              </a:spcBef>
              <a:spcAft>
                <a:spcPts val="0"/>
              </a:spcAft>
              <a:defRPr/>
            </a:pPr>
            <a:r>
              <a:rPr lang="de-AT" b="1" dirty="0">
                <a:latin typeface="+mn-lt"/>
                <a:cs typeface="+mn-cs"/>
              </a:rPr>
              <a:t>Benzinsparendes Auto </a:t>
            </a:r>
            <a:br>
              <a:rPr lang="de-AT" b="1" dirty="0">
                <a:latin typeface="+mn-lt"/>
                <a:cs typeface="+mn-cs"/>
              </a:rPr>
            </a:br>
            <a:r>
              <a:rPr lang="de-AT" b="1" dirty="0">
                <a:latin typeface="+mn-lt"/>
                <a:cs typeface="+mn-cs"/>
              </a:rPr>
              <a:t>mit 4 Personen</a:t>
            </a:r>
            <a:endParaRPr lang="de-DE" b="1" dirty="0">
              <a:latin typeface="+mn-lt"/>
              <a:cs typeface="+mn-cs"/>
            </a:endParaRPr>
          </a:p>
        </p:txBody>
      </p:sp>
      <p:sp>
        <p:nvSpPr>
          <p:cNvPr id="18" name="Textfeld 17">
            <a:extLst>
              <a:ext uri="{FF2B5EF4-FFF2-40B4-BE49-F238E27FC236}">
                <a16:creationId xmlns:a16="http://schemas.microsoft.com/office/drawing/2014/main" id="{0E285489-0CFD-4864-BB78-561FB4600F13}"/>
              </a:ext>
            </a:extLst>
          </p:cNvPr>
          <p:cNvSpPr txBox="1"/>
          <p:nvPr/>
        </p:nvSpPr>
        <p:spPr>
          <a:xfrm>
            <a:off x="4606258" y="4498573"/>
            <a:ext cx="3059832" cy="646331"/>
          </a:xfrm>
          <a:prstGeom prst="rect">
            <a:avLst/>
          </a:prstGeom>
          <a:noFill/>
        </p:spPr>
        <p:txBody>
          <a:bodyPr wrap="square" rtlCol="0">
            <a:spAutoFit/>
          </a:bodyPr>
          <a:lstStyle/>
          <a:p>
            <a:pPr eaLnBrk="1" fontAlgn="auto" hangingPunct="1">
              <a:spcBef>
                <a:spcPts val="0"/>
              </a:spcBef>
              <a:spcAft>
                <a:spcPts val="0"/>
              </a:spcAft>
              <a:defRPr/>
            </a:pPr>
            <a:r>
              <a:rPr lang="de-AT" b="1" dirty="0">
                <a:latin typeface="+mn-lt"/>
                <a:cs typeface="+mn-cs"/>
              </a:rPr>
              <a:t>Elektroauto mit grüner Energie</a:t>
            </a:r>
            <a:endParaRPr lang="de-DE" b="1" dirty="0">
              <a:latin typeface="+mn-lt"/>
              <a:cs typeface="+mn-cs"/>
            </a:endParaRPr>
          </a:p>
        </p:txBody>
      </p:sp>
      <p:sp>
        <p:nvSpPr>
          <p:cNvPr id="19" name="Textfeld 18">
            <a:extLst>
              <a:ext uri="{FF2B5EF4-FFF2-40B4-BE49-F238E27FC236}">
                <a16:creationId xmlns:a16="http://schemas.microsoft.com/office/drawing/2014/main" id="{EF41B7DB-3BAD-434B-92AA-0530FF758069}"/>
              </a:ext>
            </a:extLst>
          </p:cNvPr>
          <p:cNvSpPr txBox="1"/>
          <p:nvPr/>
        </p:nvSpPr>
        <p:spPr>
          <a:xfrm>
            <a:off x="4608512" y="5430243"/>
            <a:ext cx="3059832" cy="646331"/>
          </a:xfrm>
          <a:prstGeom prst="rect">
            <a:avLst/>
          </a:prstGeom>
          <a:noFill/>
        </p:spPr>
        <p:txBody>
          <a:bodyPr wrap="square" rtlCol="0">
            <a:spAutoFit/>
          </a:bodyPr>
          <a:lstStyle/>
          <a:p>
            <a:pPr fontAlgn="auto">
              <a:spcBef>
                <a:spcPts val="0"/>
              </a:spcBef>
              <a:spcAft>
                <a:spcPts val="0"/>
              </a:spcAft>
              <a:defRPr/>
            </a:pPr>
            <a:r>
              <a:rPr lang="de-AT" b="1">
                <a:latin typeface="+mn-lt"/>
                <a:cs typeface="+mn-cs"/>
              </a:rPr>
              <a:t>Elektroauto mit grüner Energie und Carsharing</a:t>
            </a:r>
            <a:endParaRPr lang="de-DE" b="1" dirty="0">
              <a:latin typeface="+mn-lt"/>
              <a:cs typeface="+mn-cs"/>
            </a:endParaRPr>
          </a:p>
        </p:txBody>
      </p:sp>
      <p:pic>
        <p:nvPicPr>
          <p:cNvPr id="22" name="Picture 3">
            <a:extLst>
              <a:ext uri="{FF2B5EF4-FFF2-40B4-BE49-F238E27FC236}">
                <a16:creationId xmlns:a16="http://schemas.microsoft.com/office/drawing/2014/main" id="{760B1136-452E-4017-A9B0-744F423F39A7}"/>
              </a:ext>
            </a:extLst>
          </p:cNvPr>
          <p:cNvPicPr>
            <a:picLocks noChangeAspect="1" noChangeArrowheads="1"/>
          </p:cNvPicPr>
          <p:nvPr/>
        </p:nvPicPr>
        <p:blipFill>
          <a:blip r:embed="rId4" cstate="print"/>
          <a:srcRect l="4347" t="16085" r="10957" b="8852"/>
          <a:stretch>
            <a:fillRect/>
          </a:stretch>
        </p:blipFill>
        <p:spPr bwMode="auto">
          <a:xfrm>
            <a:off x="6882950" y="860168"/>
            <a:ext cx="1728192" cy="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P spid="14" grpId="0" animBg="1"/>
      <p:bldP spid="15" grpId="0" animBg="1"/>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140A16E3-CA85-46BC-9507-FBFDF6A5EE33}"/>
              </a:ext>
            </a:extLst>
          </p:cNvPr>
          <p:cNvSpPr>
            <a:spLocks noGrp="1"/>
          </p:cNvSpPr>
          <p:nvPr>
            <p:ph type="title"/>
          </p:nvPr>
        </p:nvSpPr>
        <p:spPr/>
        <p:txBody>
          <a:bodyPr/>
          <a:lstStyle/>
          <a:p>
            <a:pPr eaLnBrk="1" hangingPunct="1"/>
            <a:r>
              <a:rPr lang="de-AT" altLang="de-DE" b="1"/>
              <a:t>Mobilität</a:t>
            </a:r>
            <a:endParaRPr lang="de-DE" altLang="de-DE" b="1"/>
          </a:p>
        </p:txBody>
      </p:sp>
      <p:sp>
        <p:nvSpPr>
          <p:cNvPr id="3" name="Inhaltsplatzhalter 2">
            <a:extLst>
              <a:ext uri="{FF2B5EF4-FFF2-40B4-BE49-F238E27FC236}">
                <a16:creationId xmlns:a16="http://schemas.microsoft.com/office/drawing/2014/main" id="{FBA1DFEA-8DD1-4E7E-97C6-03054626A67E}"/>
              </a:ext>
            </a:extLst>
          </p:cNvPr>
          <p:cNvSpPr>
            <a:spLocks noGrp="1"/>
          </p:cNvSpPr>
          <p:nvPr>
            <p:ph idx="1"/>
          </p:nvPr>
        </p:nvSpPr>
        <p:spPr>
          <a:xfrm>
            <a:off x="611188" y="1484313"/>
            <a:ext cx="8064500" cy="4670425"/>
          </a:xfrm>
        </p:spPr>
        <p:txBody>
          <a:bodyPr rtlCol="0">
            <a:normAutofit/>
          </a:bodyPr>
          <a:lstStyle/>
          <a:p>
            <a:pPr marL="0" indent="0" eaLnBrk="1" fontAlgn="auto" hangingPunct="1">
              <a:spcAft>
                <a:spcPts val="1800"/>
              </a:spcAft>
              <a:buFont typeface="Arial" charset="0"/>
              <a:buNone/>
              <a:defRPr/>
            </a:pPr>
            <a:r>
              <a:rPr lang="de-AT" sz="3000" b="1"/>
              <a:t>Möchtest du mit dem Motorrad fahren?</a:t>
            </a:r>
            <a:endParaRPr lang="de-AT" sz="3000" b="1" dirty="0"/>
          </a:p>
          <a:p>
            <a:pPr marL="0" indent="0" eaLnBrk="1" fontAlgn="auto" hangingPunct="1">
              <a:spcAft>
                <a:spcPts val="1800"/>
              </a:spcAft>
              <a:buFont typeface="Arial" charset="0"/>
              <a:buNone/>
              <a:defRPr/>
            </a:pPr>
            <a:r>
              <a:rPr lang="de-AT" sz="3000" b="1"/>
              <a:t>Ja: Wieviele km</a:t>
            </a:r>
            <a:r>
              <a:rPr lang="de-AT" sz="3000" b="1" dirty="0"/>
              <a:t>?</a:t>
            </a:r>
          </a:p>
          <a:p>
            <a:pPr eaLnBrk="1" fontAlgn="auto" hangingPunct="1">
              <a:spcAft>
                <a:spcPts val="0"/>
              </a:spcAft>
              <a:buFont typeface="Arial" panose="020B0604020202020204" pitchFamily="34" charset="0"/>
              <a:buNone/>
              <a:defRPr/>
            </a:pPr>
            <a:r>
              <a:rPr lang="de-AT" sz="2800" b="1" dirty="0"/>
              <a:t>___</a:t>
            </a:r>
            <a:r>
              <a:rPr lang="de-AT" sz="2800" b="1"/>
              <a:t>km dividiert durch 500 </a:t>
            </a:r>
            <a:r>
              <a:rPr lang="de-AT" sz="2800" b="1" dirty="0"/>
              <a:t>km </a:t>
            </a:r>
            <a:r>
              <a:rPr lang="de-AT" sz="2800" b="1"/>
              <a:t>= __</a:t>
            </a:r>
            <a:r>
              <a:rPr lang="de-AT" sz="2800"/>
              <a:t>ST</a:t>
            </a:r>
            <a:endParaRPr lang="de-AT" sz="2800" dirty="0"/>
          </a:p>
          <a:p>
            <a:pPr eaLnBrk="1" fontAlgn="auto" hangingPunct="1">
              <a:spcAft>
                <a:spcPts val="0"/>
              </a:spcAft>
              <a:buFont typeface="Arial" panose="020B0604020202020204" pitchFamily="34" charset="0"/>
              <a:buNone/>
              <a:defRPr/>
            </a:pPr>
            <a:endParaRPr lang="de-AT" sz="3000" b="1" dirty="0"/>
          </a:p>
          <a:p>
            <a:pPr marL="0" indent="0" eaLnBrk="1" fontAlgn="auto" hangingPunct="1">
              <a:spcAft>
                <a:spcPts val="1800"/>
              </a:spcAft>
              <a:buFont typeface="Arial" panose="020B0604020202020204" pitchFamily="34" charset="0"/>
              <a:buNone/>
              <a:defRPr/>
            </a:pPr>
            <a:endParaRPr lang="de-AT" sz="3000" dirty="0"/>
          </a:p>
          <a:p>
            <a:pPr eaLnBrk="1" fontAlgn="auto" hangingPunct="1">
              <a:spcAft>
                <a:spcPts val="0"/>
              </a:spcAft>
              <a:buFont typeface="Arial" panose="020B0604020202020204" pitchFamily="34" charset="0"/>
              <a:buNone/>
              <a:defRPr/>
            </a:pPr>
            <a:endParaRPr lang="de-DE" dirty="0"/>
          </a:p>
        </p:txBody>
      </p:sp>
      <p:sp>
        <p:nvSpPr>
          <p:cNvPr id="4" name="Abgerundetes Rechteck 3">
            <a:extLst>
              <a:ext uri="{FF2B5EF4-FFF2-40B4-BE49-F238E27FC236}">
                <a16:creationId xmlns:a16="http://schemas.microsoft.com/office/drawing/2014/main" id="{DDFE939F-57D8-40A5-AE13-4F41B76C7124}"/>
              </a:ext>
            </a:extLst>
          </p:cNvPr>
          <p:cNvSpPr/>
          <p:nvPr/>
        </p:nvSpPr>
        <p:spPr>
          <a:xfrm>
            <a:off x="7092950" y="2852738"/>
            <a:ext cx="1584325" cy="863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b="1" dirty="0"/>
              <a:t>500 km = 1</a:t>
            </a:r>
            <a:endParaRPr lang="de-DE" b="1" dirty="0"/>
          </a:p>
        </p:txBody>
      </p:sp>
      <p:sp>
        <p:nvSpPr>
          <p:cNvPr id="9" name="Wolke 8">
            <a:extLst>
              <a:ext uri="{FF2B5EF4-FFF2-40B4-BE49-F238E27FC236}">
                <a16:creationId xmlns:a16="http://schemas.microsoft.com/office/drawing/2014/main" id="{61BFA1BD-203C-43A4-ACF9-D71CFB8F59E5}"/>
              </a:ext>
            </a:extLst>
          </p:cNvPr>
          <p:cNvSpPr/>
          <p:nvPr/>
        </p:nvSpPr>
        <p:spPr>
          <a:xfrm>
            <a:off x="4211638" y="4365625"/>
            <a:ext cx="4175125" cy="935038"/>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anchorCtr="1"/>
          <a:lstStyle/>
          <a:p>
            <a:pPr eaLnBrk="1" fontAlgn="auto" hangingPunct="1">
              <a:spcBef>
                <a:spcPts val="0"/>
              </a:spcBef>
              <a:spcAft>
                <a:spcPts val="0"/>
              </a:spcAft>
              <a:defRPr/>
            </a:pPr>
            <a:r>
              <a:rPr lang="de-DE" sz="1600" b="1"/>
              <a:t>z.B.: </a:t>
            </a:r>
            <a:r>
              <a:rPr lang="de-DE" sz="1600"/>
              <a:t>Wien-München: </a:t>
            </a:r>
            <a:r>
              <a:rPr lang="de-DE" sz="1600" dirty="0"/>
              <a:t>407 km</a:t>
            </a:r>
          </a:p>
          <a:p>
            <a:pPr eaLnBrk="1" fontAlgn="auto" hangingPunct="1">
              <a:spcBef>
                <a:spcPts val="0"/>
              </a:spcBef>
              <a:spcAft>
                <a:spcPts val="0"/>
              </a:spcAft>
              <a:defRPr/>
            </a:pPr>
            <a:r>
              <a:rPr lang="de-DE" sz="1600"/>
              <a:t>Wien-Graz </a:t>
            </a:r>
            <a:r>
              <a:rPr lang="de-DE" sz="1600" dirty="0"/>
              <a:t>: 196 km </a:t>
            </a:r>
          </a:p>
        </p:txBody>
      </p:sp>
      <p:pic>
        <p:nvPicPr>
          <p:cNvPr id="43015" name="Picture 8" descr="Classic Motorcycle Silhouette by GDJ">
            <a:extLst>
              <a:ext uri="{FF2B5EF4-FFF2-40B4-BE49-F238E27FC236}">
                <a16:creationId xmlns:a16="http://schemas.microsoft.com/office/drawing/2014/main" id="{30ADF5EF-5CCA-43B1-AB81-8C4A014D8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41750"/>
            <a:ext cx="32019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2712DB6D-3166-4DFE-882F-E026CCBCC36F}"/>
              </a:ext>
            </a:extLst>
          </p:cNvPr>
          <p:cNvPicPr>
            <a:picLocks noChangeAspect="1" noChangeArrowheads="1"/>
          </p:cNvPicPr>
          <p:nvPr/>
        </p:nvPicPr>
        <p:blipFill>
          <a:blip r:embed="rId4" cstate="print"/>
          <a:srcRect l="4347" t="16085" r="10957" b="8852"/>
          <a:stretch>
            <a:fillRect/>
          </a:stretch>
        </p:blipFill>
        <p:spPr bwMode="auto">
          <a:xfrm>
            <a:off x="7114519" y="1381368"/>
            <a:ext cx="1728192" cy="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P spid="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8" descr="Bike, E-Bike, Bicycle, Electric, Green, Vehicle, Power"/>
          <p:cNvPicPr>
            <a:picLocks noChangeAspect="1" noChangeArrowheads="1"/>
          </p:cNvPicPr>
          <p:nvPr/>
        </p:nvPicPr>
        <p:blipFill>
          <a:blip r:embed="rId3" cstate="print"/>
          <a:srcRect/>
          <a:stretch>
            <a:fillRect/>
          </a:stretch>
        </p:blipFill>
        <p:spPr bwMode="auto">
          <a:xfrm>
            <a:off x="4423023" y="3740572"/>
            <a:ext cx="4462463" cy="2422525"/>
          </a:xfrm>
          <a:prstGeom prst="rect">
            <a:avLst/>
          </a:prstGeom>
          <a:noFill/>
          <a:ln w="9525">
            <a:noFill/>
            <a:miter lim="800000"/>
            <a:headEnd/>
            <a:tailEnd/>
          </a:ln>
        </p:spPr>
      </p:pic>
      <p:sp>
        <p:nvSpPr>
          <p:cNvPr id="31747" name="Titel 1"/>
          <p:cNvSpPr>
            <a:spLocks noGrp="1"/>
          </p:cNvSpPr>
          <p:nvPr>
            <p:ph type="title"/>
          </p:nvPr>
        </p:nvSpPr>
        <p:spPr/>
        <p:txBody>
          <a:bodyPr/>
          <a:lstStyle/>
          <a:p>
            <a:pPr eaLnBrk="1" hangingPunct="1"/>
            <a:r>
              <a:rPr lang="de-AT" altLang="de-DE" b="1" dirty="0"/>
              <a:t>Mobilität</a:t>
            </a:r>
            <a:endParaRPr lang="de-DE" altLang="de-DE" b="1" dirty="0"/>
          </a:p>
        </p:txBody>
      </p:sp>
      <p:sp>
        <p:nvSpPr>
          <p:cNvPr id="3" name="Inhaltsplatzhalter 2"/>
          <p:cNvSpPr>
            <a:spLocks noGrp="1"/>
          </p:cNvSpPr>
          <p:nvPr>
            <p:ph idx="1"/>
          </p:nvPr>
        </p:nvSpPr>
        <p:spPr>
          <a:xfrm>
            <a:off x="611188" y="1484313"/>
            <a:ext cx="8064500" cy="4670425"/>
          </a:xfrm>
        </p:spPr>
        <p:txBody>
          <a:bodyPr rtlCol="0">
            <a:normAutofit/>
          </a:bodyPr>
          <a:lstStyle/>
          <a:p>
            <a:pPr>
              <a:buNone/>
            </a:pPr>
            <a:r>
              <a:rPr lang="de-DE" b="1" dirty="0"/>
              <a:t>Möchtest du ein E-Bike fahren? </a:t>
            </a:r>
          </a:p>
          <a:p>
            <a:pPr>
              <a:buNone/>
            </a:pPr>
            <a:r>
              <a:rPr lang="de-DE" sz="2800" b="1" dirty="0"/>
              <a:t>(mit 100% Ökostrom)</a:t>
            </a:r>
          </a:p>
          <a:p>
            <a:pPr>
              <a:buNone/>
            </a:pPr>
            <a:endParaRPr lang="de-DE" sz="2800" dirty="0"/>
          </a:p>
          <a:p>
            <a:pPr>
              <a:buNone/>
            </a:pPr>
            <a:r>
              <a:rPr lang="de-DE" b="1" dirty="0"/>
              <a:t>Ja: Wie viele Kilometer pro Jahr?</a:t>
            </a:r>
          </a:p>
          <a:p>
            <a:pPr>
              <a:buNone/>
            </a:pPr>
            <a:r>
              <a:rPr lang="de-DE" sz="2400" b="1" dirty="0"/>
              <a:t>___km geteilt durch 10.000 km = ___ Spielsteine</a:t>
            </a:r>
            <a:endParaRPr lang="de-AT" sz="2800" b="1" dirty="0"/>
          </a:p>
          <a:p>
            <a:pPr eaLnBrk="1" fontAlgn="auto" hangingPunct="1">
              <a:spcAft>
                <a:spcPts val="0"/>
              </a:spcAft>
              <a:buFont typeface="Arial" pitchFamily="34" charset="0"/>
              <a:buNone/>
              <a:defRPr/>
            </a:pPr>
            <a:endParaRPr lang="de-AT" sz="3000" b="1" dirty="0"/>
          </a:p>
          <a:p>
            <a:pPr marL="0" indent="0" eaLnBrk="1" fontAlgn="auto" hangingPunct="1">
              <a:spcAft>
                <a:spcPts val="1800"/>
              </a:spcAft>
              <a:buFont typeface="Arial" pitchFamily="34" charset="0"/>
              <a:buNone/>
              <a:defRPr/>
            </a:pPr>
            <a:endParaRPr lang="de-AT" sz="3000" dirty="0"/>
          </a:p>
          <a:p>
            <a:pPr eaLnBrk="1" fontAlgn="auto" hangingPunct="1">
              <a:spcAft>
                <a:spcPts val="0"/>
              </a:spcAft>
              <a:buFont typeface="Arial" pitchFamily="34" charset="0"/>
              <a:buNone/>
              <a:defRPr/>
            </a:pPr>
            <a:endParaRPr lang="de-DE" dirty="0"/>
          </a:p>
        </p:txBody>
      </p:sp>
      <p:sp>
        <p:nvSpPr>
          <p:cNvPr id="4" name="Abgerundetes Rechteck 3"/>
          <p:cNvSpPr/>
          <p:nvPr/>
        </p:nvSpPr>
        <p:spPr>
          <a:xfrm>
            <a:off x="1043608" y="4509120"/>
            <a:ext cx="1872208" cy="863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000" b="1" dirty="0"/>
              <a:t>10.000 km =  </a:t>
            </a:r>
          </a:p>
          <a:p>
            <a:pPr algn="ctr" fontAlgn="auto">
              <a:spcBef>
                <a:spcPts val="0"/>
              </a:spcBef>
              <a:spcAft>
                <a:spcPts val="0"/>
              </a:spcAft>
              <a:defRPr/>
            </a:pPr>
            <a:r>
              <a:rPr lang="de-AT" sz="2000" b="1" dirty="0"/>
              <a:t>1</a:t>
            </a:r>
            <a:endParaRPr lang="de-DE" sz="2000" b="1" dirty="0"/>
          </a:p>
        </p:txBody>
      </p:sp>
      <p:sp>
        <p:nvSpPr>
          <p:cNvPr id="8" name="Textfeld 7"/>
          <p:cNvSpPr txBox="1">
            <a:spLocks noChangeArrowheads="1"/>
          </p:cNvSpPr>
          <p:nvPr/>
        </p:nvSpPr>
        <p:spPr bwMode="auto">
          <a:xfrm>
            <a:off x="755650" y="5661025"/>
            <a:ext cx="7272338" cy="369888"/>
          </a:xfrm>
          <a:prstGeom prst="rect">
            <a:avLst/>
          </a:prstGeom>
          <a:noFill/>
          <a:ln w="9525">
            <a:noFill/>
            <a:miter lim="800000"/>
            <a:headEnd/>
            <a:tailEnd/>
          </a:ln>
        </p:spPr>
        <p:txBody>
          <a:bodyPr>
            <a:spAutoFit/>
          </a:bodyPr>
          <a:lstStyle/>
          <a:p>
            <a:endParaRPr lang="de-DE" altLang="de-DE">
              <a:solidFill>
                <a:srgbClr val="FF0000"/>
              </a:solidFill>
              <a:latin typeface="Calibri" pitchFamily="34" charset="0"/>
            </a:endParaRPr>
          </a:p>
        </p:txBody>
      </p:sp>
      <p:pic>
        <p:nvPicPr>
          <p:cNvPr id="10" name="Picture 3"/>
          <p:cNvPicPr>
            <a:picLocks noChangeAspect="1" noChangeArrowheads="1"/>
          </p:cNvPicPr>
          <p:nvPr/>
        </p:nvPicPr>
        <p:blipFill>
          <a:blip r:embed="rId4" cstate="print"/>
          <a:srcRect l="4347" t="16085" r="10957" b="8852"/>
          <a:stretch>
            <a:fillRect/>
          </a:stretch>
        </p:blipFill>
        <p:spPr bwMode="auto">
          <a:xfrm>
            <a:off x="6732240" y="1628800"/>
            <a:ext cx="1728192" cy="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07979E48-1FE1-411B-AE9F-A1FABF4893E4}"/>
              </a:ext>
            </a:extLst>
          </p:cNvPr>
          <p:cNvSpPr>
            <a:spLocks noGrp="1"/>
          </p:cNvSpPr>
          <p:nvPr>
            <p:ph type="title" idx="4294967295"/>
          </p:nvPr>
        </p:nvSpPr>
        <p:spPr>
          <a:xfrm>
            <a:off x="0" y="274638"/>
            <a:ext cx="8229600" cy="1143000"/>
          </a:xfrm>
        </p:spPr>
        <p:txBody>
          <a:bodyPr/>
          <a:lstStyle/>
          <a:p>
            <a:pPr eaLnBrk="1" hangingPunct="1"/>
            <a:r>
              <a:rPr lang="de-AT" altLang="de-DE" b="1"/>
              <a:t>Mobilität</a:t>
            </a:r>
            <a:endParaRPr lang="de-DE" altLang="de-DE" b="1"/>
          </a:p>
        </p:txBody>
      </p:sp>
      <p:sp>
        <p:nvSpPr>
          <p:cNvPr id="3" name="Inhaltsplatzhalter 2">
            <a:extLst>
              <a:ext uri="{FF2B5EF4-FFF2-40B4-BE49-F238E27FC236}">
                <a16:creationId xmlns:a16="http://schemas.microsoft.com/office/drawing/2014/main" id="{2DC4A53B-8234-4911-BDA4-14CFF32E3963}"/>
              </a:ext>
            </a:extLst>
          </p:cNvPr>
          <p:cNvSpPr>
            <a:spLocks noGrp="1"/>
          </p:cNvSpPr>
          <p:nvPr>
            <p:ph idx="4294967295"/>
          </p:nvPr>
        </p:nvSpPr>
        <p:spPr>
          <a:xfrm>
            <a:off x="1079500" y="1484313"/>
            <a:ext cx="8064500" cy="3313112"/>
          </a:xfrm>
        </p:spPr>
        <p:txBody>
          <a:bodyPr rtlCol="0">
            <a:normAutofit/>
          </a:bodyPr>
          <a:lstStyle/>
          <a:p>
            <a:pPr marL="0" indent="0" eaLnBrk="1" fontAlgn="auto" hangingPunct="1">
              <a:spcBef>
                <a:spcPts val="0"/>
              </a:spcBef>
              <a:spcAft>
                <a:spcPts val="0"/>
              </a:spcAft>
              <a:buFont typeface="Arial" charset="0"/>
              <a:buNone/>
              <a:defRPr/>
            </a:pPr>
            <a:r>
              <a:rPr lang="de-AT" b="1"/>
              <a:t>Möchtest du öffentliche </a:t>
            </a:r>
            <a:br>
              <a:rPr lang="de-AT" b="1"/>
            </a:br>
            <a:r>
              <a:rPr lang="de-AT" b="1"/>
              <a:t>Verkehrsmittel nutzen?</a:t>
            </a:r>
            <a:endParaRPr lang="de-AT" b="1" dirty="0"/>
          </a:p>
          <a:p>
            <a:pPr marL="0" indent="0" eaLnBrk="1" fontAlgn="auto" hangingPunct="1">
              <a:spcAft>
                <a:spcPts val="1800"/>
              </a:spcAft>
              <a:buFont typeface="Arial" charset="0"/>
              <a:buNone/>
              <a:defRPr/>
            </a:pPr>
            <a:br>
              <a:rPr lang="de-AT" b="1"/>
            </a:br>
            <a:r>
              <a:rPr lang="de-AT" b="1"/>
              <a:t>Ja: </a:t>
            </a:r>
            <a:endParaRPr lang="de-AT" b="1" dirty="0"/>
          </a:p>
          <a:p>
            <a:pPr marL="0" indent="0" eaLnBrk="1" fontAlgn="auto" hangingPunct="1">
              <a:spcAft>
                <a:spcPts val="1800"/>
              </a:spcAft>
              <a:buFont typeface="Arial" charset="0"/>
              <a:buNone/>
              <a:defRPr/>
            </a:pPr>
            <a:r>
              <a:rPr lang="de-AT" sz="2800" b="1" dirty="0"/>
              <a:t>___</a:t>
            </a:r>
            <a:r>
              <a:rPr lang="de-AT" sz="2800" b="1"/>
              <a:t>km dividiert durch 3000 </a:t>
            </a:r>
            <a:r>
              <a:rPr lang="de-AT" sz="2800" b="1" dirty="0"/>
              <a:t>km </a:t>
            </a:r>
            <a:r>
              <a:rPr lang="de-AT" sz="2800" b="1"/>
              <a:t>= __Stk.</a:t>
            </a:r>
            <a:endParaRPr lang="de-AT" sz="2800" b="1" dirty="0"/>
          </a:p>
          <a:p>
            <a:pPr eaLnBrk="1" fontAlgn="auto" hangingPunct="1">
              <a:spcAft>
                <a:spcPts val="0"/>
              </a:spcAft>
              <a:buFont typeface="Arial" panose="020B0604020202020204" pitchFamily="34" charset="0"/>
              <a:buNone/>
              <a:defRPr/>
            </a:pPr>
            <a:endParaRPr lang="de-AT" sz="3000" b="1" dirty="0"/>
          </a:p>
          <a:p>
            <a:pPr marL="0" indent="0" eaLnBrk="1" fontAlgn="auto" hangingPunct="1">
              <a:spcAft>
                <a:spcPts val="1800"/>
              </a:spcAft>
              <a:buFont typeface="Arial" panose="020B0604020202020204" pitchFamily="34" charset="0"/>
              <a:buNone/>
              <a:defRPr/>
            </a:pPr>
            <a:endParaRPr lang="de-AT" sz="3000" dirty="0"/>
          </a:p>
          <a:p>
            <a:pPr eaLnBrk="1" fontAlgn="auto" hangingPunct="1">
              <a:spcAft>
                <a:spcPts val="0"/>
              </a:spcAft>
              <a:buFont typeface="Arial" panose="020B0604020202020204" pitchFamily="34" charset="0"/>
              <a:buNone/>
              <a:defRPr/>
            </a:pPr>
            <a:endParaRPr lang="de-DE" dirty="0"/>
          </a:p>
        </p:txBody>
      </p:sp>
      <p:sp>
        <p:nvSpPr>
          <p:cNvPr id="4" name="Abgerundetes Rechteck 3">
            <a:extLst>
              <a:ext uri="{FF2B5EF4-FFF2-40B4-BE49-F238E27FC236}">
                <a16:creationId xmlns:a16="http://schemas.microsoft.com/office/drawing/2014/main" id="{1C27C83D-1AD2-4426-8F37-A0C78BB67798}"/>
              </a:ext>
            </a:extLst>
          </p:cNvPr>
          <p:cNvSpPr/>
          <p:nvPr/>
        </p:nvSpPr>
        <p:spPr>
          <a:xfrm>
            <a:off x="7236618" y="3592512"/>
            <a:ext cx="1655763" cy="8651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b="1" dirty="0"/>
              <a:t>3000 km = 1</a:t>
            </a:r>
            <a:endParaRPr lang="de-DE" b="1" dirty="0"/>
          </a:p>
        </p:txBody>
      </p:sp>
      <p:sp>
        <p:nvSpPr>
          <p:cNvPr id="47110" name="Textfeld 8">
            <a:extLst>
              <a:ext uri="{FF2B5EF4-FFF2-40B4-BE49-F238E27FC236}">
                <a16:creationId xmlns:a16="http://schemas.microsoft.com/office/drawing/2014/main" id="{C7ADD437-B93C-44FF-B2E4-E2F814439A2F}"/>
              </a:ext>
            </a:extLst>
          </p:cNvPr>
          <p:cNvSpPr txBox="1">
            <a:spLocks noChangeArrowheads="1"/>
          </p:cNvSpPr>
          <p:nvPr/>
        </p:nvSpPr>
        <p:spPr bwMode="auto">
          <a:xfrm>
            <a:off x="611188" y="5157788"/>
            <a:ext cx="806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a:solidFill>
                  <a:srgbClr val="FF0000"/>
                </a:solidFill>
              </a:rPr>
              <a:t>  </a:t>
            </a:r>
          </a:p>
        </p:txBody>
      </p:sp>
      <p:pic>
        <p:nvPicPr>
          <p:cNvPr id="47111" name="Picture 9" descr="Subway 5 by sincrosergio">
            <a:extLst>
              <a:ext uri="{FF2B5EF4-FFF2-40B4-BE49-F238E27FC236}">
                <a16:creationId xmlns:a16="http://schemas.microsoft.com/office/drawing/2014/main" id="{5C147A7C-B646-4B98-8617-1133738E1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724400"/>
            <a:ext cx="13684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1" descr="Tramway by molumen">
            <a:extLst>
              <a:ext uri="{FF2B5EF4-FFF2-40B4-BE49-F238E27FC236}">
                <a16:creationId xmlns:a16="http://schemas.microsoft.com/office/drawing/2014/main" id="{3222C06C-98FC-4271-B088-ABFF45790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365625"/>
            <a:ext cx="2159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5" descr="Hotel Icon Near Bus Stop by Gerald_G">
            <a:extLst>
              <a:ext uri="{FF2B5EF4-FFF2-40B4-BE49-F238E27FC236}">
                <a16:creationId xmlns:a16="http://schemas.microsoft.com/office/drawing/2014/main" id="{CA6F6DE5-22E7-4264-8269-FC33FCB85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00" t="9521" r="3999" b="10480"/>
          <a:stretch>
            <a:fillRect/>
          </a:stretch>
        </p:blipFill>
        <p:spPr bwMode="auto">
          <a:xfrm>
            <a:off x="3132138" y="4892676"/>
            <a:ext cx="1944687"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1991A7C3-BAB1-4CD1-AE5D-F648A7D0EA05}"/>
              </a:ext>
            </a:extLst>
          </p:cNvPr>
          <p:cNvPicPr>
            <a:picLocks noChangeAspect="1" noChangeArrowheads="1"/>
          </p:cNvPicPr>
          <p:nvPr/>
        </p:nvPicPr>
        <p:blipFill>
          <a:blip r:embed="rId6" cstate="print"/>
          <a:srcRect l="4347" t="16085" r="10957" b="8852"/>
          <a:stretch>
            <a:fillRect/>
          </a:stretch>
        </p:blipFill>
        <p:spPr bwMode="auto">
          <a:xfrm>
            <a:off x="7196328" y="1564524"/>
            <a:ext cx="1728192" cy="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821E063C-8F25-4B19-97C6-EC286CA6A31A}"/>
              </a:ext>
            </a:extLst>
          </p:cNvPr>
          <p:cNvSpPr>
            <a:spLocks noGrp="1"/>
          </p:cNvSpPr>
          <p:nvPr>
            <p:ph type="title"/>
          </p:nvPr>
        </p:nvSpPr>
        <p:spPr/>
        <p:txBody>
          <a:bodyPr/>
          <a:lstStyle/>
          <a:p>
            <a:pPr eaLnBrk="1" hangingPunct="1"/>
            <a:r>
              <a:rPr lang="de-AT" altLang="de-DE" b="1"/>
              <a:t>Mobilität</a:t>
            </a:r>
            <a:endParaRPr lang="de-DE" altLang="de-DE" b="1"/>
          </a:p>
        </p:txBody>
      </p:sp>
      <p:sp>
        <p:nvSpPr>
          <p:cNvPr id="3" name="Inhaltsplatzhalter 2">
            <a:extLst>
              <a:ext uri="{FF2B5EF4-FFF2-40B4-BE49-F238E27FC236}">
                <a16:creationId xmlns:a16="http://schemas.microsoft.com/office/drawing/2014/main" id="{0F6848D2-6F8F-4C5A-80F5-4FB7F21E7C41}"/>
              </a:ext>
            </a:extLst>
          </p:cNvPr>
          <p:cNvSpPr>
            <a:spLocks noGrp="1"/>
          </p:cNvSpPr>
          <p:nvPr>
            <p:ph idx="1"/>
          </p:nvPr>
        </p:nvSpPr>
        <p:spPr>
          <a:xfrm>
            <a:off x="611188" y="1484313"/>
            <a:ext cx="8064500" cy="4670425"/>
          </a:xfrm>
        </p:spPr>
        <p:txBody>
          <a:bodyPr rtlCol="0">
            <a:normAutofit/>
          </a:bodyPr>
          <a:lstStyle/>
          <a:p>
            <a:pPr marL="0" indent="0" eaLnBrk="1" fontAlgn="auto" hangingPunct="1">
              <a:spcAft>
                <a:spcPts val="1800"/>
              </a:spcAft>
              <a:buFont typeface="Arial" charset="0"/>
              <a:buNone/>
              <a:defRPr/>
            </a:pPr>
            <a:r>
              <a:rPr lang="de-AT" sz="3000" b="1" dirty="0"/>
              <a:t>Möchtest Zugfahren?</a:t>
            </a:r>
          </a:p>
          <a:p>
            <a:pPr marL="0" indent="0" eaLnBrk="1" fontAlgn="auto" hangingPunct="1">
              <a:spcAft>
                <a:spcPts val="1800"/>
              </a:spcAft>
              <a:buFont typeface="Arial" charset="0"/>
              <a:buNone/>
              <a:defRPr/>
            </a:pPr>
            <a:r>
              <a:rPr lang="de-AT" sz="3000" b="1" dirty="0"/>
              <a:t>Ja: </a:t>
            </a:r>
            <a:r>
              <a:rPr lang="de-AT" sz="3000" b="1" dirty="0" err="1"/>
              <a:t>Wieviele</a:t>
            </a:r>
            <a:r>
              <a:rPr lang="de-AT" sz="3000" b="1" dirty="0"/>
              <a:t> km pro Jahr? </a:t>
            </a:r>
          </a:p>
          <a:p>
            <a:pPr marL="0" indent="0" eaLnBrk="1" fontAlgn="auto" hangingPunct="1">
              <a:spcAft>
                <a:spcPts val="1800"/>
              </a:spcAft>
              <a:buFont typeface="Arial" panose="020B0604020202020204" pitchFamily="34" charset="0"/>
              <a:buNone/>
              <a:defRPr/>
            </a:pPr>
            <a:endParaRPr lang="de-AT" sz="900" b="1" dirty="0"/>
          </a:p>
          <a:p>
            <a:pPr eaLnBrk="1" fontAlgn="auto" hangingPunct="1">
              <a:spcBef>
                <a:spcPts val="1200"/>
              </a:spcBef>
              <a:spcAft>
                <a:spcPts val="0"/>
              </a:spcAft>
              <a:buFont typeface="Arial" panose="020B0604020202020204" pitchFamily="34" charset="0"/>
              <a:buNone/>
              <a:defRPr/>
            </a:pPr>
            <a:r>
              <a:rPr lang="de-AT" sz="2600" b="1" dirty="0"/>
              <a:t>___km dividiert durch </a:t>
            </a:r>
            <a:br>
              <a:rPr lang="de-AT" sz="2600" b="1" dirty="0"/>
            </a:br>
            <a:r>
              <a:rPr lang="de-AT" sz="2600" b="1" dirty="0"/>
              <a:t>  3000 km (EU-Durchschnitt) = __</a:t>
            </a:r>
            <a:r>
              <a:rPr lang="de-AT" sz="2600" b="1" dirty="0" err="1"/>
              <a:t>Stk</a:t>
            </a:r>
            <a:r>
              <a:rPr lang="de-AT" sz="2600" b="1" dirty="0"/>
              <a:t>.</a:t>
            </a:r>
          </a:p>
          <a:p>
            <a:pPr eaLnBrk="1" fontAlgn="auto" hangingPunct="1">
              <a:spcBef>
                <a:spcPts val="0"/>
              </a:spcBef>
              <a:spcAft>
                <a:spcPts val="0"/>
              </a:spcAft>
              <a:buNone/>
              <a:defRPr/>
            </a:pPr>
            <a:r>
              <a:rPr lang="de-AT" sz="1800" dirty="0">
                <a:solidFill>
                  <a:srgbClr val="FF0000"/>
                </a:solidFill>
              </a:rPr>
              <a:t>In Österreich kann man für ein Spielteil</a:t>
            </a:r>
            <a:endParaRPr lang="de-AT" sz="3000" b="1" dirty="0"/>
          </a:p>
          <a:p>
            <a:pPr eaLnBrk="1" fontAlgn="auto" hangingPunct="1">
              <a:spcBef>
                <a:spcPts val="0"/>
              </a:spcBef>
              <a:spcAft>
                <a:spcPts val="0"/>
              </a:spcAft>
              <a:buFont typeface="Arial" panose="020B0604020202020204" pitchFamily="34" charset="0"/>
              <a:buNone/>
              <a:defRPr/>
            </a:pPr>
            <a:r>
              <a:rPr lang="de-AT" sz="1800" dirty="0">
                <a:solidFill>
                  <a:srgbClr val="FF0000"/>
                </a:solidFill>
              </a:rPr>
              <a:t>5000 km mit dem Zug reisen</a:t>
            </a:r>
            <a:endParaRPr lang="de-AT" sz="3000" b="1" dirty="0"/>
          </a:p>
          <a:p>
            <a:pPr marL="0" indent="0" eaLnBrk="1" fontAlgn="auto" hangingPunct="1">
              <a:spcAft>
                <a:spcPts val="1800"/>
              </a:spcAft>
              <a:buFont typeface="Arial" panose="020B0604020202020204" pitchFamily="34" charset="0"/>
              <a:buNone/>
              <a:defRPr/>
            </a:pPr>
            <a:endParaRPr lang="de-AT" sz="3000" dirty="0"/>
          </a:p>
          <a:p>
            <a:pPr eaLnBrk="1" fontAlgn="auto" hangingPunct="1">
              <a:spcAft>
                <a:spcPts val="0"/>
              </a:spcAft>
              <a:buFont typeface="Arial" panose="020B0604020202020204" pitchFamily="34" charset="0"/>
              <a:buNone/>
              <a:defRPr/>
            </a:pPr>
            <a:endParaRPr lang="de-DE" dirty="0"/>
          </a:p>
        </p:txBody>
      </p:sp>
      <p:sp>
        <p:nvSpPr>
          <p:cNvPr id="4" name="Abgerundetes Rechteck 3">
            <a:extLst>
              <a:ext uri="{FF2B5EF4-FFF2-40B4-BE49-F238E27FC236}">
                <a16:creationId xmlns:a16="http://schemas.microsoft.com/office/drawing/2014/main" id="{00CB044A-5A50-4DF4-82A1-AEF071084B3C}"/>
              </a:ext>
            </a:extLst>
          </p:cNvPr>
          <p:cNvSpPr/>
          <p:nvPr/>
        </p:nvSpPr>
        <p:spPr>
          <a:xfrm>
            <a:off x="6191548" y="3556691"/>
            <a:ext cx="1584325" cy="863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de-AT" b="1" dirty="0"/>
              <a:t>3000 km = 1</a:t>
            </a:r>
            <a:endParaRPr lang="de-DE" b="1" dirty="0"/>
          </a:p>
        </p:txBody>
      </p:sp>
      <p:sp>
        <p:nvSpPr>
          <p:cNvPr id="8" name="Ovale Legende 7">
            <a:extLst>
              <a:ext uri="{FF2B5EF4-FFF2-40B4-BE49-F238E27FC236}">
                <a16:creationId xmlns:a16="http://schemas.microsoft.com/office/drawing/2014/main" id="{84577A73-2170-4A23-AA1C-DAD3268B5B99}"/>
              </a:ext>
            </a:extLst>
          </p:cNvPr>
          <p:cNvSpPr/>
          <p:nvPr/>
        </p:nvSpPr>
        <p:spPr>
          <a:xfrm>
            <a:off x="5236270" y="2237883"/>
            <a:ext cx="3638747" cy="1067145"/>
          </a:xfrm>
          <a:prstGeom prst="wedgeEllipseCallout">
            <a:avLst>
              <a:gd name="adj1" fmla="val -62611"/>
              <a:gd name="adj2" fmla="val 97207"/>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anchor="ctr"/>
          <a:lstStyle/>
          <a:p>
            <a:pPr algn="ctr" eaLnBrk="1" fontAlgn="auto" hangingPunct="1">
              <a:spcBef>
                <a:spcPts val="0"/>
              </a:spcBef>
              <a:spcAft>
                <a:spcPts val="0"/>
              </a:spcAft>
              <a:defRPr/>
            </a:pPr>
            <a:r>
              <a:rPr lang="de-AT" sz="1200" b="1"/>
              <a:t>Der Footprint der Züge in Österreich ist kleiner als in anderen EU-Ländern, da der Großteil des österreichischen Stroms aus Wasserkraft erzeugt wird.</a:t>
            </a:r>
            <a:endParaRPr lang="de-AT" sz="1200" b="1" dirty="0"/>
          </a:p>
        </p:txBody>
      </p:sp>
      <p:pic>
        <p:nvPicPr>
          <p:cNvPr id="7" name="Picture 3">
            <a:extLst>
              <a:ext uri="{FF2B5EF4-FFF2-40B4-BE49-F238E27FC236}">
                <a16:creationId xmlns:a16="http://schemas.microsoft.com/office/drawing/2014/main" id="{11D80E04-D015-4F43-BA99-9D29E35EA557}"/>
              </a:ext>
            </a:extLst>
          </p:cNvPr>
          <p:cNvPicPr>
            <a:picLocks noChangeAspect="1" noChangeArrowheads="1"/>
          </p:cNvPicPr>
          <p:nvPr/>
        </p:nvPicPr>
        <p:blipFill>
          <a:blip r:embed="rId3" cstate="print"/>
          <a:srcRect l="4347" t="16085" r="10957" b="8852"/>
          <a:stretch>
            <a:fillRect/>
          </a:stretch>
        </p:blipFill>
        <p:spPr bwMode="auto">
          <a:xfrm>
            <a:off x="6191548" y="1341783"/>
            <a:ext cx="1728192" cy="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F34BB1FB-906A-48EF-902E-BEDF16CEEACA}"/>
              </a:ext>
            </a:extLst>
          </p:cNvPr>
          <p:cNvSpPr>
            <a:spLocks noGrp="1"/>
          </p:cNvSpPr>
          <p:nvPr>
            <p:ph type="title" idx="4294967295"/>
          </p:nvPr>
        </p:nvSpPr>
        <p:spPr>
          <a:xfrm>
            <a:off x="0" y="274638"/>
            <a:ext cx="8435975" cy="1143000"/>
          </a:xfrm>
        </p:spPr>
        <p:txBody>
          <a:bodyPr/>
          <a:lstStyle/>
          <a:p>
            <a:pPr eaLnBrk="1" hangingPunct="1"/>
            <a:r>
              <a:rPr lang="de-AT" altLang="en-US" sz="3600" b="1"/>
              <a:t>Mit der Fläche, für die ein Spielteil steht (200 gm²), kommst du so weit:</a:t>
            </a:r>
            <a:endParaRPr lang="de-DE" altLang="de-DE" sz="3600"/>
          </a:p>
        </p:txBody>
      </p:sp>
      <p:pic>
        <p:nvPicPr>
          <p:cNvPr id="4" name="Picture 3">
            <a:extLst>
              <a:ext uri="{FF2B5EF4-FFF2-40B4-BE49-F238E27FC236}">
                <a16:creationId xmlns:a16="http://schemas.microsoft.com/office/drawing/2014/main" id="{2A696090-5235-4ECC-B4F3-03C4249D9DB0}"/>
              </a:ext>
            </a:extLst>
          </p:cNvPr>
          <p:cNvPicPr>
            <a:picLocks noChangeAspect="1" noChangeArrowheads="1"/>
          </p:cNvPicPr>
          <p:nvPr/>
        </p:nvPicPr>
        <p:blipFill>
          <a:blip r:embed="rId3" cstate="print"/>
          <a:srcRect l="9366" t="23960" r="25430" b="12201"/>
          <a:stretch>
            <a:fillRect/>
          </a:stretch>
        </p:blipFill>
        <p:spPr bwMode="auto">
          <a:xfrm>
            <a:off x="323528" y="1700808"/>
            <a:ext cx="8106585" cy="4464496"/>
          </a:xfrm>
          <a:prstGeom prst="rect">
            <a:avLst/>
          </a:prstGeom>
          <a:noFill/>
          <a:ln w="9525">
            <a:noFill/>
            <a:miter lim="800000"/>
            <a:headEnd/>
            <a:tailEnd/>
          </a:ln>
        </p:spPr>
      </p:pic>
      <p:sp>
        <p:nvSpPr>
          <p:cNvPr id="5" name="Textfeld 4">
            <a:extLst>
              <a:ext uri="{FF2B5EF4-FFF2-40B4-BE49-F238E27FC236}">
                <a16:creationId xmlns:a16="http://schemas.microsoft.com/office/drawing/2014/main" id="{FA8D8A91-FAC6-4B50-8FB6-08F5D9E597DE}"/>
              </a:ext>
            </a:extLst>
          </p:cNvPr>
          <p:cNvSpPr txBox="1"/>
          <p:nvPr/>
        </p:nvSpPr>
        <p:spPr>
          <a:xfrm>
            <a:off x="1979712" y="2534707"/>
            <a:ext cx="720080" cy="246221"/>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3000</a:t>
            </a: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Mental Math by Khanke"/>
          <p:cNvPicPr>
            <a:picLocks noChangeAspect="1" noChangeArrowheads="1"/>
          </p:cNvPicPr>
          <p:nvPr/>
        </p:nvPicPr>
        <p:blipFill>
          <a:blip r:embed="rId4" cstate="print"/>
          <a:srcRect/>
          <a:stretch>
            <a:fillRect/>
          </a:stretch>
        </p:blipFill>
        <p:spPr bwMode="auto">
          <a:xfrm>
            <a:off x="6804248" y="608070"/>
            <a:ext cx="2088232" cy="1596794"/>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AT" b="1" dirty="0"/>
              <a:t>Berechnung des Klassendurchschnitts für Mobilität</a:t>
            </a:r>
            <a:endParaRPr lang="de-DE" b="1" dirty="0"/>
          </a:p>
        </p:txBody>
      </p:sp>
      <p:graphicFrame>
        <p:nvGraphicFramePr>
          <p:cNvPr id="3" name="Object 3"/>
          <p:cNvGraphicFramePr>
            <a:graphicFrameLocks noGrp="1" noChangeAspect="1"/>
          </p:cNvGraphicFramePr>
          <p:nvPr>
            <p:ph idx="1"/>
          </p:nvPr>
        </p:nvGraphicFramePr>
        <p:xfrm>
          <a:off x="683568" y="2132856"/>
          <a:ext cx="8028384" cy="3809309"/>
        </p:xfrm>
        <a:graphic>
          <a:graphicData uri="http://schemas.openxmlformats.org/presentationml/2006/ole">
            <mc:AlternateContent xmlns:mc="http://schemas.openxmlformats.org/markup-compatibility/2006">
              <mc:Choice xmlns:v="urn:schemas-microsoft-com:vml" Requires="v">
                <p:oleObj spid="_x0000_s3148" name="Worksheet" r:id="rId5" imgW="5038803" imgH="2390638" progId="Excel.Sheet.8">
                  <p:embed/>
                </p:oleObj>
              </mc:Choice>
              <mc:Fallback>
                <p:oleObj name="Worksheet" r:id="rId5" imgW="5038803" imgH="2390638" progId="Excel.Sheet.8">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132856"/>
                        <a:ext cx="8028384" cy="380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F234E3AC-FB94-494B-B7AF-210251C73DCD}"/>
              </a:ext>
            </a:extLst>
          </p:cNvPr>
          <p:cNvSpPr>
            <a:spLocks noGrp="1"/>
          </p:cNvSpPr>
          <p:nvPr>
            <p:ph type="title"/>
          </p:nvPr>
        </p:nvSpPr>
        <p:spPr/>
        <p:txBody>
          <a:bodyPr/>
          <a:lstStyle/>
          <a:p>
            <a:pPr eaLnBrk="1" hangingPunct="1"/>
            <a:r>
              <a:rPr lang="de-AT" altLang="de-DE" b="1" dirty="0"/>
              <a:t>Mobilität</a:t>
            </a:r>
            <a:endParaRPr lang="de-DE" altLang="de-DE" b="1" dirty="0"/>
          </a:p>
        </p:txBody>
      </p:sp>
      <p:sp>
        <p:nvSpPr>
          <p:cNvPr id="3" name="Inhaltsplatzhalter 2">
            <a:extLst>
              <a:ext uri="{FF2B5EF4-FFF2-40B4-BE49-F238E27FC236}">
                <a16:creationId xmlns:a16="http://schemas.microsoft.com/office/drawing/2014/main" id="{BB38D2D0-6D5A-4ED5-B708-EA924CA4F790}"/>
              </a:ext>
            </a:extLst>
          </p:cNvPr>
          <p:cNvSpPr>
            <a:spLocks noGrp="1"/>
          </p:cNvSpPr>
          <p:nvPr>
            <p:ph idx="1"/>
          </p:nvPr>
        </p:nvSpPr>
        <p:spPr>
          <a:xfrm>
            <a:off x="457200" y="1600200"/>
            <a:ext cx="8291513" cy="4525963"/>
          </a:xfrm>
        </p:spPr>
        <p:txBody>
          <a:bodyPr/>
          <a:lstStyle/>
          <a:p>
            <a:pPr eaLnBrk="1" hangingPunct="1"/>
            <a:r>
              <a:rPr lang="de-AT" altLang="de-DE"/>
              <a:t>Welche </a:t>
            </a:r>
            <a:r>
              <a:rPr lang="de-AT" altLang="de-DE" b="1"/>
              <a:t>Reiseformen mit kleinem </a:t>
            </a:r>
            <a:br>
              <a:rPr lang="de-AT" altLang="de-DE" b="1"/>
            </a:br>
            <a:r>
              <a:rPr lang="de-AT" altLang="de-DE" b="1"/>
              <a:t>Footprint </a:t>
            </a:r>
            <a:r>
              <a:rPr lang="de-AT" altLang="de-DE"/>
              <a:t>gibt es?</a:t>
            </a:r>
          </a:p>
          <a:p>
            <a:pPr eaLnBrk="1" hangingPunct="1"/>
            <a:r>
              <a:rPr lang="de-AT" altLang="de-DE"/>
              <a:t>Für </a:t>
            </a:r>
            <a:r>
              <a:rPr lang="de-AT" altLang="de-DE" b="1"/>
              <a:t>welche Zwecke </a:t>
            </a:r>
            <a:r>
              <a:rPr lang="de-AT" altLang="de-DE"/>
              <a:t>brauchen wir heute Autos? Welche </a:t>
            </a:r>
            <a:r>
              <a:rPr lang="de-AT" altLang="de-DE" b="1"/>
              <a:t>Alternativen</a:t>
            </a:r>
            <a:r>
              <a:rPr lang="de-AT" altLang="de-DE"/>
              <a:t> sind möglich? </a:t>
            </a:r>
          </a:p>
          <a:p>
            <a:pPr eaLnBrk="1" hangingPunct="1"/>
            <a:r>
              <a:rPr lang="de-AT" altLang="de-DE"/>
              <a:t>Wie können wir unsere </a:t>
            </a:r>
            <a:r>
              <a:rPr lang="de-AT" altLang="de-DE" b="1"/>
              <a:t>tägliche Mobilität anders gestalten</a:t>
            </a:r>
            <a:r>
              <a:rPr lang="de-AT" altLang="de-DE"/>
              <a:t>?</a:t>
            </a:r>
          </a:p>
          <a:p>
            <a:pPr eaLnBrk="1" hangingPunct="1"/>
            <a:endParaRPr lang="de-DE" altLang="de-DE"/>
          </a:p>
        </p:txBody>
      </p:sp>
      <p:sp>
        <p:nvSpPr>
          <p:cNvPr id="5" name="Explosion 1 4">
            <a:extLst>
              <a:ext uri="{FF2B5EF4-FFF2-40B4-BE49-F238E27FC236}">
                <a16:creationId xmlns:a16="http://schemas.microsoft.com/office/drawing/2014/main" id="{7EF3FBF6-5051-4BD0-99AF-320B9BB9D622}"/>
              </a:ext>
            </a:extLst>
          </p:cNvPr>
          <p:cNvSpPr/>
          <p:nvPr/>
        </p:nvSpPr>
        <p:spPr>
          <a:xfrm>
            <a:off x="3718881" y="4273947"/>
            <a:ext cx="5477358" cy="2899431"/>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a:lstStyle/>
          <a:p>
            <a:pPr algn="ctr" eaLnBrk="1" fontAlgn="auto" hangingPunct="1">
              <a:spcBef>
                <a:spcPts val="0"/>
              </a:spcBef>
              <a:spcAft>
                <a:spcPts val="0"/>
              </a:spcAft>
              <a:defRPr/>
            </a:pPr>
            <a:r>
              <a:rPr lang="de-AT" sz="1600"/>
              <a:t>Fliegen ist etwas Besonderes: 90% der Weltbevölkerung sind noch nie geflogen, ebenso wie Menschen, die vor 100 Jahren gelebt haben.</a:t>
            </a:r>
            <a:endParaRPr lang="de-AT" sz="1600" dirty="0"/>
          </a:p>
        </p:txBody>
      </p:sp>
      <p:sp>
        <p:nvSpPr>
          <p:cNvPr id="6" name="Explosion 1 5">
            <a:extLst>
              <a:ext uri="{FF2B5EF4-FFF2-40B4-BE49-F238E27FC236}">
                <a16:creationId xmlns:a16="http://schemas.microsoft.com/office/drawing/2014/main" id="{B4202045-193D-4795-BACB-71062028E28A}"/>
              </a:ext>
            </a:extLst>
          </p:cNvPr>
          <p:cNvSpPr/>
          <p:nvPr/>
        </p:nvSpPr>
        <p:spPr>
          <a:xfrm>
            <a:off x="6084168" y="-387350"/>
            <a:ext cx="3672607" cy="2664222"/>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anchorCtr="1"/>
          <a:lstStyle/>
          <a:p>
            <a:pPr algn="ctr" eaLnBrk="1" fontAlgn="auto" hangingPunct="1">
              <a:spcBef>
                <a:spcPts val="0"/>
              </a:spcBef>
              <a:spcAft>
                <a:spcPts val="0"/>
              </a:spcAft>
              <a:defRPr/>
            </a:pPr>
            <a:r>
              <a:rPr lang="de-AT" sz="1600">
                <a:solidFill>
                  <a:schemeClr val="bg1"/>
                </a:solidFill>
              </a:rPr>
              <a:t>Im </a:t>
            </a:r>
            <a:r>
              <a:rPr lang="de-AT" sz="1600">
                <a:solidFill>
                  <a:srgbClr val="00B0F0"/>
                </a:solidFill>
              </a:rPr>
              <a:t>österreichischen</a:t>
            </a:r>
            <a:r>
              <a:rPr lang="de-AT" sz="1600">
                <a:solidFill>
                  <a:schemeClr val="bg1"/>
                </a:solidFill>
              </a:rPr>
              <a:t> Durchschnitt macht die Mobilität 22% des Footprints aus.</a:t>
            </a:r>
          </a:p>
        </p:txBody>
      </p:sp>
      <p:sp>
        <p:nvSpPr>
          <p:cNvPr id="8" name="Explosion 1 7">
            <a:extLst>
              <a:ext uri="{FF2B5EF4-FFF2-40B4-BE49-F238E27FC236}">
                <a16:creationId xmlns:a16="http://schemas.microsoft.com/office/drawing/2014/main" id="{E6C964DF-AEDE-4530-B128-90CF22FEE615}"/>
              </a:ext>
            </a:extLst>
          </p:cNvPr>
          <p:cNvSpPr/>
          <p:nvPr/>
        </p:nvSpPr>
        <p:spPr>
          <a:xfrm>
            <a:off x="28550" y="4742483"/>
            <a:ext cx="3175547" cy="2115517"/>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de-AT" sz="1600"/>
              <a:t>Die Hälfte </a:t>
            </a:r>
          </a:p>
          <a:p>
            <a:pPr algn="ctr" eaLnBrk="1" fontAlgn="auto" hangingPunct="1">
              <a:spcBef>
                <a:spcPts val="0"/>
              </a:spcBef>
              <a:spcAft>
                <a:spcPts val="0"/>
              </a:spcAft>
              <a:defRPr/>
            </a:pPr>
            <a:r>
              <a:rPr lang="de-AT" sz="1600"/>
              <a:t>aller Autofahrten ist weniger als 5 km lang!</a:t>
            </a:r>
            <a:endParaRPr lang="de-A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6196" y="1687741"/>
            <a:ext cx="8551360" cy="356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251520" y="5085184"/>
            <a:ext cx="2665412" cy="1107996"/>
          </a:xfrm>
          <a:prstGeom prst="rect">
            <a:avLst/>
          </a:prstGeom>
          <a:noFill/>
        </p:spPr>
        <p:txBody>
          <a:bodyPr wrap="square" rtlCol="0">
            <a:spAutoFit/>
          </a:bodyPr>
          <a:lstStyle/>
          <a:p>
            <a:r>
              <a:rPr lang="de-DE" sz="2200" i="1" dirty="0">
                <a:solidFill>
                  <a:srgbClr val="000000"/>
                </a:solidFill>
                <a:latin typeface="Arial"/>
              </a:rPr>
              <a:t>Fläche, die zur Bindung des CO</a:t>
            </a:r>
            <a:r>
              <a:rPr lang="de-DE" sz="2200" i="1" baseline="-25000" dirty="0">
                <a:solidFill>
                  <a:srgbClr val="000000"/>
                </a:solidFill>
                <a:latin typeface="Arial"/>
              </a:rPr>
              <a:t>2</a:t>
            </a:r>
          </a:p>
          <a:p>
            <a:r>
              <a:rPr lang="de-DE" sz="2200" i="1" dirty="0">
                <a:solidFill>
                  <a:srgbClr val="000000"/>
                </a:solidFill>
                <a:latin typeface="Arial"/>
              </a:rPr>
              <a:t>erforderlich wäre</a:t>
            </a:r>
          </a:p>
        </p:txBody>
      </p:sp>
      <p:sp>
        <p:nvSpPr>
          <p:cNvPr id="7" name="Rectangle 7"/>
          <p:cNvSpPr>
            <a:spLocks noChangeArrowheads="1"/>
          </p:cNvSpPr>
          <p:nvPr/>
        </p:nvSpPr>
        <p:spPr bwMode="auto">
          <a:xfrm>
            <a:off x="467544" y="-273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600" b="1" dirty="0">
                <a:solidFill>
                  <a:srgbClr val="000000"/>
                </a:solidFill>
                <a:latin typeface="Arial" charset="0"/>
                <a:cs typeface="+mn-cs"/>
              </a:rPr>
              <a:t>Der </a:t>
            </a:r>
            <a:r>
              <a:rPr lang="de-DE" sz="4400" b="1" dirty="0">
                <a:solidFill>
                  <a:srgbClr val="000000"/>
                </a:solidFill>
                <a:latin typeface="+mj-lt"/>
                <a:cs typeface="+mn-cs"/>
              </a:rPr>
              <a:t>Ökologische</a:t>
            </a:r>
            <a:r>
              <a:rPr lang="de-DE" sz="3600" b="1" dirty="0">
                <a:solidFill>
                  <a:srgbClr val="000000"/>
                </a:solidFill>
                <a:latin typeface="Arial" charset="0"/>
                <a:cs typeface="+mn-cs"/>
              </a:rPr>
              <a:t> Fußabdruck</a:t>
            </a:r>
          </a:p>
        </p:txBody>
      </p:sp>
      <p:sp>
        <p:nvSpPr>
          <p:cNvPr id="4" name="Textfeld 3"/>
          <p:cNvSpPr txBox="1"/>
          <p:nvPr/>
        </p:nvSpPr>
        <p:spPr>
          <a:xfrm>
            <a:off x="163805" y="2406818"/>
            <a:ext cx="1959191" cy="461665"/>
          </a:xfrm>
          <a:prstGeom prst="rect">
            <a:avLst/>
          </a:prstGeom>
          <a:noFill/>
        </p:spPr>
        <p:txBody>
          <a:bodyPr wrap="none" rtlCol="0">
            <a:spAutoFit/>
          </a:bodyPr>
          <a:lstStyle/>
          <a:p>
            <a:r>
              <a:rPr lang="de-DE" sz="2400" dirty="0">
                <a:solidFill>
                  <a:srgbClr val="000000"/>
                </a:solidFill>
                <a:latin typeface="Arial"/>
                <a:cs typeface="+mn-cs"/>
              </a:rPr>
              <a:t>CO</a:t>
            </a:r>
            <a:r>
              <a:rPr lang="de-DE" sz="2400" baseline="-25000" dirty="0">
                <a:solidFill>
                  <a:srgbClr val="000000"/>
                </a:solidFill>
                <a:latin typeface="Arial"/>
                <a:cs typeface="+mn-cs"/>
              </a:rPr>
              <a:t>2</a:t>
            </a:r>
            <a:r>
              <a:rPr lang="de-DE" sz="2400" dirty="0">
                <a:solidFill>
                  <a:srgbClr val="000000"/>
                </a:solidFill>
                <a:latin typeface="Arial"/>
                <a:cs typeface="+mn-cs"/>
              </a:rPr>
              <a:t>-Flächen</a:t>
            </a:r>
          </a:p>
        </p:txBody>
      </p:sp>
      <p:sp>
        <p:nvSpPr>
          <p:cNvPr id="9" name="Textfeld 8"/>
          <p:cNvSpPr txBox="1"/>
          <p:nvPr/>
        </p:nvSpPr>
        <p:spPr>
          <a:xfrm>
            <a:off x="2095216" y="1687741"/>
            <a:ext cx="1468672" cy="830997"/>
          </a:xfrm>
          <a:prstGeom prst="rect">
            <a:avLst/>
          </a:prstGeom>
          <a:noFill/>
        </p:spPr>
        <p:txBody>
          <a:bodyPr wrap="none" rtlCol="0">
            <a:spAutoFit/>
          </a:bodyPr>
          <a:lstStyle/>
          <a:p>
            <a:r>
              <a:rPr lang="de-DE" sz="2400" dirty="0">
                <a:solidFill>
                  <a:srgbClr val="000000"/>
                </a:solidFill>
                <a:latin typeface="Arial"/>
                <a:cs typeface="+mn-cs"/>
              </a:rPr>
              <a:t>verbaute </a:t>
            </a:r>
          </a:p>
          <a:p>
            <a:r>
              <a:rPr lang="de-DE" sz="2400" dirty="0">
                <a:solidFill>
                  <a:srgbClr val="000000"/>
                </a:solidFill>
                <a:latin typeface="Arial"/>
                <a:cs typeface="+mn-cs"/>
              </a:rPr>
              <a:t>Flächen </a:t>
            </a:r>
          </a:p>
        </p:txBody>
      </p:sp>
      <p:sp>
        <p:nvSpPr>
          <p:cNvPr id="10" name="Textfeld 9"/>
          <p:cNvSpPr txBox="1"/>
          <p:nvPr/>
        </p:nvSpPr>
        <p:spPr>
          <a:xfrm>
            <a:off x="3463259" y="1743199"/>
            <a:ext cx="1640193" cy="461665"/>
          </a:xfrm>
          <a:prstGeom prst="rect">
            <a:avLst/>
          </a:prstGeom>
          <a:noFill/>
        </p:spPr>
        <p:txBody>
          <a:bodyPr wrap="none" rtlCol="0">
            <a:spAutoFit/>
          </a:bodyPr>
          <a:lstStyle/>
          <a:p>
            <a:r>
              <a:rPr lang="de-DE" sz="2400" dirty="0">
                <a:solidFill>
                  <a:srgbClr val="000000"/>
                </a:solidFill>
                <a:latin typeface="Arial"/>
                <a:cs typeface="+mn-cs"/>
              </a:rPr>
              <a:t>Ackerland </a:t>
            </a:r>
          </a:p>
        </p:txBody>
      </p:sp>
      <p:sp>
        <p:nvSpPr>
          <p:cNvPr id="11" name="Textfeld 10"/>
          <p:cNvSpPr txBox="1"/>
          <p:nvPr/>
        </p:nvSpPr>
        <p:spPr>
          <a:xfrm>
            <a:off x="5103452" y="1700808"/>
            <a:ext cx="1052724" cy="461665"/>
          </a:xfrm>
          <a:prstGeom prst="rect">
            <a:avLst/>
          </a:prstGeom>
          <a:noFill/>
        </p:spPr>
        <p:txBody>
          <a:bodyPr wrap="none" rtlCol="0">
            <a:spAutoFit/>
          </a:bodyPr>
          <a:lstStyle/>
          <a:p>
            <a:r>
              <a:rPr lang="de-DE" sz="2400" dirty="0">
                <a:solidFill>
                  <a:srgbClr val="000000"/>
                </a:solidFill>
                <a:latin typeface="Arial"/>
                <a:cs typeface="+mn-cs"/>
              </a:rPr>
              <a:t>Weide</a:t>
            </a:r>
          </a:p>
        </p:txBody>
      </p:sp>
      <p:sp>
        <p:nvSpPr>
          <p:cNvPr id="12" name="Textfeld 11"/>
          <p:cNvSpPr txBox="1"/>
          <p:nvPr/>
        </p:nvSpPr>
        <p:spPr>
          <a:xfrm>
            <a:off x="7283499" y="1661899"/>
            <a:ext cx="1571264" cy="830997"/>
          </a:xfrm>
          <a:prstGeom prst="rect">
            <a:avLst/>
          </a:prstGeom>
          <a:noFill/>
        </p:spPr>
        <p:txBody>
          <a:bodyPr wrap="none" rtlCol="0">
            <a:spAutoFit/>
          </a:bodyPr>
          <a:lstStyle/>
          <a:p>
            <a:r>
              <a:rPr lang="de-DE" sz="2400" dirty="0">
                <a:solidFill>
                  <a:srgbClr val="000000"/>
                </a:solidFill>
                <a:latin typeface="Arial"/>
                <a:cs typeface="+mn-cs"/>
              </a:rPr>
              <a:t>Meere</a:t>
            </a:r>
          </a:p>
          <a:p>
            <a:r>
              <a:rPr lang="de-DE" sz="2400" dirty="0">
                <a:solidFill>
                  <a:srgbClr val="000000"/>
                </a:solidFill>
                <a:latin typeface="Arial"/>
                <a:cs typeface="+mn-cs"/>
              </a:rPr>
              <a:t>Gewässer</a:t>
            </a:r>
          </a:p>
        </p:txBody>
      </p:sp>
      <p:sp>
        <p:nvSpPr>
          <p:cNvPr id="13" name="Textfeld 12"/>
          <p:cNvSpPr txBox="1"/>
          <p:nvPr/>
        </p:nvSpPr>
        <p:spPr>
          <a:xfrm>
            <a:off x="6285168" y="1700808"/>
            <a:ext cx="875368" cy="461665"/>
          </a:xfrm>
          <a:prstGeom prst="rect">
            <a:avLst/>
          </a:prstGeom>
          <a:noFill/>
        </p:spPr>
        <p:txBody>
          <a:bodyPr wrap="none" rtlCol="0">
            <a:spAutoFit/>
          </a:bodyPr>
          <a:lstStyle/>
          <a:p>
            <a:r>
              <a:rPr lang="de-DE" sz="2400" dirty="0">
                <a:solidFill>
                  <a:srgbClr val="000000"/>
                </a:solidFill>
                <a:latin typeface="Arial"/>
                <a:cs typeface="+mn-cs"/>
              </a:rPr>
              <a:t>Wald</a:t>
            </a:r>
          </a:p>
        </p:txBody>
      </p:sp>
      <p:sp>
        <p:nvSpPr>
          <p:cNvPr id="14" name="Textfeld 13"/>
          <p:cNvSpPr txBox="1"/>
          <p:nvPr/>
        </p:nvSpPr>
        <p:spPr>
          <a:xfrm>
            <a:off x="35496" y="980728"/>
            <a:ext cx="7717177" cy="523220"/>
          </a:xfrm>
          <a:prstGeom prst="rect">
            <a:avLst/>
          </a:prstGeom>
          <a:noFill/>
        </p:spPr>
        <p:txBody>
          <a:bodyPr wrap="none" rtlCol="0">
            <a:spAutoFit/>
          </a:bodyPr>
          <a:lstStyle/>
          <a:p>
            <a:r>
              <a:rPr lang="de-DE" sz="2800" b="1" dirty="0">
                <a:solidFill>
                  <a:srgbClr val="FF0000"/>
                </a:solidFill>
              </a:rPr>
              <a:t>...setzt sich aus diesen Flächen zusammen: </a:t>
            </a:r>
          </a:p>
        </p:txBody>
      </p:sp>
      <p:sp>
        <p:nvSpPr>
          <p:cNvPr id="8" name="Textfeld 7"/>
          <p:cNvSpPr txBox="1"/>
          <p:nvPr/>
        </p:nvSpPr>
        <p:spPr>
          <a:xfrm>
            <a:off x="2829552" y="4170592"/>
            <a:ext cx="2111668" cy="1107996"/>
          </a:xfrm>
          <a:prstGeom prst="rect">
            <a:avLst/>
          </a:prstGeom>
          <a:noFill/>
        </p:spPr>
        <p:txBody>
          <a:bodyPr wrap="square" rtlCol="0">
            <a:spAutoFit/>
          </a:bodyPr>
          <a:lstStyle/>
          <a:p>
            <a:r>
              <a:rPr lang="de-DE" sz="2200" i="1" dirty="0">
                <a:solidFill>
                  <a:srgbClr val="FFC000"/>
                </a:solidFill>
                <a:latin typeface="Arial"/>
                <a:cs typeface="+mn-cs"/>
              </a:rPr>
              <a:t>Nahrung, </a:t>
            </a:r>
          </a:p>
          <a:p>
            <a:r>
              <a:rPr lang="de-DE" sz="2200" i="1" dirty="0">
                <a:solidFill>
                  <a:srgbClr val="FFC000"/>
                </a:solidFill>
                <a:latin typeface="Arial"/>
                <a:cs typeface="+mn-cs"/>
              </a:rPr>
              <a:t>Viehfutter, </a:t>
            </a:r>
          </a:p>
          <a:p>
            <a:r>
              <a:rPr lang="de-DE" sz="2200" i="1" dirty="0">
                <a:solidFill>
                  <a:srgbClr val="FFC000"/>
                </a:solidFill>
                <a:latin typeface="Arial"/>
                <a:cs typeface="+mn-cs"/>
              </a:rPr>
              <a:t>Baumwolle,…</a:t>
            </a:r>
          </a:p>
        </p:txBody>
      </p:sp>
      <p:sp>
        <p:nvSpPr>
          <p:cNvPr id="16" name="Textfeld 15"/>
          <p:cNvSpPr txBox="1"/>
          <p:nvPr/>
        </p:nvSpPr>
        <p:spPr>
          <a:xfrm>
            <a:off x="4579078" y="4376255"/>
            <a:ext cx="1238350" cy="769441"/>
          </a:xfrm>
          <a:prstGeom prst="rect">
            <a:avLst/>
          </a:prstGeom>
          <a:noFill/>
        </p:spPr>
        <p:txBody>
          <a:bodyPr wrap="square" rtlCol="0">
            <a:spAutoFit/>
          </a:bodyPr>
          <a:lstStyle/>
          <a:p>
            <a:r>
              <a:rPr lang="de-DE" sz="2200" i="1" dirty="0">
                <a:solidFill>
                  <a:srgbClr val="FF0000"/>
                </a:solidFill>
                <a:latin typeface="Arial"/>
                <a:cs typeface="+mn-cs"/>
              </a:rPr>
              <a:t>Fleisch, Milch...</a:t>
            </a:r>
          </a:p>
        </p:txBody>
      </p:sp>
      <p:sp>
        <p:nvSpPr>
          <p:cNvPr id="17" name="Textfeld 16"/>
          <p:cNvSpPr txBox="1"/>
          <p:nvPr/>
        </p:nvSpPr>
        <p:spPr>
          <a:xfrm>
            <a:off x="4885009" y="5313895"/>
            <a:ext cx="3240360" cy="769441"/>
          </a:xfrm>
          <a:prstGeom prst="rect">
            <a:avLst/>
          </a:prstGeom>
          <a:noFill/>
        </p:spPr>
        <p:txBody>
          <a:bodyPr wrap="square" rtlCol="0">
            <a:spAutoFit/>
          </a:bodyPr>
          <a:lstStyle/>
          <a:p>
            <a:r>
              <a:rPr lang="de-DE" sz="2200" i="1" dirty="0">
                <a:solidFill>
                  <a:srgbClr val="00B050"/>
                </a:solidFill>
                <a:latin typeface="Arial"/>
                <a:cs typeface="+mn-cs"/>
              </a:rPr>
              <a:t>Bauholz, Möbel, Brennholz, Papier,...</a:t>
            </a:r>
          </a:p>
        </p:txBody>
      </p:sp>
      <p:sp>
        <p:nvSpPr>
          <p:cNvPr id="18" name="Textfeld 17"/>
          <p:cNvSpPr txBox="1"/>
          <p:nvPr/>
        </p:nvSpPr>
        <p:spPr>
          <a:xfrm>
            <a:off x="6837519" y="4614227"/>
            <a:ext cx="2463224" cy="769441"/>
          </a:xfrm>
          <a:prstGeom prst="rect">
            <a:avLst/>
          </a:prstGeom>
          <a:noFill/>
        </p:spPr>
        <p:txBody>
          <a:bodyPr wrap="square" rtlCol="0">
            <a:spAutoFit/>
          </a:bodyPr>
          <a:lstStyle/>
          <a:p>
            <a:r>
              <a:rPr lang="de-DE" sz="2200" i="1" dirty="0">
                <a:solidFill>
                  <a:srgbClr val="040496"/>
                </a:solidFill>
                <a:latin typeface="Arial"/>
                <a:cs typeface="+mn-cs"/>
              </a:rPr>
              <a:t>Fisch, Meeresfrüchte</a:t>
            </a:r>
            <a:r>
              <a:rPr lang="de-DE" sz="2200" i="1" dirty="0">
                <a:solidFill>
                  <a:srgbClr val="333399">
                    <a:lumMod val="75000"/>
                  </a:srgbClr>
                </a:solidFill>
                <a:latin typeface="Arial"/>
                <a:cs typeface="+mn-cs"/>
              </a:rPr>
              <a:t>…</a:t>
            </a:r>
          </a:p>
        </p:txBody>
      </p:sp>
      <p:sp>
        <p:nvSpPr>
          <p:cNvPr id="19" name="Text Box 8"/>
          <p:cNvSpPr txBox="1">
            <a:spLocks noChangeArrowheads="1"/>
          </p:cNvSpPr>
          <p:nvPr/>
        </p:nvSpPr>
        <p:spPr bwMode="auto">
          <a:xfrm>
            <a:off x="5629814" y="6441404"/>
            <a:ext cx="2665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i="1">
                <a:solidFill>
                  <a:schemeClr val="tx1"/>
                </a:solidFill>
                <a:latin typeface="Book Antiqua" pitchFamily="18" charset="0"/>
              </a:defRPr>
            </a:lvl1pPr>
            <a:lvl2pPr marL="742950" indent="-285750" eaLnBrk="0" hangingPunct="0">
              <a:defRPr sz="2400" i="1">
                <a:solidFill>
                  <a:schemeClr val="tx1"/>
                </a:solidFill>
                <a:latin typeface="Book Antiqua" pitchFamily="18" charset="0"/>
              </a:defRPr>
            </a:lvl2pPr>
            <a:lvl3pPr marL="1143000" indent="-228600" eaLnBrk="0" hangingPunct="0">
              <a:defRPr sz="2400" i="1">
                <a:solidFill>
                  <a:schemeClr val="tx1"/>
                </a:solidFill>
                <a:latin typeface="Book Antiqua" pitchFamily="18" charset="0"/>
              </a:defRPr>
            </a:lvl3pPr>
            <a:lvl4pPr marL="1600200" indent="-228600" eaLnBrk="0" hangingPunct="0">
              <a:defRPr sz="2400" i="1">
                <a:solidFill>
                  <a:schemeClr val="tx1"/>
                </a:solidFill>
                <a:latin typeface="Book Antiqua" pitchFamily="18" charset="0"/>
              </a:defRPr>
            </a:lvl4pPr>
            <a:lvl5pPr marL="2057400" indent="-228600" eaLnBrk="0" hangingPunct="0">
              <a:defRPr sz="2400" i="1">
                <a:solidFill>
                  <a:schemeClr val="tx1"/>
                </a:solidFill>
                <a:latin typeface="Book Antiqua" pitchFamily="18" charset="0"/>
              </a:defRPr>
            </a:lvl5pPr>
            <a:lvl6pPr marL="2514600" indent="-228600" eaLnBrk="0" fontAlgn="base" hangingPunct="0">
              <a:spcBef>
                <a:spcPct val="0"/>
              </a:spcBef>
              <a:spcAft>
                <a:spcPct val="0"/>
              </a:spcAft>
              <a:defRPr sz="2400" i="1">
                <a:solidFill>
                  <a:schemeClr val="tx1"/>
                </a:solidFill>
                <a:latin typeface="Book Antiqua" pitchFamily="18" charset="0"/>
              </a:defRPr>
            </a:lvl6pPr>
            <a:lvl7pPr marL="2971800" indent="-228600" eaLnBrk="0" fontAlgn="base" hangingPunct="0">
              <a:spcBef>
                <a:spcPct val="0"/>
              </a:spcBef>
              <a:spcAft>
                <a:spcPct val="0"/>
              </a:spcAft>
              <a:defRPr sz="2400" i="1">
                <a:solidFill>
                  <a:schemeClr val="tx1"/>
                </a:solidFill>
                <a:latin typeface="Book Antiqua" pitchFamily="18" charset="0"/>
              </a:defRPr>
            </a:lvl7pPr>
            <a:lvl8pPr marL="3429000" indent="-228600" eaLnBrk="0" fontAlgn="base" hangingPunct="0">
              <a:spcBef>
                <a:spcPct val="0"/>
              </a:spcBef>
              <a:spcAft>
                <a:spcPct val="0"/>
              </a:spcAft>
              <a:defRPr sz="2400" i="1">
                <a:solidFill>
                  <a:schemeClr val="tx1"/>
                </a:solidFill>
                <a:latin typeface="Book Antiqua" pitchFamily="18" charset="0"/>
              </a:defRPr>
            </a:lvl8pPr>
            <a:lvl9pPr marL="3886200" indent="-228600" eaLnBrk="0" fontAlgn="base" hangingPunct="0">
              <a:spcBef>
                <a:spcPct val="0"/>
              </a:spcBef>
              <a:spcAft>
                <a:spcPct val="0"/>
              </a:spcAft>
              <a:defRPr sz="2400" i="1">
                <a:solidFill>
                  <a:schemeClr val="tx1"/>
                </a:solidFill>
                <a:latin typeface="Book Antiqua" pitchFamily="18" charset="0"/>
              </a:defRPr>
            </a:lvl9pPr>
          </a:lstStyle>
          <a:p>
            <a:pPr eaLnBrk="1" hangingPunct="1">
              <a:spcBef>
                <a:spcPct val="50000"/>
              </a:spcBef>
            </a:pPr>
            <a:r>
              <a:rPr lang="de-DE" sz="1200" b="1" i="0" dirty="0" err="1">
                <a:solidFill>
                  <a:srgbClr val="000000"/>
                </a:solidFill>
                <a:latin typeface="Arial" panose="020B0604020202020204" pitchFamily="34" charset="0"/>
                <a:cs typeface="Arial" panose="020B0604020202020204" pitchFamily="34" charset="0"/>
              </a:rPr>
              <a:t>W.Pekny</a:t>
            </a:r>
            <a:r>
              <a:rPr lang="de-DE" sz="1200" b="1" i="0" dirty="0">
                <a:solidFill>
                  <a:srgbClr val="000000"/>
                </a:solidFill>
                <a:latin typeface="Arial" panose="020B0604020202020204" pitchFamily="34" charset="0"/>
                <a:cs typeface="Arial" panose="020B0604020202020204" pitchFamily="34" charset="0"/>
              </a:rPr>
              <a:t>, Plattform </a:t>
            </a:r>
            <a:r>
              <a:rPr lang="de-DE" sz="1200" b="1" i="0" dirty="0" err="1">
                <a:solidFill>
                  <a:srgbClr val="000000"/>
                </a:solidFill>
                <a:latin typeface="Arial" panose="020B0604020202020204" pitchFamily="34" charset="0"/>
                <a:cs typeface="Arial" panose="020B0604020202020204" pitchFamily="34" charset="0"/>
              </a:rPr>
              <a:t>Footprint</a:t>
            </a:r>
            <a:endParaRPr lang="de-DE" sz="1200" b="1"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2" grpId="0"/>
      <p:bldP spid="13" grpId="0"/>
      <p:bldP spid="8"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el 1"/>
          <p:cNvSpPr>
            <a:spLocks noGrp="1"/>
          </p:cNvSpPr>
          <p:nvPr>
            <p:ph type="title"/>
          </p:nvPr>
        </p:nvSpPr>
        <p:spPr>
          <a:xfrm>
            <a:off x="468313" y="0"/>
            <a:ext cx="8229600" cy="1143000"/>
          </a:xfrm>
        </p:spPr>
        <p:txBody>
          <a:bodyPr/>
          <a:lstStyle/>
          <a:p>
            <a:pPr eaLnBrk="1" hangingPunct="1"/>
            <a:r>
              <a:rPr lang="de-AT" altLang="de-DE" b="1" dirty="0"/>
              <a:t>Sonstiger Konsum</a:t>
            </a:r>
            <a:endParaRPr lang="de-DE" altLang="de-DE" b="1" dirty="0"/>
          </a:p>
        </p:txBody>
      </p:sp>
      <p:sp>
        <p:nvSpPr>
          <p:cNvPr id="3" name="Inhaltsplatzhalter 2"/>
          <p:cNvSpPr>
            <a:spLocks noGrp="1"/>
          </p:cNvSpPr>
          <p:nvPr>
            <p:ph idx="1"/>
          </p:nvPr>
        </p:nvSpPr>
        <p:spPr>
          <a:xfrm>
            <a:off x="538361" y="1484313"/>
            <a:ext cx="8066087" cy="5184775"/>
          </a:xfrm>
        </p:spPr>
        <p:txBody>
          <a:bodyPr rtlCol="0">
            <a:normAutofit/>
          </a:bodyPr>
          <a:lstStyle/>
          <a:p>
            <a:pPr>
              <a:spcBef>
                <a:spcPts val="2000"/>
              </a:spcBef>
            </a:pPr>
            <a:r>
              <a:rPr lang="de-DE" sz="2800" b="1"/>
              <a:t>Papier</a:t>
            </a:r>
            <a:r>
              <a:rPr lang="de-DE" sz="2800"/>
              <a:t>verbrauch (Jahresdurchschnitt)</a:t>
            </a:r>
          </a:p>
          <a:p>
            <a:pPr>
              <a:spcBef>
                <a:spcPts val="2000"/>
              </a:spcBef>
            </a:pPr>
            <a:r>
              <a:rPr lang="de-DE" sz="2800" b="1"/>
              <a:t>Wohnungsausstattung </a:t>
            </a:r>
            <a:r>
              <a:rPr lang="de-DE" sz="2800"/>
              <a:t>(Jahresdurchschnitt)</a:t>
            </a:r>
          </a:p>
          <a:p>
            <a:pPr>
              <a:spcBef>
                <a:spcPts val="2000"/>
              </a:spcBef>
            </a:pPr>
            <a:r>
              <a:rPr lang="de-DE" sz="2800" b="1"/>
              <a:t>Sportausstattung</a:t>
            </a:r>
            <a:r>
              <a:rPr lang="de-DE" sz="2800"/>
              <a:t> &amp; </a:t>
            </a:r>
            <a:r>
              <a:rPr lang="de-DE" sz="2800" b="1"/>
              <a:t>Hobby </a:t>
            </a:r>
            <a:r>
              <a:rPr lang="de-DE" sz="2800"/>
              <a:t>(Jahresdurchschnitt)</a:t>
            </a:r>
            <a:endParaRPr lang="de-DE" sz="2800" b="1"/>
          </a:p>
          <a:p>
            <a:pPr>
              <a:spcBef>
                <a:spcPts val="2000"/>
              </a:spcBef>
            </a:pPr>
            <a:r>
              <a:rPr lang="de-AT" sz="2800" b="1"/>
              <a:t>Urlaub </a:t>
            </a:r>
            <a:r>
              <a:rPr lang="de-AT" sz="2800"/>
              <a:t>(</a:t>
            </a:r>
            <a:r>
              <a:rPr lang="de-DE" sz="2800"/>
              <a:t>Jahresdurchschnitt, </a:t>
            </a:r>
            <a:r>
              <a:rPr lang="de-AT" sz="2800"/>
              <a:t>ohne Reisen)</a:t>
            </a:r>
            <a:endParaRPr lang="de-DE" sz="2800"/>
          </a:p>
          <a:p>
            <a:pPr>
              <a:spcBef>
                <a:spcPts val="2000"/>
              </a:spcBef>
            </a:pPr>
            <a:r>
              <a:rPr lang="de-DE" sz="2800" b="1"/>
              <a:t>Kleidung </a:t>
            </a:r>
            <a:r>
              <a:rPr lang="de-DE" sz="2800"/>
              <a:t>(Jahresdurchschnitt)</a:t>
            </a:r>
          </a:p>
          <a:p>
            <a:pPr>
              <a:spcBef>
                <a:spcPts val="2000"/>
              </a:spcBef>
            </a:pPr>
            <a:r>
              <a:rPr lang="de-DE" sz="2800" b="1"/>
              <a:t>1 PC </a:t>
            </a:r>
            <a:r>
              <a:rPr lang="de-DE" sz="2800"/>
              <a:t>alle 4 Jahre</a:t>
            </a:r>
          </a:p>
          <a:p>
            <a:pPr>
              <a:spcBef>
                <a:spcPts val="2000"/>
              </a:spcBef>
            </a:pPr>
            <a:r>
              <a:rPr lang="de-DE" sz="2800" b="1"/>
              <a:t>1 Handy</a:t>
            </a:r>
            <a:r>
              <a:rPr lang="de-DE" sz="2800"/>
              <a:t> pro Jahr</a:t>
            </a:r>
          </a:p>
          <a:p>
            <a:pPr eaLnBrk="1" fontAlgn="auto" hangingPunct="1">
              <a:spcBef>
                <a:spcPts val="1200"/>
              </a:spcBef>
              <a:spcAft>
                <a:spcPts val="1800"/>
              </a:spcAft>
              <a:buFont typeface="Arial" pitchFamily="34" charset="0"/>
              <a:buChar char="•"/>
              <a:defRPr/>
            </a:pPr>
            <a:endParaRPr lang="de-DE" sz="3100" dirty="0"/>
          </a:p>
          <a:p>
            <a:pPr eaLnBrk="1" fontAlgn="auto" hangingPunct="1">
              <a:spcAft>
                <a:spcPts val="0"/>
              </a:spcAft>
              <a:buFont typeface="Arial" pitchFamily="34" charset="0"/>
              <a:buNone/>
              <a:defRPr/>
            </a:pPr>
            <a:endParaRPr lang="de-DE" sz="2800" dirty="0"/>
          </a:p>
          <a:p>
            <a:pPr eaLnBrk="1" fontAlgn="auto" hangingPunct="1">
              <a:spcAft>
                <a:spcPts val="0"/>
              </a:spcAft>
              <a:buFont typeface="Arial" pitchFamily="34" charset="0"/>
              <a:buChar char="•"/>
              <a:defRPr/>
            </a:pPr>
            <a:endParaRPr lang="de-DE" sz="2800" dirty="0"/>
          </a:p>
          <a:p>
            <a:pPr marL="0" indent="0" eaLnBrk="1" fontAlgn="auto" hangingPunct="1">
              <a:spcAft>
                <a:spcPts val="1800"/>
              </a:spcAft>
              <a:buFont typeface="Arial" pitchFamily="34" charset="0"/>
              <a:buNone/>
              <a:defRPr/>
            </a:pPr>
            <a:endParaRPr lang="de-AT" sz="3000" b="1" dirty="0"/>
          </a:p>
          <a:p>
            <a:pPr eaLnBrk="1" fontAlgn="auto" hangingPunct="1">
              <a:spcAft>
                <a:spcPts val="0"/>
              </a:spcAft>
              <a:buFont typeface="Arial" pitchFamily="34" charset="0"/>
              <a:buNone/>
              <a:defRPr/>
            </a:pPr>
            <a:endParaRPr lang="de-AT" sz="3000" b="1" dirty="0"/>
          </a:p>
          <a:p>
            <a:pPr marL="0" indent="0" eaLnBrk="1" fontAlgn="auto" hangingPunct="1">
              <a:spcAft>
                <a:spcPts val="1800"/>
              </a:spcAft>
              <a:buFont typeface="Arial" pitchFamily="34" charset="0"/>
              <a:buNone/>
              <a:defRPr/>
            </a:pPr>
            <a:endParaRPr lang="de-AT" sz="3000" dirty="0"/>
          </a:p>
          <a:p>
            <a:pPr eaLnBrk="1" fontAlgn="auto" hangingPunct="1">
              <a:spcAft>
                <a:spcPts val="0"/>
              </a:spcAft>
              <a:buFont typeface="Arial" pitchFamily="34" charset="0"/>
              <a:buNone/>
              <a:defRPr/>
            </a:pPr>
            <a:endParaRPr lang="de-DE" dirty="0"/>
          </a:p>
        </p:txBody>
      </p:sp>
      <p:sp>
        <p:nvSpPr>
          <p:cNvPr id="4" name="Abgerundetes Rechteck 3"/>
          <p:cNvSpPr/>
          <p:nvPr/>
        </p:nvSpPr>
        <p:spPr>
          <a:xfrm>
            <a:off x="6623892" y="1340768"/>
            <a:ext cx="2268538" cy="647700"/>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b="1" dirty="0">
                <a:solidFill>
                  <a:schemeClr val="tx1"/>
                </a:solidFill>
              </a:rPr>
              <a:t>8,5. Wenn sparsam und Recycling: 4,5 </a:t>
            </a:r>
            <a:endParaRPr lang="de-DE" b="1" dirty="0">
              <a:solidFill>
                <a:schemeClr val="tx1"/>
              </a:solidFill>
            </a:endParaRPr>
          </a:p>
        </p:txBody>
      </p:sp>
      <p:sp>
        <p:nvSpPr>
          <p:cNvPr id="8" name="Abgerundetes Rechteck 7"/>
          <p:cNvSpPr/>
          <p:nvPr/>
        </p:nvSpPr>
        <p:spPr>
          <a:xfrm>
            <a:off x="7885113" y="2132856"/>
            <a:ext cx="1008062" cy="503238"/>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400" b="1" dirty="0">
                <a:solidFill>
                  <a:schemeClr val="tx1"/>
                </a:solidFill>
              </a:rPr>
              <a:t>8</a:t>
            </a:r>
            <a:endParaRPr lang="de-DE" sz="2400" b="1" dirty="0">
              <a:solidFill>
                <a:schemeClr val="tx1"/>
              </a:solidFill>
            </a:endParaRPr>
          </a:p>
        </p:txBody>
      </p:sp>
      <p:sp>
        <p:nvSpPr>
          <p:cNvPr id="9" name="Abgerundetes Rechteck 8"/>
          <p:cNvSpPr/>
          <p:nvPr/>
        </p:nvSpPr>
        <p:spPr>
          <a:xfrm>
            <a:off x="7884368" y="2852936"/>
            <a:ext cx="1008062" cy="504825"/>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400" b="1" dirty="0">
                <a:solidFill>
                  <a:schemeClr val="tx1"/>
                </a:solidFill>
              </a:rPr>
              <a:t>8</a:t>
            </a:r>
            <a:endParaRPr lang="de-DE" sz="2400" b="1" dirty="0">
              <a:solidFill>
                <a:schemeClr val="tx1"/>
              </a:solidFill>
            </a:endParaRPr>
          </a:p>
        </p:txBody>
      </p:sp>
      <p:sp>
        <p:nvSpPr>
          <p:cNvPr id="10" name="Abgerundetes Rechteck 9"/>
          <p:cNvSpPr/>
          <p:nvPr/>
        </p:nvSpPr>
        <p:spPr>
          <a:xfrm>
            <a:off x="7883525" y="4869160"/>
            <a:ext cx="1008955" cy="503237"/>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400" b="1" dirty="0">
                <a:solidFill>
                  <a:schemeClr val="tx1"/>
                </a:solidFill>
              </a:rPr>
              <a:t>1</a:t>
            </a:r>
            <a:endParaRPr lang="de-DE" sz="2400" b="1" dirty="0">
              <a:solidFill>
                <a:schemeClr val="tx1"/>
              </a:solidFill>
            </a:endParaRPr>
          </a:p>
        </p:txBody>
      </p:sp>
      <p:sp>
        <p:nvSpPr>
          <p:cNvPr id="13" name="Ovale Legende 12"/>
          <p:cNvSpPr/>
          <p:nvPr/>
        </p:nvSpPr>
        <p:spPr>
          <a:xfrm>
            <a:off x="2484438" y="1052513"/>
            <a:ext cx="2016125" cy="468312"/>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de-AT" sz="1600" b="1" dirty="0"/>
              <a:t>ca. 230 kg </a:t>
            </a:r>
            <a:r>
              <a:rPr lang="de-AT" sz="1600" b="1"/>
              <a:t>in </a:t>
            </a:r>
            <a:r>
              <a:rPr lang="de-AT" sz="1600" b="1">
                <a:solidFill>
                  <a:schemeClr val="bg1"/>
                </a:solidFill>
              </a:rPr>
              <a:t>Österreich</a:t>
            </a:r>
            <a:endParaRPr lang="de-DE" sz="1600" b="1" dirty="0">
              <a:solidFill>
                <a:schemeClr val="bg1"/>
              </a:solidFill>
            </a:endParaRPr>
          </a:p>
        </p:txBody>
      </p:sp>
      <p:sp>
        <p:nvSpPr>
          <p:cNvPr id="14" name="Ovale Legende 13"/>
          <p:cNvSpPr/>
          <p:nvPr/>
        </p:nvSpPr>
        <p:spPr>
          <a:xfrm>
            <a:off x="5564905" y="4024536"/>
            <a:ext cx="1008062" cy="503238"/>
          </a:xfrm>
          <a:prstGeom prst="wedgeEllipseCallout">
            <a:avLst>
              <a:gd name="adj1" fmla="val -51069"/>
              <a:gd name="adj2" fmla="val 41680"/>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de-AT" sz="1600" b="1" dirty="0"/>
              <a:t>10  kg</a:t>
            </a:r>
            <a:endParaRPr lang="de-DE" sz="1600" b="1" dirty="0"/>
          </a:p>
        </p:txBody>
      </p:sp>
      <p:sp>
        <p:nvSpPr>
          <p:cNvPr id="15" name="Abgerundetes Rechteck 14"/>
          <p:cNvSpPr/>
          <p:nvPr/>
        </p:nvSpPr>
        <p:spPr>
          <a:xfrm>
            <a:off x="7885063" y="4221088"/>
            <a:ext cx="1007367" cy="503238"/>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400" b="1" dirty="0">
                <a:solidFill>
                  <a:schemeClr val="tx1"/>
                </a:solidFill>
              </a:rPr>
              <a:t>4,5</a:t>
            </a:r>
            <a:endParaRPr lang="de-DE" sz="2400" b="1" dirty="0">
              <a:solidFill>
                <a:schemeClr val="tx1"/>
              </a:solidFill>
            </a:endParaRPr>
          </a:p>
        </p:txBody>
      </p:sp>
      <p:sp>
        <p:nvSpPr>
          <p:cNvPr id="16" name="Abgerundetes Rechteck 15"/>
          <p:cNvSpPr/>
          <p:nvPr/>
        </p:nvSpPr>
        <p:spPr>
          <a:xfrm>
            <a:off x="7883525" y="5517232"/>
            <a:ext cx="1043880" cy="504825"/>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400" b="1" dirty="0">
                <a:solidFill>
                  <a:schemeClr val="tx1"/>
                </a:solidFill>
              </a:rPr>
              <a:t>0,25</a:t>
            </a:r>
            <a:endParaRPr lang="de-DE" sz="2400" b="1" dirty="0">
              <a:solidFill>
                <a:schemeClr val="tx1"/>
              </a:solidFill>
            </a:endParaRPr>
          </a:p>
        </p:txBody>
      </p:sp>
      <p:pic>
        <p:nvPicPr>
          <p:cNvPr id="36877" name="Picture 14" descr="Paper Roll by pixzain"/>
          <p:cNvPicPr>
            <a:picLocks noChangeAspect="1" noChangeArrowheads="1"/>
          </p:cNvPicPr>
          <p:nvPr/>
        </p:nvPicPr>
        <p:blipFill>
          <a:blip r:embed="rId3" cstate="print"/>
          <a:srcRect/>
          <a:stretch>
            <a:fillRect/>
          </a:stretch>
        </p:blipFill>
        <p:spPr bwMode="auto">
          <a:xfrm>
            <a:off x="7308850" y="158750"/>
            <a:ext cx="1655763" cy="1038225"/>
          </a:xfrm>
          <a:prstGeom prst="rect">
            <a:avLst/>
          </a:prstGeom>
          <a:noFill/>
          <a:ln w="9525">
            <a:noFill/>
            <a:miter lim="800000"/>
            <a:headEnd/>
            <a:tailEnd/>
          </a:ln>
        </p:spPr>
      </p:pic>
      <p:pic>
        <p:nvPicPr>
          <p:cNvPr id="36878" name="Picture 14" descr="sofa by rg1024"/>
          <p:cNvPicPr>
            <a:picLocks noChangeAspect="1" noChangeArrowheads="1"/>
          </p:cNvPicPr>
          <p:nvPr/>
        </p:nvPicPr>
        <p:blipFill>
          <a:blip r:embed="rId4" cstate="print"/>
          <a:srcRect/>
          <a:stretch>
            <a:fillRect/>
          </a:stretch>
        </p:blipFill>
        <p:spPr bwMode="auto">
          <a:xfrm>
            <a:off x="25400" y="169863"/>
            <a:ext cx="2098675" cy="1243012"/>
          </a:xfrm>
          <a:prstGeom prst="rect">
            <a:avLst/>
          </a:prstGeom>
          <a:noFill/>
          <a:ln w="9525">
            <a:noFill/>
            <a:miter lim="800000"/>
            <a:headEnd/>
            <a:tailEnd/>
          </a:ln>
        </p:spPr>
      </p:pic>
      <p:pic>
        <p:nvPicPr>
          <p:cNvPr id="36879" name="Picture 16" descr="Cartoon Android Smartphone by Exocet"/>
          <p:cNvPicPr>
            <a:picLocks noChangeAspect="1" noChangeArrowheads="1"/>
          </p:cNvPicPr>
          <p:nvPr/>
        </p:nvPicPr>
        <p:blipFill>
          <a:blip r:embed="rId5" cstate="print"/>
          <a:srcRect/>
          <a:stretch>
            <a:fillRect/>
          </a:stretch>
        </p:blipFill>
        <p:spPr bwMode="auto">
          <a:xfrm>
            <a:off x="3786792" y="5373687"/>
            <a:ext cx="718211" cy="1332980"/>
          </a:xfrm>
          <a:prstGeom prst="rect">
            <a:avLst/>
          </a:prstGeom>
          <a:noFill/>
          <a:ln w="9525">
            <a:noFill/>
            <a:miter lim="800000"/>
            <a:headEnd/>
            <a:tailEnd/>
          </a:ln>
        </p:spPr>
      </p:pic>
      <p:sp>
        <p:nvSpPr>
          <p:cNvPr id="19" name="Abgerundetes Rechteck 18"/>
          <p:cNvSpPr/>
          <p:nvPr/>
        </p:nvSpPr>
        <p:spPr>
          <a:xfrm>
            <a:off x="7884368" y="3501008"/>
            <a:ext cx="1008062" cy="504825"/>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sz="2400" b="1" dirty="0">
                <a:solidFill>
                  <a:schemeClr val="tx1"/>
                </a:solidFill>
              </a:rPr>
              <a:t>9</a:t>
            </a:r>
            <a:endParaRPr lang="de-DE"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4" grpId="0" animBg="1"/>
      <p:bldP spid="15" grpId="0" animBg="1"/>
      <p:bldP spid="16"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Horse by oksmith"/>
          <p:cNvPicPr>
            <a:picLocks noChangeAspect="1" noChangeArrowheads="1"/>
          </p:cNvPicPr>
          <p:nvPr/>
        </p:nvPicPr>
        <p:blipFill>
          <a:blip r:embed="rId2" cstate="print"/>
          <a:srcRect/>
          <a:stretch>
            <a:fillRect/>
          </a:stretch>
        </p:blipFill>
        <p:spPr bwMode="auto">
          <a:xfrm>
            <a:off x="4427538" y="3638376"/>
            <a:ext cx="3444875" cy="3175000"/>
          </a:xfrm>
          <a:prstGeom prst="rect">
            <a:avLst/>
          </a:prstGeom>
          <a:noFill/>
          <a:ln w="9525">
            <a:noFill/>
            <a:miter lim="800000"/>
            <a:headEnd/>
            <a:tailEnd/>
          </a:ln>
        </p:spPr>
      </p:pic>
      <p:pic>
        <p:nvPicPr>
          <p:cNvPr id="37891" name="Picture 12" descr="dogs pack by hrum"/>
          <p:cNvPicPr>
            <a:picLocks noChangeAspect="1" noChangeArrowheads="1"/>
          </p:cNvPicPr>
          <p:nvPr/>
        </p:nvPicPr>
        <p:blipFill>
          <a:blip r:embed="rId3" cstate="print"/>
          <a:srcRect/>
          <a:stretch>
            <a:fillRect/>
          </a:stretch>
        </p:blipFill>
        <p:spPr bwMode="auto">
          <a:xfrm>
            <a:off x="2555875" y="4616450"/>
            <a:ext cx="2160588" cy="2125663"/>
          </a:xfrm>
          <a:prstGeom prst="rect">
            <a:avLst/>
          </a:prstGeom>
          <a:noFill/>
          <a:ln w="9525">
            <a:noFill/>
            <a:miter lim="800000"/>
            <a:headEnd/>
            <a:tailEnd/>
          </a:ln>
        </p:spPr>
      </p:pic>
      <p:pic>
        <p:nvPicPr>
          <p:cNvPr id="37892" name="Picture 14" descr="Cat (#4) by oksmith"/>
          <p:cNvPicPr>
            <a:picLocks noChangeAspect="1" noChangeArrowheads="1"/>
          </p:cNvPicPr>
          <p:nvPr/>
        </p:nvPicPr>
        <p:blipFill>
          <a:blip r:embed="rId4" cstate="print"/>
          <a:srcRect/>
          <a:stretch>
            <a:fillRect/>
          </a:stretch>
        </p:blipFill>
        <p:spPr bwMode="auto">
          <a:xfrm>
            <a:off x="252413" y="5302250"/>
            <a:ext cx="719137" cy="1366838"/>
          </a:xfrm>
          <a:prstGeom prst="rect">
            <a:avLst/>
          </a:prstGeom>
          <a:noFill/>
          <a:ln w="9525">
            <a:noFill/>
            <a:miter lim="800000"/>
            <a:headEnd/>
            <a:tailEnd/>
          </a:ln>
        </p:spPr>
      </p:pic>
      <p:pic>
        <p:nvPicPr>
          <p:cNvPr id="37893" name="Picture 12" descr="dogs pack by hrum"/>
          <p:cNvPicPr>
            <a:picLocks noChangeAspect="1" noChangeArrowheads="1"/>
          </p:cNvPicPr>
          <p:nvPr/>
        </p:nvPicPr>
        <p:blipFill>
          <a:blip r:embed="rId5" cstate="print"/>
          <a:srcRect/>
          <a:stretch>
            <a:fillRect/>
          </a:stretch>
        </p:blipFill>
        <p:spPr bwMode="auto">
          <a:xfrm>
            <a:off x="755650" y="5227638"/>
            <a:ext cx="2016125" cy="1801812"/>
          </a:xfrm>
          <a:prstGeom prst="rect">
            <a:avLst/>
          </a:prstGeom>
          <a:noFill/>
          <a:ln w="9525">
            <a:noFill/>
            <a:miter lim="800000"/>
            <a:headEnd/>
            <a:tailEnd/>
          </a:ln>
        </p:spPr>
      </p:pic>
      <p:sp>
        <p:nvSpPr>
          <p:cNvPr id="37894" name="Titel 1"/>
          <p:cNvSpPr>
            <a:spLocks noGrp="1"/>
          </p:cNvSpPr>
          <p:nvPr>
            <p:ph type="title"/>
          </p:nvPr>
        </p:nvSpPr>
        <p:spPr/>
        <p:txBody>
          <a:bodyPr/>
          <a:lstStyle/>
          <a:p>
            <a:pPr eaLnBrk="1" hangingPunct="1"/>
            <a:r>
              <a:rPr lang="de-AT" altLang="de-DE" b="1" dirty="0"/>
              <a:t>Sonstiger Konsum</a:t>
            </a:r>
            <a:endParaRPr lang="de-DE" altLang="de-DE" b="1" dirty="0"/>
          </a:p>
        </p:txBody>
      </p:sp>
      <p:sp>
        <p:nvSpPr>
          <p:cNvPr id="3" name="Inhaltsplatzhalter 2"/>
          <p:cNvSpPr>
            <a:spLocks noGrp="1"/>
          </p:cNvSpPr>
          <p:nvPr>
            <p:ph idx="1"/>
          </p:nvPr>
        </p:nvSpPr>
        <p:spPr>
          <a:xfrm>
            <a:off x="539750" y="1341439"/>
            <a:ext cx="8135938" cy="3671738"/>
          </a:xfrm>
        </p:spPr>
        <p:txBody>
          <a:bodyPr rtlCol="0">
            <a:normAutofit fontScale="92500" lnSpcReduction="20000"/>
          </a:bodyPr>
          <a:lstStyle/>
          <a:p>
            <a:pPr marL="0" indent="0" eaLnBrk="1" fontAlgn="auto" hangingPunct="1">
              <a:spcAft>
                <a:spcPts val="1200"/>
              </a:spcAft>
              <a:buFont typeface="Arial" pitchFamily="34" charset="0"/>
              <a:buNone/>
              <a:defRPr/>
            </a:pPr>
            <a:r>
              <a:rPr lang="de-AT" b="1" dirty="0"/>
              <a:t>Um welche Haustiere möchtest du dich kümmern?    </a:t>
            </a:r>
            <a:endParaRPr lang="de-AT" sz="2200" b="1" dirty="0"/>
          </a:p>
          <a:p>
            <a:pPr eaLnBrk="1" fontAlgn="auto" hangingPunct="1">
              <a:spcBef>
                <a:spcPts val="1200"/>
              </a:spcBef>
              <a:spcAft>
                <a:spcPts val="3000"/>
              </a:spcAft>
              <a:buFont typeface="Arial" pitchFamily="34" charset="0"/>
              <a:buChar char="•"/>
              <a:defRPr/>
            </a:pPr>
            <a:r>
              <a:rPr lang="de-AT" sz="2800" b="1" dirty="0"/>
              <a:t>Katze oder Hund 5-20 kg</a:t>
            </a:r>
            <a:endParaRPr lang="de-DE" sz="2800" b="1" dirty="0"/>
          </a:p>
          <a:p>
            <a:pPr eaLnBrk="1" fontAlgn="auto" hangingPunct="1">
              <a:spcBef>
                <a:spcPts val="1200"/>
              </a:spcBef>
              <a:spcAft>
                <a:spcPts val="3000"/>
              </a:spcAft>
              <a:buFont typeface="Arial" pitchFamily="34" charset="0"/>
              <a:buChar char="•"/>
              <a:defRPr/>
            </a:pPr>
            <a:r>
              <a:rPr lang="de-AT" sz="2800" b="1" dirty="0"/>
              <a:t>Hund &gt; 20 kg </a:t>
            </a:r>
            <a:r>
              <a:rPr lang="de-AT" sz="2800" dirty="0"/>
              <a:t>(z.B. Schäferhund)</a:t>
            </a:r>
            <a:endParaRPr lang="de-DE" sz="2800" dirty="0"/>
          </a:p>
          <a:p>
            <a:pPr eaLnBrk="1" fontAlgn="auto" hangingPunct="1">
              <a:spcBef>
                <a:spcPts val="1200"/>
              </a:spcBef>
              <a:spcAft>
                <a:spcPts val="3000"/>
              </a:spcAft>
              <a:buFont typeface="Arial" pitchFamily="34" charset="0"/>
              <a:buChar char="•"/>
              <a:defRPr/>
            </a:pPr>
            <a:r>
              <a:rPr lang="de-AT" sz="2800" b="1" dirty="0"/>
              <a:t>Pferd</a:t>
            </a:r>
            <a:endParaRPr lang="de-DE" sz="2800" dirty="0"/>
          </a:p>
          <a:p>
            <a:pPr eaLnBrk="1" fontAlgn="auto" hangingPunct="1">
              <a:spcBef>
                <a:spcPts val="0"/>
              </a:spcBef>
              <a:spcAft>
                <a:spcPts val="0"/>
              </a:spcAft>
              <a:buFont typeface="Arial" pitchFamily="34" charset="0"/>
              <a:buNone/>
              <a:defRPr/>
            </a:pPr>
            <a:endParaRPr lang="de-DE" sz="2800" dirty="0"/>
          </a:p>
          <a:p>
            <a:pPr marL="0" indent="0" eaLnBrk="1" fontAlgn="auto" hangingPunct="1">
              <a:spcAft>
                <a:spcPts val="1800"/>
              </a:spcAft>
              <a:buFont typeface="Arial" pitchFamily="34" charset="0"/>
              <a:buNone/>
              <a:defRPr/>
            </a:pPr>
            <a:endParaRPr lang="de-AT" sz="3000" b="1" dirty="0"/>
          </a:p>
          <a:p>
            <a:pPr eaLnBrk="1" fontAlgn="auto" hangingPunct="1">
              <a:spcAft>
                <a:spcPts val="0"/>
              </a:spcAft>
              <a:buFont typeface="Arial" pitchFamily="34" charset="0"/>
              <a:buNone/>
              <a:defRPr/>
            </a:pPr>
            <a:endParaRPr lang="de-AT" sz="3000" b="1" dirty="0"/>
          </a:p>
          <a:p>
            <a:pPr marL="0" indent="0" eaLnBrk="1" fontAlgn="auto" hangingPunct="1">
              <a:spcAft>
                <a:spcPts val="1800"/>
              </a:spcAft>
              <a:buFont typeface="Arial" pitchFamily="34" charset="0"/>
              <a:buNone/>
              <a:defRPr/>
            </a:pPr>
            <a:endParaRPr lang="de-AT" sz="3000" dirty="0"/>
          </a:p>
          <a:p>
            <a:pPr eaLnBrk="1" fontAlgn="auto" hangingPunct="1">
              <a:spcAft>
                <a:spcPts val="0"/>
              </a:spcAft>
              <a:buFont typeface="Arial" pitchFamily="34" charset="0"/>
              <a:buNone/>
              <a:defRPr/>
            </a:pPr>
            <a:endParaRPr lang="de-DE" dirty="0"/>
          </a:p>
        </p:txBody>
      </p:sp>
      <p:sp>
        <p:nvSpPr>
          <p:cNvPr id="4" name="Abgerundetes Rechteck 3"/>
          <p:cNvSpPr/>
          <p:nvPr/>
        </p:nvSpPr>
        <p:spPr>
          <a:xfrm>
            <a:off x="6732240" y="2204368"/>
            <a:ext cx="1295376" cy="576312"/>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b="1" dirty="0">
                <a:solidFill>
                  <a:schemeClr val="tx1"/>
                </a:solidFill>
              </a:rPr>
              <a:t>10</a:t>
            </a:r>
            <a:endParaRPr lang="de-DE" b="1" dirty="0">
              <a:solidFill>
                <a:schemeClr val="tx1"/>
              </a:solidFill>
            </a:endParaRPr>
          </a:p>
        </p:txBody>
      </p:sp>
      <p:sp>
        <p:nvSpPr>
          <p:cNvPr id="9" name="Abgerundetes Rechteck 8"/>
          <p:cNvSpPr/>
          <p:nvPr/>
        </p:nvSpPr>
        <p:spPr>
          <a:xfrm>
            <a:off x="6732240" y="3140720"/>
            <a:ext cx="1295376" cy="576312"/>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b="1" dirty="0">
                <a:solidFill>
                  <a:schemeClr val="tx1"/>
                </a:solidFill>
              </a:rPr>
              <a:t>20</a:t>
            </a:r>
            <a:endParaRPr lang="de-DE" b="1" dirty="0">
              <a:solidFill>
                <a:schemeClr val="tx1"/>
              </a:solidFill>
            </a:endParaRPr>
          </a:p>
        </p:txBody>
      </p:sp>
      <p:sp>
        <p:nvSpPr>
          <p:cNvPr id="10" name="Ovale Legende 9"/>
          <p:cNvSpPr/>
          <p:nvPr/>
        </p:nvSpPr>
        <p:spPr>
          <a:xfrm>
            <a:off x="7019577" y="404143"/>
            <a:ext cx="2016919" cy="936625"/>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de-AT" sz="1600" b="1" dirty="0">
                <a:solidFill>
                  <a:schemeClr val="bg1"/>
                </a:solidFill>
              </a:rPr>
              <a:t>Man kann sich Haustiere auch „teilen“</a:t>
            </a:r>
            <a:endParaRPr lang="de-DE" sz="1600" b="1" dirty="0">
              <a:solidFill>
                <a:schemeClr val="bg1"/>
              </a:solidFill>
            </a:endParaRPr>
          </a:p>
        </p:txBody>
      </p:sp>
      <p:sp>
        <p:nvSpPr>
          <p:cNvPr id="12" name="Abgerundetes Rechteck 11"/>
          <p:cNvSpPr/>
          <p:nvPr/>
        </p:nvSpPr>
        <p:spPr>
          <a:xfrm>
            <a:off x="6732240" y="4076824"/>
            <a:ext cx="1295376" cy="576312"/>
          </a:xfrm>
          <a:prstGeom prst="roundRect">
            <a:avLst/>
          </a:prstGeom>
          <a:solidFill>
            <a:srgbClr val="F2C91C"/>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de-AT" b="1" dirty="0">
                <a:solidFill>
                  <a:schemeClr val="tx1"/>
                </a:solidFill>
              </a:rPr>
              <a:t>30</a:t>
            </a:r>
            <a:endParaRPr lang="de-DE" b="1" dirty="0">
              <a:solidFill>
                <a:schemeClr val="tx1"/>
              </a:solidFill>
            </a:endParaRPr>
          </a:p>
        </p:txBody>
      </p:sp>
      <p:sp>
        <p:nvSpPr>
          <p:cNvPr id="13" name="Textfeld 12"/>
          <p:cNvSpPr txBox="1">
            <a:spLocks noChangeArrowheads="1"/>
          </p:cNvSpPr>
          <p:nvPr/>
        </p:nvSpPr>
        <p:spPr bwMode="auto">
          <a:xfrm>
            <a:off x="6588224" y="1844824"/>
            <a:ext cx="1944687" cy="400050"/>
          </a:xfrm>
          <a:prstGeom prst="rect">
            <a:avLst/>
          </a:prstGeom>
          <a:noFill/>
          <a:ln w="9525">
            <a:noFill/>
            <a:miter lim="800000"/>
            <a:headEnd/>
            <a:tailEnd/>
          </a:ln>
        </p:spPr>
        <p:txBody>
          <a:bodyPr>
            <a:spAutoFit/>
          </a:bodyPr>
          <a:lstStyle/>
          <a:p>
            <a:r>
              <a:rPr lang="de-AT" altLang="de-DE" sz="2000" b="1" dirty="0">
                <a:latin typeface="Calibri" pitchFamily="34" charset="0"/>
              </a:rPr>
              <a:t>1 Jahr Futter</a:t>
            </a:r>
            <a:endParaRPr lang="de-DE" altLang="de-DE" sz="20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descr="Mental Math by Khanke"/>
          <p:cNvPicPr>
            <a:picLocks noChangeAspect="1" noChangeArrowheads="1"/>
          </p:cNvPicPr>
          <p:nvPr/>
        </p:nvPicPr>
        <p:blipFill>
          <a:blip r:embed="rId4" cstate="print"/>
          <a:srcRect/>
          <a:stretch>
            <a:fillRect/>
          </a:stretch>
        </p:blipFill>
        <p:spPr bwMode="auto">
          <a:xfrm>
            <a:off x="7015163" y="549102"/>
            <a:ext cx="2165350" cy="1655762"/>
          </a:xfrm>
          <a:prstGeom prst="rect">
            <a:avLst/>
          </a:prstGeom>
          <a:noFill/>
          <a:ln w="9525">
            <a:noFill/>
            <a:miter lim="800000"/>
            <a:headEnd/>
            <a:tailEnd/>
          </a:ln>
        </p:spPr>
      </p:pic>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AT" b="1" dirty="0"/>
              <a:t>Berechnung des Klassendurchschnitts für sonstigen Konsum</a:t>
            </a:r>
            <a:endParaRPr lang="de-DE" b="1" dirty="0"/>
          </a:p>
        </p:txBody>
      </p:sp>
      <p:graphicFrame>
        <p:nvGraphicFramePr>
          <p:cNvPr id="3" name="Object 3"/>
          <p:cNvGraphicFramePr>
            <a:graphicFrameLocks noGrp="1" noChangeAspect="1"/>
          </p:cNvGraphicFramePr>
          <p:nvPr>
            <p:ph idx="1"/>
          </p:nvPr>
        </p:nvGraphicFramePr>
        <p:xfrm>
          <a:off x="473568" y="2204864"/>
          <a:ext cx="8346904" cy="3960440"/>
        </p:xfrm>
        <a:graphic>
          <a:graphicData uri="http://schemas.openxmlformats.org/presentationml/2006/ole">
            <mc:AlternateContent xmlns:mc="http://schemas.openxmlformats.org/markup-compatibility/2006">
              <mc:Choice xmlns:v="urn:schemas-microsoft-com:vml" Requires="v">
                <p:oleObj spid="_x0000_s4172" name="Worksheet" r:id="rId5" imgW="5038803" imgH="2390638" progId="Excel.Sheet.8">
                  <p:embed/>
                </p:oleObj>
              </mc:Choice>
              <mc:Fallback>
                <p:oleObj name="Worksheet" r:id="rId5" imgW="5038803" imgH="2390638" progId="Excel.Sheet.8">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68" y="2204864"/>
                        <a:ext cx="8346904" cy="3960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621B6FB6-1E13-44EC-952B-D16539F7AE5F}"/>
              </a:ext>
            </a:extLst>
          </p:cNvPr>
          <p:cNvSpPr>
            <a:spLocks noGrp="1"/>
          </p:cNvSpPr>
          <p:nvPr>
            <p:ph type="title"/>
          </p:nvPr>
        </p:nvSpPr>
        <p:spPr/>
        <p:txBody>
          <a:bodyPr/>
          <a:lstStyle/>
          <a:p>
            <a:pPr eaLnBrk="1" hangingPunct="1"/>
            <a:r>
              <a:rPr lang="de-AT" altLang="de-DE" b="1"/>
              <a:t>Sonstiger Konsum</a:t>
            </a:r>
            <a:endParaRPr lang="de-DE" altLang="de-DE" b="1"/>
          </a:p>
        </p:txBody>
      </p:sp>
      <p:sp>
        <p:nvSpPr>
          <p:cNvPr id="3" name="Inhaltsplatzhalter 2">
            <a:extLst>
              <a:ext uri="{FF2B5EF4-FFF2-40B4-BE49-F238E27FC236}">
                <a16:creationId xmlns:a16="http://schemas.microsoft.com/office/drawing/2014/main" id="{5878DAE3-BE43-4BE4-9613-42CD59C255E3}"/>
              </a:ext>
            </a:extLst>
          </p:cNvPr>
          <p:cNvSpPr>
            <a:spLocks noGrp="1"/>
          </p:cNvSpPr>
          <p:nvPr>
            <p:ph idx="1"/>
          </p:nvPr>
        </p:nvSpPr>
        <p:spPr>
          <a:xfrm>
            <a:off x="468313" y="1557338"/>
            <a:ext cx="6624637" cy="4525962"/>
          </a:xfrm>
        </p:spPr>
        <p:txBody>
          <a:bodyPr rtlCol="0">
            <a:normAutofit fontScale="85000" lnSpcReduction="20000"/>
          </a:bodyPr>
          <a:lstStyle/>
          <a:p>
            <a:pPr eaLnBrk="1" fontAlgn="auto" hangingPunct="1">
              <a:spcAft>
                <a:spcPts val="0"/>
              </a:spcAft>
              <a:defRPr/>
            </a:pPr>
            <a:r>
              <a:rPr lang="de-AT" sz="2900" b="1"/>
              <a:t>Mobiltelefone </a:t>
            </a:r>
            <a:r>
              <a:rPr lang="de-AT" sz="2900"/>
              <a:t>und</a:t>
            </a:r>
            <a:r>
              <a:rPr lang="de-AT" sz="2900" b="1"/>
              <a:t> Computer </a:t>
            </a:r>
            <a:r>
              <a:rPr lang="de-AT" sz="2900"/>
              <a:t>haben nur einen kleinen Footprint! </a:t>
            </a:r>
          </a:p>
          <a:p>
            <a:pPr eaLnBrk="1" fontAlgn="auto" hangingPunct="1">
              <a:spcAft>
                <a:spcPts val="0"/>
              </a:spcAft>
              <a:defRPr/>
            </a:pPr>
            <a:r>
              <a:rPr lang="de-AT" sz="2900"/>
              <a:t>Dennoch sollten wir sie </a:t>
            </a:r>
            <a:r>
              <a:rPr lang="de-AT" sz="2900" b="1"/>
              <a:t>so lange wie möglich nutzen</a:t>
            </a:r>
            <a:r>
              <a:rPr lang="de-AT" sz="2900"/>
              <a:t>, da es viele andere Aspekte zu beachten gibt, die nicht im Ökologischen Fußabdruck abgebildet sind (Arbeitsbedingungen, Schadstoffe in der Produktion....).</a:t>
            </a:r>
          </a:p>
          <a:p>
            <a:pPr eaLnBrk="1" fontAlgn="auto" hangingPunct="1">
              <a:spcAft>
                <a:spcPts val="0"/>
              </a:spcAft>
              <a:defRPr/>
            </a:pPr>
            <a:r>
              <a:rPr lang="de-AT" sz="2900"/>
              <a:t>Wie kannst du dein Handy oder deinen Computer nutzen, um Folgendes zu </a:t>
            </a:r>
            <a:r>
              <a:rPr lang="de-AT" sz="2900" b="1"/>
              <a:t>reduzieren</a:t>
            </a:r>
            <a:r>
              <a:rPr lang="de-AT" sz="2900"/>
              <a:t>:</a:t>
            </a:r>
          </a:p>
          <a:p>
            <a:pPr lvl="1" eaLnBrk="1" fontAlgn="auto" hangingPunct="1">
              <a:spcAft>
                <a:spcPts val="0"/>
              </a:spcAft>
              <a:defRPr/>
            </a:pPr>
            <a:r>
              <a:rPr lang="de-AT" sz="2600"/>
              <a:t>den Verbrauch von Papier</a:t>
            </a:r>
          </a:p>
          <a:p>
            <a:pPr lvl="1" eaLnBrk="1" fontAlgn="auto" hangingPunct="1">
              <a:spcAft>
                <a:spcPts val="0"/>
              </a:spcAft>
              <a:defRPr/>
            </a:pPr>
            <a:r>
              <a:rPr lang="de-AT" sz="2600"/>
              <a:t>das Bedürfnis nach Mobilität?</a:t>
            </a:r>
          </a:p>
          <a:p>
            <a:pPr lvl="1" eaLnBrk="1" fontAlgn="auto" hangingPunct="1">
              <a:spcAft>
                <a:spcPts val="0"/>
              </a:spcAft>
              <a:defRPr/>
            </a:pPr>
            <a:endParaRPr lang="de-AT" dirty="0"/>
          </a:p>
          <a:p>
            <a:pPr eaLnBrk="1" fontAlgn="auto" hangingPunct="1">
              <a:spcAft>
                <a:spcPts val="0"/>
              </a:spcAft>
              <a:buFont typeface="Arial" panose="020B0604020202020204" pitchFamily="34" charset="0"/>
              <a:buNone/>
              <a:defRPr/>
            </a:pPr>
            <a:endParaRPr lang="de-DE" dirty="0"/>
          </a:p>
        </p:txBody>
      </p:sp>
      <p:sp>
        <p:nvSpPr>
          <p:cNvPr id="6" name="Explosion 1 5">
            <a:extLst>
              <a:ext uri="{FF2B5EF4-FFF2-40B4-BE49-F238E27FC236}">
                <a16:creationId xmlns:a16="http://schemas.microsoft.com/office/drawing/2014/main" id="{1C055401-4BD6-4C17-B20C-5D3C5667728F}"/>
              </a:ext>
            </a:extLst>
          </p:cNvPr>
          <p:cNvSpPr/>
          <p:nvPr/>
        </p:nvSpPr>
        <p:spPr>
          <a:xfrm>
            <a:off x="6688559" y="-93176"/>
            <a:ext cx="3024335" cy="3716893"/>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wrap="square" anchor="ctr" anchorCtr="1">
            <a:spAutoFit/>
          </a:bodyPr>
          <a:lstStyle/>
          <a:p>
            <a:pPr algn="ctr" eaLnBrk="1" fontAlgn="auto" hangingPunct="1">
              <a:spcBef>
                <a:spcPts val="0"/>
              </a:spcBef>
              <a:spcAft>
                <a:spcPts val="0"/>
              </a:spcAft>
              <a:defRPr/>
            </a:pPr>
            <a:r>
              <a:rPr lang="de-AT" sz="1600">
                <a:solidFill>
                  <a:schemeClr val="bg1"/>
                </a:solidFill>
              </a:rPr>
              <a:t>Der Verbrauch macht 22% des österreichischen Durchschnitts- Footprints aus.</a:t>
            </a:r>
          </a:p>
        </p:txBody>
      </p:sp>
      <p:pic>
        <p:nvPicPr>
          <p:cNvPr id="61445" name="Picture 7" descr="12">
            <a:extLst>
              <a:ext uri="{FF2B5EF4-FFF2-40B4-BE49-F238E27FC236}">
                <a16:creationId xmlns:a16="http://schemas.microsoft.com/office/drawing/2014/main" id="{A825C9CD-664C-4C89-9EC5-C90D7EC63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947" y="3693567"/>
            <a:ext cx="22685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AT" altLang="en-US" b="1" dirty="0"/>
              <a:t>Sonstiger Konsum</a:t>
            </a:r>
            <a:endParaRPr lang="de-DE" altLang="en-US" b="1" dirty="0"/>
          </a:p>
        </p:txBody>
      </p:sp>
      <p:sp>
        <p:nvSpPr>
          <p:cNvPr id="36867" name="Inhaltsplatzhalter 2"/>
          <p:cNvSpPr>
            <a:spLocks noGrp="1"/>
          </p:cNvSpPr>
          <p:nvPr>
            <p:ph idx="1"/>
          </p:nvPr>
        </p:nvSpPr>
        <p:spPr/>
        <p:txBody>
          <a:bodyPr/>
          <a:lstStyle/>
          <a:p>
            <a:pPr>
              <a:buNone/>
            </a:pPr>
            <a:r>
              <a:rPr lang="de-DE" sz="2800" dirty="0"/>
              <a:t>So könnt ihr euren </a:t>
            </a:r>
            <a:r>
              <a:rPr lang="de-DE" sz="2800" b="1" dirty="0"/>
              <a:t>Papierverbrauch</a:t>
            </a:r>
            <a:r>
              <a:rPr lang="de-DE" sz="2800" dirty="0"/>
              <a:t> </a:t>
            </a:r>
            <a:r>
              <a:rPr lang="de-DE" sz="2800" b="1" dirty="0"/>
              <a:t>reduzieren</a:t>
            </a:r>
            <a:r>
              <a:rPr lang="de-DE" sz="2800" dirty="0"/>
              <a:t>:</a:t>
            </a:r>
          </a:p>
          <a:p>
            <a:r>
              <a:rPr lang="de-DE" sz="2800" dirty="0"/>
              <a:t>Klebt einen Aufkleber mit der Aufschrift "keine Werbung" auf euren Briefkasten.</a:t>
            </a:r>
          </a:p>
          <a:p>
            <a:r>
              <a:rPr lang="de-DE" sz="2800" dirty="0"/>
              <a:t>Verwendet nur Recyclingpapier (Blöcke, Toilettenpapier, Taschentücher....)</a:t>
            </a:r>
          </a:p>
          <a:p>
            <a:r>
              <a:rPr lang="de-DE" sz="2800" dirty="0"/>
              <a:t>Vermeidet es, Text auszudrucken </a:t>
            </a:r>
            <a:r>
              <a:rPr lang="de-DE" sz="2800"/>
              <a:t>und versucht, doppelseitig </a:t>
            </a:r>
            <a:r>
              <a:rPr lang="de-DE" sz="2800" dirty="0"/>
              <a:t>zu drucken.</a:t>
            </a:r>
          </a:p>
          <a:p>
            <a:r>
              <a:rPr lang="de-DE" sz="2800" dirty="0"/>
              <a:t>Bücher ausleihen statt kaufen</a:t>
            </a:r>
          </a:p>
          <a:p>
            <a:r>
              <a:rPr lang="de-DE" sz="2800" dirty="0"/>
              <a:t>Andere Ideen?</a:t>
            </a:r>
          </a:p>
        </p:txBody>
      </p:sp>
      <p:pic>
        <p:nvPicPr>
          <p:cNvPr id="79874" name="Picture 2" descr="Green recycling by garethclubb"/>
          <p:cNvPicPr>
            <a:picLocks noChangeAspect="1" noChangeArrowheads="1"/>
          </p:cNvPicPr>
          <p:nvPr/>
        </p:nvPicPr>
        <p:blipFill>
          <a:blip r:embed="rId3" cstate="print"/>
          <a:srcRect/>
          <a:stretch>
            <a:fillRect/>
          </a:stretch>
        </p:blipFill>
        <p:spPr bwMode="auto">
          <a:xfrm>
            <a:off x="7515717" y="2809917"/>
            <a:ext cx="1152470" cy="1151968"/>
          </a:xfrm>
          <a:prstGeom prst="rect">
            <a:avLst/>
          </a:prstGeom>
          <a:noFill/>
        </p:spPr>
      </p:pic>
      <p:sp>
        <p:nvSpPr>
          <p:cNvPr id="6" name="Explosion 1 5"/>
          <p:cNvSpPr/>
          <p:nvPr/>
        </p:nvSpPr>
        <p:spPr>
          <a:xfrm>
            <a:off x="6516216" y="-603448"/>
            <a:ext cx="3578696" cy="2592288"/>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AT" dirty="0"/>
              <a:t>Recycling-Papier hat nur 1/5 des Fußabdrucks von Frischfaserpapier!</a:t>
            </a:r>
          </a:p>
        </p:txBody>
      </p:sp>
      <p:pic>
        <p:nvPicPr>
          <p:cNvPr id="2" name="Grafik 1">
            <a:extLst>
              <a:ext uri="{FF2B5EF4-FFF2-40B4-BE49-F238E27FC236}">
                <a16:creationId xmlns:a16="http://schemas.microsoft.com/office/drawing/2014/main" id="{F9BBD8E1-A918-4806-A60B-78D06B827B83}"/>
              </a:ext>
            </a:extLst>
          </p:cNvPr>
          <p:cNvPicPr>
            <a:picLocks noChangeAspect="1"/>
          </p:cNvPicPr>
          <p:nvPr/>
        </p:nvPicPr>
        <p:blipFill>
          <a:blip r:embed="rId4"/>
          <a:stretch>
            <a:fillRect/>
          </a:stretch>
        </p:blipFill>
        <p:spPr>
          <a:xfrm>
            <a:off x="6020237" y="4629150"/>
            <a:ext cx="2647950" cy="125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229600" cy="1143000"/>
          </a:xfrm>
        </p:spPr>
        <p:txBody>
          <a:bodyPr>
            <a:normAutofit/>
          </a:bodyPr>
          <a:lstStyle/>
          <a:p>
            <a:r>
              <a:rPr lang="de-AT" b="1" dirty="0"/>
              <a:t>Der Graue Fußabdruck</a:t>
            </a:r>
            <a:endParaRPr lang="de-DE" dirty="0"/>
          </a:p>
        </p:txBody>
      </p:sp>
      <p:sp>
        <p:nvSpPr>
          <p:cNvPr id="3" name="Inhaltsplatzhalter 2"/>
          <p:cNvSpPr>
            <a:spLocks noGrp="1"/>
          </p:cNvSpPr>
          <p:nvPr>
            <p:ph idx="1"/>
          </p:nvPr>
        </p:nvSpPr>
        <p:spPr>
          <a:xfrm>
            <a:off x="446856" y="1495325"/>
            <a:ext cx="8229600" cy="4525963"/>
          </a:xfrm>
        </p:spPr>
        <p:txBody>
          <a:bodyPr>
            <a:noAutofit/>
          </a:bodyPr>
          <a:lstStyle/>
          <a:p>
            <a:r>
              <a:rPr lang="de-AT" sz="2600" b="1" dirty="0"/>
              <a:t>Z.B.:  </a:t>
            </a:r>
            <a:r>
              <a:rPr lang="de-AT" sz="2600" dirty="0"/>
              <a:t>Straßen, öffentliche Einrichtungen und Dienstleistungen wie Krankenhäuser, Feuerwehr, Gerichte, Schulen, alle Gebäude usw. </a:t>
            </a:r>
            <a:endParaRPr lang="de-DE" sz="2600" dirty="0"/>
          </a:p>
          <a:p>
            <a:r>
              <a:rPr lang="de-AT" sz="2600" dirty="0"/>
              <a:t>Wird nicht einzelnen Menschen zugeordnet, sondern der „</a:t>
            </a:r>
            <a:r>
              <a:rPr lang="de-AT" sz="2600" b="1" dirty="0"/>
              <a:t>Allgemeinheit</a:t>
            </a:r>
            <a:r>
              <a:rPr lang="de-AT" sz="2600" dirty="0"/>
              <a:t>“, also </a:t>
            </a:r>
            <a:r>
              <a:rPr lang="de-AT" sz="2600"/>
              <a:t>allen Menschen</a:t>
            </a:r>
          </a:p>
          <a:p>
            <a:r>
              <a:rPr lang="de-AT" sz="2600"/>
              <a:t>Ist größer als der faire Anteil von 1,6 gha pro Person:     </a:t>
            </a:r>
            <a:r>
              <a:rPr lang="de-AT" sz="2600" b="1"/>
              <a:t>1,9 gha pro Person</a:t>
            </a:r>
            <a:r>
              <a:rPr lang="de-AT" sz="2600"/>
              <a:t>.</a:t>
            </a:r>
          </a:p>
          <a:p>
            <a:r>
              <a:rPr lang="de-AT" sz="2600"/>
              <a:t>Doch </a:t>
            </a:r>
            <a:r>
              <a:rPr lang="de-AT" sz="2600" dirty="0"/>
              <a:t>auch dieser Fußabdruck kann verändert werden, wenn wir uns alle dafür einsetzen. </a:t>
            </a:r>
            <a:endParaRPr lang="de-DE" sz="2600" dirty="0"/>
          </a:p>
        </p:txBody>
      </p:sp>
      <p:pic>
        <p:nvPicPr>
          <p:cNvPr id="4" name="Picture 5" descr="Hospital building by Rushtini"/>
          <p:cNvPicPr>
            <a:picLocks noChangeAspect="1" noChangeArrowheads="1"/>
          </p:cNvPicPr>
          <p:nvPr/>
        </p:nvPicPr>
        <p:blipFill>
          <a:blip r:embed="rId2" cstate="print"/>
          <a:srcRect/>
          <a:stretch>
            <a:fillRect/>
          </a:stretch>
        </p:blipFill>
        <p:spPr bwMode="auto">
          <a:xfrm>
            <a:off x="179512" y="5373216"/>
            <a:ext cx="2800077" cy="1439386"/>
          </a:xfrm>
          <a:prstGeom prst="rect">
            <a:avLst/>
          </a:prstGeom>
          <a:noFill/>
          <a:ln w="9525">
            <a:noFill/>
            <a:miter lim="800000"/>
            <a:headEnd/>
            <a:tailEnd/>
          </a:ln>
        </p:spPr>
      </p:pic>
      <p:pic>
        <p:nvPicPr>
          <p:cNvPr id="5" name="Picture 7" descr="School - Colour by j4p4n"/>
          <p:cNvPicPr>
            <a:picLocks noChangeAspect="1" noChangeArrowheads="1"/>
          </p:cNvPicPr>
          <p:nvPr/>
        </p:nvPicPr>
        <p:blipFill>
          <a:blip r:embed="rId3" cstate="print"/>
          <a:srcRect/>
          <a:stretch>
            <a:fillRect/>
          </a:stretch>
        </p:blipFill>
        <p:spPr bwMode="auto">
          <a:xfrm>
            <a:off x="5796136" y="5013176"/>
            <a:ext cx="2195736" cy="1807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468313" y="765175"/>
            <a:ext cx="8229600" cy="1143000"/>
          </a:xfrm>
        </p:spPr>
        <p:txBody>
          <a:bodyPr/>
          <a:lstStyle/>
          <a:p>
            <a:r>
              <a:rPr lang="de-DE" altLang="en-US" sz="3600" b="1" dirty="0"/>
              <a:t>Welche 5 Dinge reduzieren den Ökologischen Fußabdruck am meisten?</a:t>
            </a:r>
            <a:br>
              <a:rPr lang="de-DE" altLang="en-US" sz="3600" dirty="0"/>
            </a:br>
            <a:endParaRPr lang="de-DE" altLang="en-US" sz="36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30079614"/>
              </p:ext>
            </p:extLst>
          </p:nvPr>
        </p:nvGraphicFramePr>
        <p:xfrm>
          <a:off x="446087" y="157482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4716016" y="6453187"/>
            <a:ext cx="3457500"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itchFamily="34"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itchFamily="34" charset="0"/>
              </a:defRPr>
            </a:lvl9pPr>
          </a:lstStyle>
          <a:p>
            <a:pPr algn="r" eaLnBrk="1" hangingPunct="1">
              <a:spcBef>
                <a:spcPts val="750"/>
              </a:spcBef>
              <a:buFontTx/>
              <a:buNone/>
            </a:pPr>
            <a:r>
              <a:rPr lang="de-DE" altLang="de-DE" sz="1200" i="0">
                <a:solidFill>
                  <a:srgbClr val="000000"/>
                </a:solidFill>
                <a:latin typeface="Calibri" pitchFamily="34" charset="0"/>
                <a:ea typeface="Arial Unicode MS" pitchFamily="34" charset="-128"/>
                <a:cs typeface="Arial Unicode MS" pitchFamily="34" charset="-128"/>
              </a:rPr>
              <a:t>W.Pekny, M. Schwingshackl, Plattform Footprint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22162" y="915908"/>
            <a:ext cx="8429271" cy="5265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charset="0"/>
                <a:ea typeface="Arial Unicode MS" pitchFamily="34" charset="-128"/>
                <a:cs typeface="Arial Unicode MS" pitchFamily="34" charset="-128"/>
              </a:defRPr>
            </a:lvl1pPr>
            <a:lvl2pPr eaLnBrk="0" hangingPunct="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charset="0"/>
                <a:ea typeface="Arial Unicode MS" pitchFamily="34" charset="-128"/>
                <a:cs typeface="Arial Unicode MS" pitchFamily="34" charset="-128"/>
              </a:defRPr>
            </a:lvl2pPr>
            <a:lvl3pPr eaLnBrk="0" hangingPunct="0">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charset="0"/>
                <a:ea typeface="Arial Unicode MS" pitchFamily="34" charset="-128"/>
                <a:cs typeface="Arial Unicode MS" pitchFamily="34" charset="-128"/>
              </a:defRPr>
            </a:lvl3pPr>
            <a:lvl4pP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Arial Unicode MS" pitchFamily="34" charset="-128"/>
                <a:cs typeface="Arial Unicode MS" pitchFamily="34" charset="-128"/>
              </a:defRPr>
            </a:lvl4pPr>
            <a:lvl5pP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Arial Unicode MS" pitchFamily="34" charset="-128"/>
                <a:cs typeface="Arial Unicode MS" pitchFamily="34" charset="-128"/>
              </a:defRPr>
            </a:lvl5pPr>
            <a:lvl6pPr marL="2514600" indent="-228600"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Arial Unicode MS" pitchFamily="34" charset="-128"/>
                <a:cs typeface="Arial Unicode MS" pitchFamily="34" charset="-128"/>
              </a:defRPr>
            </a:lvl6pPr>
            <a:lvl7pPr marL="2971800" indent="-228600"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Arial Unicode MS" pitchFamily="34" charset="-128"/>
                <a:cs typeface="Arial Unicode MS" pitchFamily="34" charset="-128"/>
              </a:defRPr>
            </a:lvl7pPr>
            <a:lvl8pPr marL="3429000" indent="-228600"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Arial Unicode MS" pitchFamily="34" charset="-128"/>
                <a:cs typeface="Arial Unicode MS" pitchFamily="34" charset="-128"/>
              </a:defRPr>
            </a:lvl8pPr>
            <a:lvl9pPr marL="3886200" indent="-228600"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Arial Unicode MS" pitchFamily="34" charset="-128"/>
                <a:cs typeface="Arial Unicode MS" pitchFamily="34" charset="-128"/>
              </a:defRPr>
            </a:lvl9pPr>
          </a:lstStyle>
          <a:p>
            <a:pPr marL="342900" marR="0" lvl="0" indent="-336550" algn="l" defTabSz="914400" rtl="0" eaLnBrk="1" fontAlgn="base" latinLnBrk="0" hangingPunct="1">
              <a:lnSpc>
                <a:spcPct val="10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800" b="0" i="0" u="none" strike="noStrike" kern="1200" cap="none" spc="0" normalizeH="0" baseline="0" noProof="0" dirty="0">
                <a:ln>
                  <a:noFill/>
                </a:ln>
                <a:solidFill>
                  <a:srgbClr val="FF0000"/>
                </a:solidFill>
                <a:effectLst/>
                <a:uLnTx/>
                <a:uFillTx/>
                <a:latin typeface="Calibri" pitchFamily="34" charset="0"/>
                <a:ea typeface="Arial Unicode MS" pitchFamily="34" charset="-128"/>
              </a:rPr>
              <a:t>Die 5 Footprint Regeln</a:t>
            </a:r>
          </a:p>
          <a:p>
            <a:pPr marL="342900" marR="0" lvl="0" indent="-336550" algn="l" defTabSz="914400" rtl="0" eaLnBrk="1" fontAlgn="base" latinLnBrk="0" hangingPunct="1">
              <a:lnSpc>
                <a:spcPct val="100000"/>
              </a:lnSpc>
              <a:spcBef>
                <a:spcPts val="800"/>
              </a:spcBef>
              <a:spcAft>
                <a:spcPct val="0"/>
              </a:spcAft>
              <a:buClrTx/>
              <a:buSzTx/>
              <a:buFontTx/>
              <a:buAutoNum type="arabicPeriod"/>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800" b="1" i="0" u="none" strike="noStrike" kern="1200" cap="none" spc="0" normalizeH="0" baseline="0" noProof="0" dirty="0">
                <a:ln>
                  <a:noFill/>
                </a:ln>
                <a:solidFill>
                  <a:srgbClr val="FF0000"/>
                </a:solidFill>
                <a:effectLst/>
                <a:uLnTx/>
                <a:uFillTx/>
                <a:latin typeface="Calibri" pitchFamily="34" charset="0"/>
                <a:ea typeface="Arial Unicode MS" pitchFamily="34" charset="-128"/>
              </a:rPr>
              <a:t>F</a:t>
            </a:r>
            <a:r>
              <a:rPr kumimoji="0" lang="de-DE" altLang="de-DE" sz="28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ahr mit der Bahn, mit Öffis und Fahrrad</a:t>
            </a:r>
            <a:r>
              <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a:t>
            </a:r>
            <a:br>
              <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b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Mit dem Auto weniger, langsamer, nie alleine; mit </a:t>
            </a:r>
            <a:b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b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Ökostrom im Tank!  Flugzeuge: am besten nie!</a:t>
            </a:r>
          </a:p>
          <a:p>
            <a:pPr marL="342900" marR="0" lvl="0" indent="-336550" algn="l" defTabSz="914400" rtl="0" eaLnBrk="1" fontAlgn="base" latinLnBrk="0" hangingPunct="1">
              <a:lnSpc>
                <a:spcPct val="100000"/>
              </a:lnSpc>
              <a:spcBef>
                <a:spcPts val="600"/>
              </a:spcBef>
              <a:spcAft>
                <a:spcPct val="0"/>
              </a:spcAft>
              <a:buClrTx/>
              <a:buSzTx/>
              <a:buFontTx/>
              <a:buAutoNum type="arabicPeriod"/>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800" b="1" i="0" u="none" strike="noStrike" kern="1200" cap="none" spc="0" normalizeH="0" baseline="0" noProof="0" dirty="0">
                <a:ln>
                  <a:noFill/>
                </a:ln>
                <a:solidFill>
                  <a:srgbClr val="FF0000"/>
                </a:solidFill>
                <a:effectLst/>
                <a:uLnTx/>
                <a:uFillTx/>
                <a:latin typeface="Calibri" pitchFamily="34" charset="0"/>
                <a:ea typeface="Arial Unicode MS" pitchFamily="34" charset="-128"/>
              </a:rPr>
              <a:t>F</a:t>
            </a:r>
            <a:r>
              <a:rPr kumimoji="0" lang="de-DE" altLang="de-DE" sz="28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leisch, Milchprodukte und Eier deutlich reduzieren</a:t>
            </a:r>
            <a:r>
              <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 </a:t>
            </a:r>
            <a:br>
              <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b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lokale und jahreszeitengerechte Produkte bevorzugen, </a:t>
            </a:r>
            <a:b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b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so viel wie möglich aus Bio-Landbau</a:t>
            </a:r>
            <a:endParaRPr kumimoji="0" lang="de-DE" altLang="de-DE" sz="2000" b="0" i="0" u="none" strike="noStrike" kern="1200" cap="none" spc="0" normalizeH="0" baseline="0" noProof="0" dirty="0">
              <a:ln>
                <a:noFill/>
              </a:ln>
              <a:solidFill>
                <a:srgbClr val="FF0000"/>
              </a:solidFill>
              <a:effectLst/>
              <a:uLnTx/>
              <a:uFillTx/>
              <a:latin typeface="Calibri" pitchFamily="34" charset="0"/>
              <a:ea typeface="Arial Unicode MS" pitchFamily="34" charset="-128"/>
            </a:endParaRPr>
          </a:p>
          <a:p>
            <a:pPr marL="342900" marR="0" lvl="0" indent="-336550" algn="l" defTabSz="914400" rtl="0" eaLnBrk="1" fontAlgn="base" latinLnBrk="0" hangingPunct="1">
              <a:lnSpc>
                <a:spcPct val="100000"/>
              </a:lnSpc>
              <a:spcBef>
                <a:spcPts val="600"/>
              </a:spcBef>
              <a:spcAft>
                <a:spcPct val="0"/>
              </a:spcAft>
              <a:buClrTx/>
              <a:buSzTx/>
              <a:buFontTx/>
              <a:buAutoNum type="arabicPeriod"/>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800" b="1" i="0" u="none" strike="noStrike" kern="1200" cap="none" spc="0" normalizeH="0" baseline="0" noProof="0" dirty="0">
                <a:ln>
                  <a:noFill/>
                </a:ln>
                <a:solidFill>
                  <a:srgbClr val="FF0000"/>
                </a:solidFill>
                <a:effectLst/>
                <a:uLnTx/>
                <a:uFillTx/>
                <a:latin typeface="Calibri" pitchFamily="34" charset="0"/>
                <a:ea typeface="Arial Unicode MS" pitchFamily="34" charset="-128"/>
              </a:rPr>
              <a:t>W</a:t>
            </a:r>
            <a:r>
              <a:rPr kumimoji="0" lang="de-DE" altLang="de-DE" sz="28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ohne gut isoliert und kleiner</a:t>
            </a: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 </a:t>
            </a:r>
          </a:p>
          <a:p>
            <a:pPr marL="355600" marR="0" lvl="0" indent="0" algn="l" defTabSz="914400" rtl="0" eaLnBrk="1" fontAlgn="base" latinLnBrk="0" hangingPunct="1">
              <a:lnSpc>
                <a:spcPct val="100000"/>
              </a:lnSpc>
              <a:spcBef>
                <a:spcPts val="0"/>
              </a:spcBef>
              <a:spcAft>
                <a:spcPct val="0"/>
              </a:spcAft>
              <a:buClrTx/>
              <a:buSzTx/>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öffentlich erreichbar, mit Ökostrom!</a:t>
            </a:r>
          </a:p>
          <a:p>
            <a:pPr marL="355600" marR="0" lvl="0" indent="0" algn="l" defTabSz="914400" rtl="0" eaLnBrk="1" fontAlgn="base" latinLnBrk="0" hangingPunct="1">
              <a:lnSpc>
                <a:spcPct val="100000"/>
              </a:lnSpc>
              <a:spcBef>
                <a:spcPts val="0"/>
              </a:spcBef>
              <a:spcAft>
                <a:spcPct val="0"/>
              </a:spcAft>
              <a:buClrTx/>
              <a:buSzTx/>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600" b="0" i="0" u="none" strike="noStrike" kern="1200" cap="none" spc="0" normalizeH="0" baseline="0" noProof="0" dirty="0">
              <a:ln>
                <a:noFill/>
              </a:ln>
              <a:solidFill>
                <a:srgbClr val="000000"/>
              </a:solidFill>
              <a:effectLst/>
              <a:uLnTx/>
              <a:uFillTx/>
              <a:latin typeface="Calibri" pitchFamily="34" charset="0"/>
              <a:ea typeface="Arial Unicode MS" pitchFamily="34" charset="-128"/>
            </a:endParaRPr>
          </a:p>
          <a:p>
            <a:pPr marL="355600" marR="0" lvl="0" indent="-355600" algn="l" defTabSz="914400" rtl="0" eaLnBrk="1" fontAlgn="base" latinLnBrk="0" hangingPunct="1">
              <a:lnSpc>
                <a:spcPct val="100000"/>
              </a:lnSpc>
              <a:spcBef>
                <a:spcPts val="0"/>
              </a:spcBef>
              <a:spcAft>
                <a:spcPct val="0"/>
              </a:spcAft>
              <a:buClrTx/>
              <a:buSzTx/>
              <a:buFont typeface="Times New Roman" pitchFamily="18" charset="0"/>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800" b="1" i="0" u="none" strike="noStrike" kern="1200" cap="none" spc="0" normalizeH="0" baseline="0" noProof="0" dirty="0">
                <a:ln>
                  <a:noFill/>
                </a:ln>
                <a:solidFill>
                  <a:srgbClr val="FF0000"/>
                </a:solidFill>
                <a:effectLst/>
                <a:uLnTx/>
                <a:uFillTx/>
                <a:latin typeface="Calibri" pitchFamily="34" charset="0"/>
                <a:ea typeface="Arial Unicode MS" pitchFamily="34" charset="-128"/>
              </a:rPr>
              <a:t>4.</a:t>
            </a:r>
            <a:r>
              <a:rPr kumimoji="0" lang="de-DE" altLang="de-DE" sz="28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 </a:t>
            </a:r>
            <a:r>
              <a:rPr kumimoji="0" lang="de-DE" altLang="de-DE" sz="2800" b="1" i="0" u="none" strike="noStrike" kern="1200" cap="none" spc="0" normalizeH="0" baseline="0" noProof="0" dirty="0">
                <a:ln>
                  <a:noFill/>
                </a:ln>
                <a:solidFill>
                  <a:srgbClr val="FF0000"/>
                </a:solidFill>
                <a:effectLst/>
                <a:uLnTx/>
                <a:uFillTx/>
                <a:latin typeface="Calibri" pitchFamily="34" charset="0"/>
                <a:ea typeface="Arial Unicode MS" pitchFamily="34" charset="-128"/>
              </a:rPr>
              <a:t>W</a:t>
            </a:r>
            <a:r>
              <a:rPr kumimoji="0" lang="de-DE" altLang="de-DE" sz="28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erde aktiv gemeinsam mit anderen</a:t>
            </a:r>
            <a:br>
              <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b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für eine nachhaltige Welt und zur Verwirklichung der SDGs</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a:t>
            </a:r>
          </a:p>
          <a:p>
            <a:pPr marL="355600" marR="0" lvl="0" indent="-355600" algn="l" defTabSz="914400" rtl="0" eaLnBrk="1" fontAlgn="base" latinLnBrk="0" hangingPunct="1">
              <a:lnSpc>
                <a:spcPct val="100000"/>
              </a:lnSpc>
              <a:spcBef>
                <a:spcPts val="0"/>
              </a:spcBef>
              <a:spcAft>
                <a:spcPct val="0"/>
              </a:spcAft>
              <a:buClrTx/>
              <a:buSzTx/>
              <a:buFont typeface="Times New Roman" pitchFamily="18" charset="0"/>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500" b="0" i="0" u="none" strike="noStrike" kern="1200" cap="none" spc="0" normalizeH="0" baseline="0" noProof="0" dirty="0">
              <a:ln>
                <a:noFill/>
              </a:ln>
              <a:solidFill>
                <a:srgbClr val="000000"/>
              </a:solidFill>
              <a:effectLst/>
              <a:uLnTx/>
              <a:uFillTx/>
              <a:latin typeface="Calibri" pitchFamily="34" charset="0"/>
              <a:ea typeface="Arial Unicode MS" pitchFamily="34" charset="-128"/>
            </a:endParaRPr>
          </a:p>
          <a:p>
            <a:pPr marL="355600" marR="0" lvl="0" indent="-349250" algn="l" defTabSz="914400" rtl="0" eaLnBrk="1" fontAlgn="base" latinLnBrk="0" hangingPunct="1">
              <a:lnSpc>
                <a:spcPct val="100000"/>
              </a:lnSpc>
              <a:spcBef>
                <a:spcPts val="300"/>
              </a:spcBef>
              <a:spcAft>
                <a:spcPct val="0"/>
              </a:spcAft>
              <a:buClrTx/>
              <a:buSzTx/>
              <a:buFont typeface="+mj-lt"/>
              <a:buAutoNum type="arabicPeriod" startAt="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800" b="1" i="0" u="none" strike="noStrike" kern="1200" cap="none" spc="0" normalizeH="0" baseline="0" noProof="0" dirty="0">
                <a:ln>
                  <a:noFill/>
                </a:ln>
                <a:solidFill>
                  <a:srgbClr val="FF0000"/>
                </a:solidFill>
                <a:effectLst/>
                <a:uLnTx/>
                <a:uFillTx/>
                <a:latin typeface="Calibri" pitchFamily="34" charset="0"/>
                <a:ea typeface="Arial Unicode MS" pitchFamily="34" charset="-128"/>
              </a:rPr>
              <a:t>F</a:t>
            </a:r>
            <a:r>
              <a:rPr kumimoji="0" lang="de-DE" altLang="de-DE" sz="28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reude an einem guten Leben mit kleinem Footprint</a:t>
            </a:r>
          </a:p>
          <a:p>
            <a:pPr marL="355600" marR="0" lvl="0" indent="0" algn="l" defTabSz="914400" rtl="0" eaLnBrk="1" fontAlgn="base" latinLnBrk="0" hangingPunct="1">
              <a:lnSpc>
                <a:spcPct val="100000"/>
              </a:lnSpc>
              <a:spcBef>
                <a:spcPts val="0"/>
              </a:spcBef>
              <a:spcAft>
                <a:spcPct val="0"/>
              </a:spcAft>
              <a:buClrTx/>
              <a:buSzTx/>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de-DE" altLang="de-DE" sz="2000" b="0" i="0" u="none" strike="noStrike" kern="1200" cap="none" spc="0" normalizeH="0" baseline="0" noProof="0" dirty="0">
                <a:ln>
                  <a:noFill/>
                </a:ln>
                <a:solidFill>
                  <a:srgbClr val="000000"/>
                </a:solidFill>
                <a:effectLst/>
                <a:uLnTx/>
                <a:uFillTx/>
                <a:latin typeface="Calibri" pitchFamily="34" charset="0"/>
                <a:ea typeface="Arial Unicode MS" pitchFamily="34" charset="-128"/>
              </a:rPr>
              <a:t>mehr Freunde, mehr Zeit, mehr Spaß,… weniger Konsum</a:t>
            </a:r>
          </a:p>
          <a:p>
            <a:pPr marL="342900" marR="0" lvl="0" indent="-336550" algn="l" defTabSz="914400" rtl="0" eaLnBrk="1" fontAlgn="base" latinLnBrk="0" hangingPunct="1">
              <a:lnSpc>
                <a:spcPct val="10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endParaRPr>
          </a:p>
          <a:p>
            <a:pPr marL="342900" marR="0" lvl="0" indent="-336550" algn="l" defTabSz="914400" rtl="0" eaLnBrk="1" fontAlgn="base" latinLnBrk="0" hangingPunct="1">
              <a:lnSpc>
                <a:spcPct val="10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2800" b="0" i="0" u="none" strike="noStrike" kern="1200" cap="none" spc="0" normalizeH="0" baseline="0" noProof="0" dirty="0">
              <a:ln>
                <a:noFill/>
              </a:ln>
              <a:solidFill>
                <a:srgbClr val="000000"/>
              </a:solidFill>
              <a:effectLst/>
              <a:uLnTx/>
              <a:uFillTx/>
              <a:latin typeface="Calibri" pitchFamily="34" charset="0"/>
              <a:ea typeface="Arial Unicode MS" pitchFamily="34" charset="-128"/>
            </a:endParaRPr>
          </a:p>
        </p:txBody>
      </p:sp>
      <p:sp>
        <p:nvSpPr>
          <p:cNvPr id="181251" name="Text Box 2"/>
          <p:cNvSpPr txBox="1">
            <a:spLocks noChangeArrowheads="1"/>
          </p:cNvSpPr>
          <p:nvPr/>
        </p:nvSpPr>
        <p:spPr bwMode="auto">
          <a:xfrm>
            <a:off x="422162" y="6497177"/>
            <a:ext cx="6814133" cy="30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Arial Unicode MS" pitchFamily="34" charset="-128"/>
                <a:cs typeface="Arial Unicode MS"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Arial Unicode MS" pitchFamily="34" charset="-128"/>
                <a:cs typeface="Arial Unicode MS"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Arial Unicode MS" pitchFamily="34" charset="-128"/>
                <a:cs typeface="Arial Unicode MS"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5pPr>
            <a:lvl6pPr marL="25146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6pPr>
            <a:lvl7pPr marL="29718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7pPr>
            <a:lvl8pPr marL="34290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8pPr>
            <a:lvl9pPr marL="38862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9pPr>
          </a:lstStyle>
          <a:p>
            <a:pPr marL="0" marR="0" lvl="0" indent="0" algn="l" defTabSz="914400" rtl="0" eaLnBrk="1" fontAlgn="base" latinLnBrk="0" hangingPunct="1">
              <a:lnSpc>
                <a:spcPct val="100000"/>
              </a:lnSpc>
              <a:spcBef>
                <a:spcPts val="7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1350" b="0" i="0" u="none" strike="noStrike" kern="1200" cap="none" spc="0" normalizeH="0" baseline="0" noProof="0">
                <a:ln>
                  <a:noFill/>
                </a:ln>
                <a:solidFill>
                  <a:srgbClr val="FFFFFF"/>
                </a:solidFill>
                <a:effectLst/>
                <a:uLnTx/>
                <a:uFillTx/>
                <a:latin typeface="Calibri" pitchFamily="34" charset="0"/>
                <a:ea typeface="Arial Unicode MS" pitchFamily="34" charset="-128"/>
              </a:rPr>
              <a:t>* SDGs: Sustainable Developement Goals = die 17 Ziele für nachhaltige Entwicklung der UNO</a:t>
            </a:r>
          </a:p>
        </p:txBody>
      </p:sp>
      <p:sp>
        <p:nvSpPr>
          <p:cNvPr id="181252" name="Rectangle 4"/>
          <p:cNvSpPr>
            <a:spLocks noChangeArrowheads="1"/>
          </p:cNvSpPr>
          <p:nvPr/>
        </p:nvSpPr>
        <p:spPr bwMode="auto">
          <a:xfrm>
            <a:off x="292567" y="134821"/>
            <a:ext cx="8233409"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Arial Unicode MS" pitchFamily="34" charset="-128"/>
                <a:cs typeface="Arial Unicode MS" pitchFamily="34"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Arial Unicode MS" pitchFamily="34" charset="-128"/>
                <a:cs typeface="Arial Unicode MS" pitchFamily="34"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Arial Unicode MS" pitchFamily="34" charset="-128"/>
                <a:cs typeface="Arial Unicode MS" pitchFamily="34"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5pPr>
            <a:lvl6pPr marL="25146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6pPr>
            <a:lvl7pPr marL="29718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7pPr>
            <a:lvl8pPr marL="34290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8pPr>
            <a:lvl9pPr marL="3886200" indent="-228600"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3200" b="1" i="0" u="none" strike="noStrike" kern="1200" cap="none" spc="0" normalizeH="0" baseline="0" noProof="0" dirty="0">
                <a:ln>
                  <a:noFill/>
                </a:ln>
                <a:solidFill>
                  <a:srgbClr val="000000"/>
                </a:solidFill>
                <a:effectLst/>
                <a:uLnTx/>
                <a:uFillTx/>
                <a:latin typeface="Calibri" pitchFamily="34" charset="0"/>
                <a:ea typeface="Arial Unicode MS" pitchFamily="34" charset="-128"/>
              </a:rPr>
              <a:t>Die 5 wirksamsten Dinge, die Du tun kannst! </a:t>
            </a:r>
          </a:p>
        </p:txBody>
      </p:sp>
      <p:pic>
        <p:nvPicPr>
          <p:cNvPr id="135178" name="Grafi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88" y="4067071"/>
            <a:ext cx="903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013" y="4869160"/>
            <a:ext cx="858151" cy="5336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Train PNG">
            <a:extLst>
              <a:ext uri="{FF2B5EF4-FFF2-40B4-BE49-F238E27FC236}">
                <a16:creationId xmlns:a16="http://schemas.microsoft.com/office/drawing/2014/main" id="{71E40802-1281-4041-8922-4ECD0E66F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8203" y="1446863"/>
            <a:ext cx="720080" cy="653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appiness, Freedom, Success, Friendship, Jump, Vacation">
            <a:extLst>
              <a:ext uri="{FF2B5EF4-FFF2-40B4-BE49-F238E27FC236}">
                <a16:creationId xmlns:a16="http://schemas.microsoft.com/office/drawing/2014/main" id="{F700CC06-57B6-4022-9251-C986F009781C}"/>
              </a:ext>
            </a:extLst>
          </p:cNvPr>
          <p:cNvPicPr/>
          <p:nvPr/>
        </p:nvPicPr>
        <p:blipFill>
          <a:blip r:embed="rId6" cstate="print"/>
          <a:srcRect/>
          <a:stretch>
            <a:fillRect/>
          </a:stretch>
        </p:blipFill>
        <p:spPr bwMode="auto">
          <a:xfrm>
            <a:off x="8418317" y="5729720"/>
            <a:ext cx="607040" cy="451880"/>
          </a:xfrm>
          <a:prstGeom prst="rect">
            <a:avLst/>
          </a:prstGeom>
          <a:noFill/>
        </p:spPr>
      </p:pic>
      <p:pic>
        <p:nvPicPr>
          <p:cNvPr id="2" name="Grafik 1">
            <a:extLst>
              <a:ext uri="{FF2B5EF4-FFF2-40B4-BE49-F238E27FC236}">
                <a16:creationId xmlns:a16="http://schemas.microsoft.com/office/drawing/2014/main" id="{14A5B4EA-E917-46F4-B5C3-CD6AC3159056}"/>
              </a:ext>
            </a:extLst>
          </p:cNvPr>
          <p:cNvPicPr>
            <a:picLocks noChangeAspect="1"/>
          </p:cNvPicPr>
          <p:nvPr/>
        </p:nvPicPr>
        <p:blipFill>
          <a:blip r:embed="rId7"/>
          <a:stretch>
            <a:fillRect/>
          </a:stretch>
        </p:blipFill>
        <p:spPr>
          <a:xfrm>
            <a:off x="6984973" y="1973852"/>
            <a:ext cx="720080" cy="433895"/>
          </a:xfrm>
          <a:prstGeom prst="rect">
            <a:avLst/>
          </a:prstGeom>
        </p:spPr>
      </p:pic>
      <p:pic>
        <p:nvPicPr>
          <p:cNvPr id="4" name="Grafik 3">
            <a:extLst>
              <a:ext uri="{FF2B5EF4-FFF2-40B4-BE49-F238E27FC236}">
                <a16:creationId xmlns:a16="http://schemas.microsoft.com/office/drawing/2014/main" id="{94E6968A-F91E-4B08-BD3C-50D9CCD43D76}"/>
              </a:ext>
            </a:extLst>
          </p:cNvPr>
          <p:cNvPicPr>
            <a:picLocks noChangeAspect="1"/>
          </p:cNvPicPr>
          <p:nvPr/>
        </p:nvPicPr>
        <p:blipFill>
          <a:blip r:embed="rId8"/>
          <a:stretch>
            <a:fillRect/>
          </a:stretch>
        </p:blipFill>
        <p:spPr>
          <a:xfrm>
            <a:off x="6984973" y="3162165"/>
            <a:ext cx="1030787" cy="533670"/>
          </a:xfrm>
          <a:prstGeom prst="rect">
            <a:avLst/>
          </a:prstGeom>
        </p:spPr>
      </p:pic>
      <p:pic>
        <p:nvPicPr>
          <p:cNvPr id="8" name="Grafik 7">
            <a:extLst>
              <a:ext uri="{FF2B5EF4-FFF2-40B4-BE49-F238E27FC236}">
                <a16:creationId xmlns:a16="http://schemas.microsoft.com/office/drawing/2014/main" id="{A5CF9587-27F8-4BA6-B174-C59FDF984F4C}"/>
              </a:ext>
            </a:extLst>
          </p:cNvPr>
          <p:cNvPicPr>
            <a:picLocks noChangeAspect="1"/>
          </p:cNvPicPr>
          <p:nvPr/>
        </p:nvPicPr>
        <p:blipFill>
          <a:blip r:embed="rId9"/>
          <a:stretch>
            <a:fillRect/>
          </a:stretch>
        </p:blipFill>
        <p:spPr>
          <a:xfrm>
            <a:off x="6954443" y="3965010"/>
            <a:ext cx="725559" cy="712123"/>
          </a:xfrm>
          <a:prstGeom prst="rect">
            <a:avLst/>
          </a:prstGeom>
        </p:spPr>
      </p:pic>
    </p:spTree>
    <p:extLst>
      <p:ext uri="{BB962C8B-B14F-4D97-AF65-F5344CB8AC3E}">
        <p14:creationId xmlns:p14="http://schemas.microsoft.com/office/powerpoint/2010/main" val="25322535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9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945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additive="repl">
                                        <p:cTn id="20" dur="1" fill="hold">
                                          <p:stCondLst>
                                            <p:cond delay="0"/>
                                          </p:stCondLst>
                                        </p:cTn>
                                        <p:tgtEl>
                                          <p:spTgt spid="1945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additive="repl">
                                        <p:cTn id="28" dur="1" fill="hold">
                                          <p:stCondLst>
                                            <p:cond delay="0"/>
                                          </p:stCondLst>
                                        </p:cTn>
                                        <p:tgtEl>
                                          <p:spTgt spid="1945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additive="repl">
                                        <p:cTn id="32" dur="1" fill="hold">
                                          <p:stCondLst>
                                            <p:cond delay="0"/>
                                          </p:stCondLst>
                                        </p:cTn>
                                        <p:tgtEl>
                                          <p:spTgt spid="1945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1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1945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12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additive="repl">
                                        <p:cTn id="50" dur="1" fill="hold">
                                          <p:stCondLst>
                                            <p:cond delay="0"/>
                                          </p:stCondLst>
                                        </p:cTn>
                                        <p:tgtEl>
                                          <p:spTgt spid="19457">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additive="repl">
                                        <p:cTn id="54" dur="1" fill="hold">
                                          <p:stCondLst>
                                            <p:cond delay="0"/>
                                          </p:stCondLst>
                                        </p:cTn>
                                        <p:tgtEl>
                                          <p:spTgt spid="19457">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ootprints, Human, Nature, Natural, Earth, Eco"/>
          <p:cNvPicPr>
            <a:picLocks noChangeAspect="1" noChangeArrowheads="1"/>
          </p:cNvPicPr>
          <p:nvPr/>
        </p:nvPicPr>
        <p:blipFill>
          <a:blip r:embed="rId3" cstate="print"/>
          <a:srcRect/>
          <a:stretch>
            <a:fillRect/>
          </a:stretch>
        </p:blipFill>
        <p:spPr bwMode="auto">
          <a:xfrm>
            <a:off x="0" y="5108376"/>
            <a:ext cx="3154948" cy="1143000"/>
          </a:xfrm>
          <a:prstGeom prst="rect">
            <a:avLst/>
          </a:prstGeom>
          <a:noFill/>
          <a:ln w="9525">
            <a:noFill/>
            <a:miter lim="800000"/>
            <a:headEnd/>
            <a:tailEnd/>
          </a:ln>
        </p:spPr>
      </p:pic>
      <p:sp>
        <p:nvSpPr>
          <p:cNvPr id="2" name="Titel 1"/>
          <p:cNvSpPr>
            <a:spLocks noGrp="1"/>
          </p:cNvSpPr>
          <p:nvPr>
            <p:ph type="title"/>
          </p:nvPr>
        </p:nvSpPr>
        <p:spPr>
          <a:xfrm>
            <a:off x="539552" y="260648"/>
            <a:ext cx="8229600" cy="1143000"/>
          </a:xfrm>
        </p:spPr>
        <p:txBody>
          <a:bodyPr>
            <a:normAutofit/>
          </a:bodyPr>
          <a:lstStyle/>
          <a:p>
            <a:r>
              <a:rPr lang="de-AT" b="1" dirty="0"/>
              <a:t>Diskussion</a:t>
            </a:r>
            <a:endParaRPr lang="de-DE" dirty="0"/>
          </a:p>
        </p:txBody>
      </p:sp>
      <p:sp>
        <p:nvSpPr>
          <p:cNvPr id="3" name="Inhaltsplatzhalter 2"/>
          <p:cNvSpPr>
            <a:spLocks noGrp="1"/>
          </p:cNvSpPr>
          <p:nvPr>
            <p:ph idx="1"/>
          </p:nvPr>
        </p:nvSpPr>
        <p:spPr>
          <a:xfrm>
            <a:off x="457200" y="1340768"/>
            <a:ext cx="8229600" cy="4713387"/>
          </a:xfrm>
        </p:spPr>
        <p:txBody>
          <a:bodyPr>
            <a:normAutofit/>
          </a:bodyPr>
          <a:lstStyle/>
          <a:p>
            <a:pPr lvl="0">
              <a:spcBef>
                <a:spcPts val="1200"/>
              </a:spcBef>
              <a:spcAft>
                <a:spcPts val="1200"/>
              </a:spcAft>
            </a:pPr>
            <a:r>
              <a:rPr lang="de-AT" sz="2200" dirty="0"/>
              <a:t>Was könntet ihr </a:t>
            </a:r>
            <a:r>
              <a:rPr lang="de-AT" sz="2200" b="1" dirty="0"/>
              <a:t>sofort</a:t>
            </a:r>
            <a:r>
              <a:rPr lang="de-AT" sz="2200" dirty="0"/>
              <a:t> tun, um euren Fußabdruck zu verkleinern?</a:t>
            </a:r>
          </a:p>
          <a:p>
            <a:pPr lvl="0">
              <a:spcBef>
                <a:spcPts val="1200"/>
              </a:spcBef>
              <a:spcAft>
                <a:spcPts val="1200"/>
              </a:spcAft>
            </a:pPr>
            <a:r>
              <a:rPr lang="de-AT" sz="2200" dirty="0"/>
              <a:t>Was wäre </a:t>
            </a:r>
            <a:r>
              <a:rPr lang="de-AT" sz="2200" b="1" dirty="0"/>
              <a:t>schwer</a:t>
            </a:r>
            <a:r>
              <a:rPr lang="de-AT" sz="2200" dirty="0"/>
              <a:t> umzusetzen, was </a:t>
            </a:r>
            <a:r>
              <a:rPr lang="de-AT" sz="2200" b="1" dirty="0"/>
              <a:t>leicht</a:t>
            </a:r>
            <a:r>
              <a:rPr lang="de-AT" sz="2200" dirty="0"/>
              <a:t> – und warum?</a:t>
            </a:r>
            <a:endParaRPr lang="de-DE" sz="2200" dirty="0"/>
          </a:p>
          <a:p>
            <a:pPr lvl="0">
              <a:spcBef>
                <a:spcPts val="1200"/>
              </a:spcBef>
              <a:spcAft>
                <a:spcPts val="1200"/>
              </a:spcAft>
            </a:pPr>
            <a:r>
              <a:rPr lang="de-AT" sz="2200" dirty="0"/>
              <a:t>Was müsste sich alles </a:t>
            </a:r>
            <a:r>
              <a:rPr lang="de-AT" sz="2200" b="1" dirty="0"/>
              <a:t>verändern</a:t>
            </a:r>
            <a:r>
              <a:rPr lang="de-AT" sz="2200" dirty="0"/>
              <a:t>, damit alle Menschen auf der Welt „auf leichtem Fuß“ leben können? </a:t>
            </a:r>
            <a:endParaRPr lang="de-DE" sz="2200" dirty="0"/>
          </a:p>
          <a:p>
            <a:pPr lvl="0">
              <a:spcBef>
                <a:spcPts val="1200"/>
              </a:spcBef>
              <a:spcAft>
                <a:spcPts val="1200"/>
              </a:spcAft>
            </a:pPr>
            <a:r>
              <a:rPr lang="de-AT" sz="2200" dirty="0"/>
              <a:t>Wie würde </a:t>
            </a:r>
            <a:r>
              <a:rPr lang="de-AT" sz="2200" b="1" dirty="0"/>
              <a:t>unser Leben aussehen</a:t>
            </a:r>
            <a:r>
              <a:rPr lang="de-AT" sz="2200" dirty="0"/>
              <a:t>, wenn alle Menschen so leben würden? Was wäre daran gut, was schlecht?</a:t>
            </a:r>
          </a:p>
          <a:p>
            <a:pPr>
              <a:spcBef>
                <a:spcPts val="1200"/>
              </a:spcBef>
              <a:spcAft>
                <a:spcPts val="1200"/>
              </a:spcAft>
            </a:pPr>
            <a:r>
              <a:rPr lang="en-GB" altLang="de-DE" sz="2200" dirty="0" err="1"/>
              <a:t>Habt</a:t>
            </a:r>
            <a:r>
              <a:rPr lang="en-GB" altLang="de-DE" sz="2200" dirty="0"/>
              <a:t> </a:t>
            </a:r>
            <a:r>
              <a:rPr lang="en-GB" altLang="de-DE" sz="2200" dirty="0" err="1"/>
              <a:t>ihr</a:t>
            </a:r>
            <a:r>
              <a:rPr lang="en-GB" altLang="de-DE" sz="2200" dirty="0"/>
              <a:t> </a:t>
            </a:r>
            <a:r>
              <a:rPr lang="en-GB" altLang="de-DE" sz="2200" dirty="0" err="1"/>
              <a:t>eine</a:t>
            </a:r>
            <a:r>
              <a:rPr lang="en-GB" altLang="de-DE" sz="2200" dirty="0"/>
              <a:t> </a:t>
            </a:r>
            <a:r>
              <a:rPr lang="en-GB" altLang="de-DE" sz="2200" b="1" dirty="0" err="1"/>
              <a:t>konkrete</a:t>
            </a:r>
            <a:r>
              <a:rPr lang="en-GB" altLang="de-DE" sz="2200" b="1" dirty="0"/>
              <a:t> </a:t>
            </a:r>
            <a:r>
              <a:rPr lang="en-GB" altLang="de-DE" sz="2200" b="1" dirty="0" err="1"/>
              <a:t>Idee</a:t>
            </a:r>
            <a:r>
              <a:rPr lang="en-GB" altLang="de-DE" sz="2200" b="1" dirty="0"/>
              <a:t> </a:t>
            </a:r>
            <a:r>
              <a:rPr lang="en-GB" altLang="de-DE" sz="2200" b="1" dirty="0" err="1"/>
              <a:t>zur</a:t>
            </a:r>
            <a:r>
              <a:rPr lang="en-GB" altLang="de-DE" sz="2200" b="1" dirty="0"/>
              <a:t> </a:t>
            </a:r>
            <a:r>
              <a:rPr lang="en-GB" altLang="de-DE" sz="2200" b="1" dirty="0" err="1"/>
              <a:t>Verkleinerung</a:t>
            </a:r>
            <a:r>
              <a:rPr lang="en-GB" altLang="de-DE" sz="2200" b="1" dirty="0"/>
              <a:t> </a:t>
            </a:r>
            <a:r>
              <a:rPr lang="en-GB" altLang="de-DE" sz="2200" dirty="0" err="1"/>
              <a:t>eures</a:t>
            </a:r>
            <a:r>
              <a:rPr lang="en-GB" altLang="de-DE" sz="2200" dirty="0"/>
              <a:t> Footprints?</a:t>
            </a:r>
            <a:endParaRPr lang="de-DE" altLang="de-DE" sz="2200" dirty="0"/>
          </a:p>
          <a:p>
            <a:pPr lvl="0">
              <a:spcBef>
                <a:spcPts val="1200"/>
              </a:spcBef>
              <a:spcAft>
                <a:spcPts val="1200"/>
              </a:spcAft>
            </a:pPr>
            <a:endParaRPr lang="de-DE" sz="2200" dirty="0"/>
          </a:p>
          <a:p>
            <a:pPr>
              <a:spcBef>
                <a:spcPts val="1200"/>
              </a:spcBef>
            </a:pPr>
            <a:endParaRPr lang="de-DE" sz="2200" dirty="0"/>
          </a:p>
        </p:txBody>
      </p:sp>
      <p:pic>
        <p:nvPicPr>
          <p:cNvPr id="5" name="Picture 5" descr="Protest, Demonstration, Communism, Fight, Fists, Girls"/>
          <p:cNvPicPr>
            <a:picLocks noChangeAspect="1" noChangeArrowheads="1"/>
          </p:cNvPicPr>
          <p:nvPr/>
        </p:nvPicPr>
        <p:blipFill>
          <a:blip r:embed="rId4" cstate="print"/>
          <a:srcRect/>
          <a:stretch>
            <a:fillRect/>
          </a:stretch>
        </p:blipFill>
        <p:spPr bwMode="auto">
          <a:xfrm>
            <a:off x="7380312" y="4563112"/>
            <a:ext cx="1733872" cy="1647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ubtitlu 2"/>
          <p:cNvSpPr txBox="1">
            <a:spLocks/>
          </p:cNvSpPr>
          <p:nvPr/>
        </p:nvSpPr>
        <p:spPr>
          <a:xfrm>
            <a:off x="827584" y="1173003"/>
            <a:ext cx="7473267" cy="1677073"/>
          </a:xfrm>
          <a:prstGeom prst="rect">
            <a:avLst/>
          </a:prstGeom>
          <a:solidFill>
            <a:sysClr val="window" lastClr="FFFFFF"/>
          </a:solidFill>
        </p:spPr>
        <p:txBody>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de-DE" sz="1400" b="0" i="0" u="sng" strike="noStrike" kern="0" cap="none" spc="0" normalizeH="0" baseline="0" noProof="0" dirty="0">
                <a:ln>
                  <a:noFill/>
                </a:ln>
                <a:solidFill>
                  <a:prstClr val="black"/>
                </a:solidFill>
                <a:effectLst/>
                <a:uLnTx/>
                <a:uFillTx/>
                <a:latin typeface="Calibri"/>
                <a:ea typeface="+mn-ea"/>
                <a:cs typeface="Arial" panose="020B0604020202020204" pitchFamily="34" charset="0"/>
              </a:rPr>
              <a:t>Project 2017-1-AT01-KA201-035037 </a:t>
            </a:r>
            <a:endParaRPr kumimoji="0" lang="en-US" sz="1400" b="0" i="0" u="sng"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ts val="100"/>
              </a:spcBef>
              <a:spcAft>
                <a:spcPts val="10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e-co-foot</a:t>
            </a: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E-co-logical Footprint Training – </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digital resources for online and offline education</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007BA7"/>
              </a:solidFill>
              <a:effectLst/>
              <a:uLnTx/>
              <a:uFillTx/>
              <a:latin typeface="Calibri"/>
              <a:ea typeface="+mn-ea"/>
              <a:cs typeface="Arial" panose="020B0604020202020204" pitchFamily="34" charset="0"/>
            </a:endParaRPr>
          </a:p>
        </p:txBody>
      </p:sp>
      <p:sp>
        <p:nvSpPr>
          <p:cNvPr id="40" name="Rechteck 5"/>
          <p:cNvSpPr/>
          <p:nvPr/>
        </p:nvSpPr>
        <p:spPr>
          <a:xfrm>
            <a:off x="510636" y="5077291"/>
            <a:ext cx="8288977"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Agreement Number: 2017-1-AT01-KA201-035037</a:t>
            </a:r>
          </a:p>
        </p:txBody>
      </p:sp>
      <p:sp>
        <p:nvSpPr>
          <p:cNvPr id="42" name="AutoShape 2" descr="Logo: Nationalagentur Erasm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43" name="AutoShape 4" descr="Logo: Nationalagentur Erasm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Arial" charset="0"/>
            </a:endParaRPr>
          </a:p>
        </p:txBody>
      </p:sp>
      <p:pic>
        <p:nvPicPr>
          <p:cNvPr id="4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45"/>
            <a:ext cx="2716898" cy="889315"/>
          </a:xfrm>
          <a:prstGeom prst="rect">
            <a:avLst/>
          </a:prstGeom>
        </p:spPr>
      </p:pic>
      <p:pic>
        <p:nvPicPr>
          <p:cNvPr id="45" name="Grafik 13"/>
          <p:cNvPicPr/>
          <p:nvPr/>
        </p:nvPicPr>
        <p:blipFill>
          <a:blip r:embed="rId3" cstate="print">
            <a:extLst>
              <a:ext uri="{28A0092B-C50C-407E-A947-70E740481C1C}">
                <a14:useLocalDpi xmlns:a14="http://schemas.microsoft.com/office/drawing/2010/main" val="0"/>
              </a:ext>
            </a:extLst>
          </a:blip>
          <a:stretch>
            <a:fillRect/>
          </a:stretch>
        </p:blipFill>
        <p:spPr>
          <a:xfrm>
            <a:off x="3694975" y="3405854"/>
            <a:ext cx="2090420" cy="581025"/>
          </a:xfrm>
          <a:prstGeom prst="rect">
            <a:avLst/>
          </a:prstGeom>
        </p:spPr>
      </p:pic>
      <p:pic>
        <p:nvPicPr>
          <p:cNvPr id="46" name="Grafik 15" descr="Εικόνα"/>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908" y="3242028"/>
            <a:ext cx="838200" cy="838200"/>
          </a:xfrm>
          <a:prstGeom prst="rect">
            <a:avLst/>
          </a:prstGeom>
          <a:noFill/>
          <a:ln>
            <a:noFill/>
          </a:ln>
        </p:spPr>
      </p:pic>
      <p:pic>
        <p:nvPicPr>
          <p:cNvPr id="47" name="Bild 2" descr="foto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7429" y="3163353"/>
            <a:ext cx="962025" cy="962025"/>
          </a:xfrm>
          <a:prstGeom prst="rect">
            <a:avLst/>
          </a:prstGeom>
          <a:noFill/>
          <a:ln>
            <a:noFill/>
          </a:ln>
        </p:spPr>
      </p:pic>
      <p:pic>
        <p:nvPicPr>
          <p:cNvPr id="48"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160" y="3412320"/>
            <a:ext cx="1471475" cy="568093"/>
          </a:xfrm>
          <a:prstGeom prst="rect">
            <a:avLst/>
          </a:prstGeom>
        </p:spPr>
      </p:pic>
      <p:sp>
        <p:nvSpPr>
          <p:cNvPr id="51" name="Rectangle 7"/>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altLang="en-US" sz="1400" b="0" i="0" u="none" strike="noStrike" kern="1200" cap="none" spc="0" normalizeH="0" baseline="0" noProof="0" dirty="0">
                <a:ln>
                  <a:noFill/>
                </a:ln>
                <a:solidFill>
                  <a:prstClr val="black"/>
                </a:solidFill>
                <a:effectLst/>
                <a:uLnTx/>
                <a:uFillTx/>
                <a:latin typeface="Calibri"/>
                <a:ea typeface="Calibri" pitchFamily="34" charset="0"/>
                <a:cs typeface="Arial" pitchFamily="34" charset="0"/>
              </a:rPr>
              <a:t> </a:t>
            </a:r>
            <a:r>
              <a:rPr kumimoji="0" lang="en-GB" altLang="en-US" sz="800" b="0" i="0" u="none" strike="noStrike" kern="1200" cap="none" spc="0" normalizeH="0" baseline="0" noProof="0" dirty="0">
                <a:ln>
                  <a:noFill/>
                </a:ln>
                <a:solidFill>
                  <a:prstClr val="black"/>
                </a:solidFill>
                <a:effectLst/>
                <a:uLnTx/>
                <a:uFillTx/>
                <a:latin typeface="Calibri"/>
                <a:ea typeface="+mn-ea"/>
                <a:cs typeface="Arial" pitchFamily="34" charset="0"/>
              </a:rPr>
              <a:t> </a:t>
            </a:r>
            <a:endParaRPr kumimoji="0" lang="en-GB" alt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3" name="CasetăText 22"/>
          <p:cNvSpPr txBox="1"/>
          <p:nvPr/>
        </p:nvSpPr>
        <p:spPr>
          <a:xfrm>
            <a:off x="2035951" y="4264802"/>
            <a:ext cx="150019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Plattform Footprint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00" b="0" i="0" u="none" strike="noStrike" kern="0" cap="none" spc="0" normalizeH="0" baseline="0" noProof="0" dirty="0">
                <a:ln>
                  <a:noFill/>
                </a:ln>
                <a:solidFill>
                  <a:prstClr val="black"/>
                </a:solidFill>
                <a:effectLst/>
                <a:uLnTx/>
                <a:uFillTx/>
                <a:latin typeface="Calibri"/>
                <a:ea typeface="+mn-ea"/>
                <a:cs typeface="Arial" pitchFamily="34" charset="0"/>
              </a:rPr>
              <a:t>AUSTRIA</a:t>
            </a:r>
            <a:endParaRPr kumimoji="0" lang="en-US" sz="14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54" name="CasetăText 23"/>
          <p:cNvSpPr txBox="1"/>
          <p:nvPr/>
        </p:nvSpPr>
        <p:spPr>
          <a:xfrm>
            <a:off x="3643306" y="4263102"/>
            <a:ext cx="16430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Eötvös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ELTE</a:t>
            </a:r>
            <a:endParaRPr kumimoji="0" lang="en-US"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Arial" pitchFamily="34" charset="0"/>
              </a:rPr>
              <a:t>HUNGARY</a:t>
            </a:r>
            <a:endParaRPr kumimoji="0" lang="en-US" sz="14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55" name="CasetăText 24"/>
          <p:cNvSpPr txBox="1"/>
          <p:nvPr/>
        </p:nvSpPr>
        <p:spPr>
          <a:xfrm>
            <a:off x="5613175" y="4247854"/>
            <a:ext cx="157163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 </a:t>
            </a:r>
            <a:r>
              <a:rPr kumimoji="0" lang="ro-RO"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Colegiul „Vasile Lovinescu”</a:t>
            </a:r>
            <a:endParaRPr kumimoji="0" lang="en-US" sz="1400" b="0" i="0" u="none" strike="noStrike" kern="0" cap="none" spc="0" normalizeH="0" baseline="0" noProof="0" dirty="0">
              <a:ln>
                <a:noFill/>
              </a:ln>
              <a:solidFill>
                <a:prstClr val="black"/>
              </a:solidFill>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Arial" pitchFamily="34" charset="0"/>
              </a:rPr>
              <a:t>ROMANIA</a:t>
            </a:r>
            <a:endParaRPr kumimoji="0" lang="en-US" sz="14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56" name="CasetăText 25"/>
          <p:cNvSpPr txBox="1"/>
          <p:nvPr/>
        </p:nvSpPr>
        <p:spPr>
          <a:xfrm>
            <a:off x="7072330" y="4247854"/>
            <a:ext cx="1857356"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50963" algn="l"/>
                <a:tab pos="6278563" algn="l"/>
              </a:tabLst>
              <a:defRPr/>
            </a:pPr>
            <a:r>
              <a:rPr kumimoji="0" lang="de-AT"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 </a:t>
            </a:r>
            <a:r>
              <a:rPr kumimoji="0" lang="de-AT" sz="1400" b="0" i="0" u="none" strike="noStrike" kern="0" cap="none" spc="0" normalizeH="0" baseline="0" noProof="0" dirty="0">
                <a:ln>
                  <a:noFill/>
                </a:ln>
                <a:solidFill>
                  <a:prstClr val="black"/>
                </a:solidFill>
                <a:effectLst/>
                <a:uLnTx/>
                <a:uFillTx/>
                <a:latin typeface="Calibri"/>
                <a:ea typeface="+mn-ea"/>
                <a:cs typeface="Arial" charset="0"/>
              </a:rPr>
              <a:t>KPE</a:t>
            </a:r>
            <a:r>
              <a:rPr kumimoji="0" lang="en-US" altLang="en-US" sz="1400" b="0" i="0" u="none" strike="noStrike" kern="0" cap="none" spc="0" normalizeH="0" baseline="0" noProof="0" dirty="0">
                <a:ln>
                  <a:noFill/>
                </a:ln>
                <a:solidFill>
                  <a:prstClr val="black"/>
                </a:solidFill>
                <a:effectLst/>
                <a:uLnTx/>
                <a:uFillTx/>
                <a:latin typeface="Calibri"/>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tab pos="1350963" algn="l"/>
                <a:tab pos="6278563" algn="l"/>
              </a:tabLst>
              <a:defRPr/>
            </a:pPr>
            <a:r>
              <a:rPr kumimoji="0" lang="de-AT" sz="1400" b="0" i="0" u="none" strike="noStrike" kern="0" cap="none" spc="0" normalizeH="0" baseline="0" noProof="0" dirty="0">
                <a:ln>
                  <a:noFill/>
                </a:ln>
                <a:solidFill>
                  <a:prstClr val="black"/>
                </a:solidFill>
                <a:effectLst/>
                <a:uLnTx/>
                <a:uFillTx/>
                <a:latin typeface="Calibri"/>
                <a:ea typeface="+mn-ea"/>
                <a:cs typeface="Arial" charset="0"/>
              </a:rPr>
              <a:t>Pertouliou -Trikkeon </a:t>
            </a:r>
          </a:p>
          <a:p>
            <a:pPr marL="0" marR="0" lvl="0" indent="0" algn="ctr" defTabSz="914400" rtl="0" eaLnBrk="1" fontAlgn="base" latinLnBrk="0" hangingPunct="1">
              <a:lnSpc>
                <a:spcPct val="100000"/>
              </a:lnSpc>
              <a:spcBef>
                <a:spcPct val="0"/>
              </a:spcBef>
              <a:spcAft>
                <a:spcPct val="0"/>
              </a:spcAft>
              <a:buClrTx/>
              <a:buSzTx/>
              <a:buFontTx/>
              <a:buNone/>
              <a:tabLst>
                <a:tab pos="1350963" algn="l"/>
                <a:tab pos="6278563" algn="l"/>
              </a:tabLst>
              <a:defRPr/>
            </a:pPr>
            <a:r>
              <a:rPr kumimoji="0" lang="de-AT" sz="1400" b="0" i="0" u="none" strike="noStrike" kern="0" cap="none" spc="0" normalizeH="0" baseline="0" noProof="0" dirty="0">
                <a:ln>
                  <a:noFill/>
                </a:ln>
                <a:solidFill>
                  <a:prstClr val="black"/>
                </a:solidFill>
                <a:effectLst/>
                <a:uLnTx/>
                <a:uFillTx/>
                <a:latin typeface="Calibri"/>
                <a:ea typeface="+mn-ea"/>
                <a:cs typeface="Arial" charset="0"/>
              </a:rPr>
              <a:t>GREECE</a:t>
            </a:r>
            <a:endParaRPr kumimoji="0" lang="en-US" sz="1400" b="0" i="0" u="none" strike="noStrike" kern="0" cap="none" spc="0" normalizeH="0" baseline="0" noProof="0" dirty="0">
              <a:ln>
                <a:noFill/>
              </a:ln>
              <a:solidFill>
                <a:prstClr val="black"/>
              </a:solidFill>
              <a:effectLst/>
              <a:uLnTx/>
              <a:uFillTx/>
              <a:latin typeface="Calibri"/>
              <a:ea typeface="+mn-ea"/>
              <a:cs typeface="Arial" charset="0"/>
            </a:endParaRPr>
          </a:p>
        </p:txBody>
      </p:sp>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7" y="3349046"/>
            <a:ext cx="1647303" cy="637833"/>
          </a:xfrm>
          <a:prstGeom prst="rect">
            <a:avLst/>
          </a:prstGeom>
        </p:spPr>
      </p:pic>
      <p:sp>
        <p:nvSpPr>
          <p:cNvPr id="21" name="Rechteck 20"/>
          <p:cNvSpPr/>
          <p:nvPr/>
        </p:nvSpPr>
        <p:spPr>
          <a:xfrm>
            <a:off x="2735951" y="175385"/>
            <a:ext cx="369115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Co-funded by the Erasmus+ Programme </a:t>
            </a:r>
            <a:endParaRPr kumimoji="0" lang="ro-RO"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of the European Union</a:t>
            </a:r>
          </a:p>
        </p:txBody>
      </p:sp>
      <p:sp>
        <p:nvSpPr>
          <p:cNvPr id="22" name="CasetăText 21"/>
          <p:cNvSpPr txBox="1"/>
          <p:nvPr/>
        </p:nvSpPr>
        <p:spPr>
          <a:xfrm>
            <a:off x="510636" y="4355576"/>
            <a:ext cx="12858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altLang="en-US" sz="1400" b="0" i="0" u="none" strike="noStrike" kern="1200" cap="none" spc="0" normalizeH="0" baseline="0" noProof="0" dirty="0">
                <a:ln>
                  <a:noFill/>
                </a:ln>
                <a:solidFill>
                  <a:prstClr val="black"/>
                </a:solidFill>
                <a:effectLst/>
                <a:uLnTx/>
                <a:uFillTx/>
                <a:latin typeface="Calibri" pitchFamily="34" charset="0"/>
                <a:ea typeface="Calibri" pitchFamily="34" charset="0"/>
                <a:cs typeface="Calibri" pitchFamily="34" charset="0"/>
              </a:rPr>
              <a:t>akaryon GmbH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AUSTRIA</a:t>
            </a:r>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pic>
        <p:nvPicPr>
          <p:cNvPr id="3" name="Grafik 2">
            <a:extLst>
              <a:ext uri="{FF2B5EF4-FFF2-40B4-BE49-F238E27FC236}">
                <a16:creationId xmlns:a16="http://schemas.microsoft.com/office/drawing/2014/main" id="{D313BFAA-4B9A-4D18-887B-1DBE3051A3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1908" y="312738"/>
            <a:ext cx="1145859" cy="400909"/>
          </a:xfrm>
          <a:prstGeom prst="rect">
            <a:avLst/>
          </a:prstGeom>
        </p:spPr>
      </p:pic>
    </p:spTree>
    <p:extLst>
      <p:ext uri="{BB962C8B-B14F-4D97-AF65-F5344CB8AC3E}">
        <p14:creationId xmlns:p14="http://schemas.microsoft.com/office/powerpoint/2010/main" val="284853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el 1"/>
          <p:cNvSpPr>
            <a:spLocks noGrp="1"/>
          </p:cNvSpPr>
          <p:nvPr>
            <p:ph type="title"/>
          </p:nvPr>
        </p:nvSpPr>
        <p:spPr>
          <a:xfrm>
            <a:off x="457200" y="198438"/>
            <a:ext cx="8229600" cy="1143000"/>
          </a:xfrm>
        </p:spPr>
        <p:txBody>
          <a:bodyPr/>
          <a:lstStyle/>
          <a:p>
            <a:pPr eaLnBrk="1" hangingPunct="1"/>
            <a:r>
              <a:rPr lang="de-AT" altLang="de-DE" b="1" dirty="0"/>
              <a:t>Klimakrise</a:t>
            </a:r>
            <a:endParaRPr lang="de-DE" altLang="de-DE" b="1" dirty="0"/>
          </a:p>
        </p:txBody>
      </p:sp>
      <p:pic>
        <p:nvPicPr>
          <p:cNvPr id="11268" name="Picture 9" descr="Wildfire, Forest, Fire, Blaze, Smoke, Trees, Heat"/>
          <p:cNvPicPr>
            <a:picLocks noChangeAspect="1" noChangeArrowheads="1"/>
          </p:cNvPicPr>
          <p:nvPr/>
        </p:nvPicPr>
        <p:blipFill>
          <a:blip r:embed="rId3" cstate="print"/>
          <a:srcRect/>
          <a:stretch>
            <a:fillRect/>
          </a:stretch>
        </p:blipFill>
        <p:spPr bwMode="auto">
          <a:xfrm>
            <a:off x="4415085" y="1330495"/>
            <a:ext cx="3469283" cy="2314529"/>
          </a:xfrm>
          <a:prstGeom prst="rect">
            <a:avLst/>
          </a:prstGeom>
          <a:noFill/>
          <a:ln w="9525">
            <a:noFill/>
            <a:miter lim="800000"/>
            <a:headEnd/>
            <a:tailEnd/>
          </a:ln>
        </p:spPr>
      </p:pic>
      <p:pic>
        <p:nvPicPr>
          <p:cNvPr id="11269" name="Picture 11" descr="Drought, Away, Dry, Vegetation, Nature, Plant"/>
          <p:cNvPicPr>
            <a:picLocks noChangeAspect="1" noChangeArrowheads="1"/>
          </p:cNvPicPr>
          <p:nvPr/>
        </p:nvPicPr>
        <p:blipFill>
          <a:blip r:embed="rId4" cstate="print"/>
          <a:srcRect r="1683"/>
          <a:stretch>
            <a:fillRect/>
          </a:stretch>
        </p:blipFill>
        <p:spPr bwMode="auto">
          <a:xfrm>
            <a:off x="4283968" y="3587280"/>
            <a:ext cx="3600400" cy="2441355"/>
          </a:xfrm>
          <a:prstGeom prst="rect">
            <a:avLst/>
          </a:prstGeom>
          <a:noFill/>
          <a:ln w="9525">
            <a:noFill/>
            <a:miter lim="800000"/>
            <a:headEnd/>
            <a:tailEnd/>
          </a:ln>
        </p:spPr>
      </p:pic>
      <p:pic>
        <p:nvPicPr>
          <p:cNvPr id="11270" name="Picture 13" descr="High Water, Elbe, Meissen, Emergency, Not, Savior"/>
          <p:cNvPicPr>
            <a:picLocks noChangeAspect="1" noChangeArrowheads="1"/>
          </p:cNvPicPr>
          <p:nvPr/>
        </p:nvPicPr>
        <p:blipFill>
          <a:blip r:embed="rId5" cstate="print"/>
          <a:srcRect/>
          <a:stretch>
            <a:fillRect/>
          </a:stretch>
        </p:blipFill>
        <p:spPr bwMode="auto">
          <a:xfrm>
            <a:off x="1153237" y="3587280"/>
            <a:ext cx="3266968" cy="2447666"/>
          </a:xfrm>
          <a:prstGeom prst="rect">
            <a:avLst/>
          </a:prstGeom>
          <a:noFill/>
          <a:ln w="9525">
            <a:noFill/>
            <a:miter lim="800000"/>
            <a:headEnd/>
            <a:tailEnd/>
          </a:ln>
        </p:spPr>
      </p:pic>
      <p:pic>
        <p:nvPicPr>
          <p:cNvPr id="11271" name="Picture 17" descr="File:2008 Hanoi flood, 01.jpg"/>
          <p:cNvPicPr>
            <a:picLocks noChangeAspect="1" noChangeArrowheads="1"/>
          </p:cNvPicPr>
          <p:nvPr/>
        </p:nvPicPr>
        <p:blipFill>
          <a:blip r:embed="rId6" cstate="print"/>
          <a:srcRect/>
          <a:stretch>
            <a:fillRect/>
          </a:stretch>
        </p:blipFill>
        <p:spPr bwMode="auto">
          <a:xfrm>
            <a:off x="1153237" y="1330496"/>
            <a:ext cx="3261848" cy="225047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6A1A627A-3773-4D10-B72F-58553A709567}"/>
              </a:ext>
            </a:extLst>
          </p:cNvPr>
          <p:cNvSpPr>
            <a:spLocks noGrp="1"/>
          </p:cNvSpPr>
          <p:nvPr>
            <p:ph type="title"/>
          </p:nvPr>
        </p:nvSpPr>
        <p:spPr/>
        <p:txBody>
          <a:bodyPr/>
          <a:lstStyle/>
          <a:p>
            <a:r>
              <a:rPr lang="de-AT" altLang="de-DE"/>
              <a:t>Quellen (Bilder)</a:t>
            </a:r>
            <a:endParaRPr lang="de-DE" altLang="de-DE"/>
          </a:p>
        </p:txBody>
      </p:sp>
      <p:sp>
        <p:nvSpPr>
          <p:cNvPr id="71683" name="Inhaltsplatzhalter 2">
            <a:extLst>
              <a:ext uri="{FF2B5EF4-FFF2-40B4-BE49-F238E27FC236}">
                <a16:creationId xmlns:a16="http://schemas.microsoft.com/office/drawing/2014/main" id="{2028C37E-EFA7-40AD-96D9-F314214BE246}"/>
              </a:ext>
            </a:extLst>
          </p:cNvPr>
          <p:cNvSpPr>
            <a:spLocks noGrp="1"/>
          </p:cNvSpPr>
          <p:nvPr>
            <p:ph idx="1"/>
          </p:nvPr>
        </p:nvSpPr>
        <p:spPr>
          <a:xfrm>
            <a:off x="457200" y="1600200"/>
            <a:ext cx="8229600" cy="4997450"/>
          </a:xfrm>
        </p:spPr>
        <p:txBody>
          <a:bodyPr/>
          <a:lstStyle/>
          <a:p>
            <a:pPr>
              <a:buNone/>
            </a:pPr>
            <a:r>
              <a:rPr lang="de-AT" altLang="de-DE" sz="1600" dirty="0"/>
              <a:t>Folien 1, 7: Fotos von Eva Dobeiner</a:t>
            </a:r>
          </a:p>
          <a:p>
            <a:pPr>
              <a:buFont typeface="Arial" panose="020B0604020202020204" pitchFamily="34" charset="0"/>
              <a:buNone/>
            </a:pPr>
            <a:r>
              <a:rPr lang="de-AT" altLang="de-DE" sz="1600" dirty="0"/>
              <a:t>Folien 8: Foto von Michael Schwingshackl</a:t>
            </a:r>
          </a:p>
          <a:p>
            <a:pPr>
              <a:buFont typeface="Arial" panose="020B0604020202020204" pitchFamily="34" charset="0"/>
              <a:buNone/>
            </a:pPr>
            <a:r>
              <a:rPr lang="de-AT" altLang="de-DE" sz="1600" dirty="0"/>
              <a:t>Folie 2:  Erde: </a:t>
            </a:r>
            <a:r>
              <a:rPr lang="de-AT" altLang="de-DE" sz="1600" dirty="0">
                <a:hlinkClick r:id="rId2"/>
              </a:rPr>
              <a:t>https://openclipart.org/detail/3320/earth</a:t>
            </a:r>
            <a:r>
              <a:rPr lang="de-AT" altLang="de-DE" sz="1600" dirty="0"/>
              <a:t> </a:t>
            </a:r>
          </a:p>
          <a:p>
            <a:pPr>
              <a:buFont typeface="Arial" panose="020B0604020202020204" pitchFamily="34" charset="0"/>
              <a:buNone/>
            </a:pPr>
            <a:r>
              <a:rPr lang="de-AT" altLang="de-DE" sz="1600" dirty="0"/>
              <a:t>Folie 3: </a:t>
            </a:r>
            <a:r>
              <a:rPr lang="de-AT" altLang="de-DE" sz="1600" dirty="0" err="1"/>
              <a:t>footprint</a:t>
            </a:r>
            <a:r>
              <a:rPr lang="de-AT" altLang="de-DE" sz="1600" dirty="0"/>
              <a:t> </a:t>
            </a:r>
            <a:r>
              <a:rPr lang="de-AT" altLang="de-DE" sz="1600" dirty="0" err="1"/>
              <a:t>Consult</a:t>
            </a:r>
            <a:r>
              <a:rPr lang="de-AT" altLang="de-DE" sz="1600" dirty="0"/>
              <a:t> </a:t>
            </a:r>
            <a:r>
              <a:rPr lang="de-AT" altLang="de-DE" sz="1600" dirty="0" err="1"/>
              <a:t>e.U</a:t>
            </a:r>
            <a:r>
              <a:rPr lang="de-AT" altLang="de-DE" sz="1600" dirty="0"/>
              <a:t>. (Wolfgang Pekny)</a:t>
            </a:r>
          </a:p>
          <a:p>
            <a:pPr>
              <a:buFont typeface="Arial" panose="020B0604020202020204" pitchFamily="34" charset="0"/>
              <a:buNone/>
            </a:pPr>
            <a:r>
              <a:rPr lang="de-AT" altLang="de-DE" sz="1600" dirty="0"/>
              <a:t>Folie 4:</a:t>
            </a:r>
          </a:p>
          <a:p>
            <a:pPr>
              <a:buFont typeface="Arial" panose="020B0604020202020204" pitchFamily="34" charset="0"/>
              <a:buNone/>
            </a:pPr>
            <a:r>
              <a:rPr lang="de-AT" altLang="de-DE" sz="1600" dirty="0"/>
              <a:t>	Brennender Wald: </a:t>
            </a:r>
            <a:r>
              <a:rPr lang="de-AT" altLang="de-DE" sz="1600" dirty="0">
                <a:hlinkClick r:id="rId3"/>
              </a:rPr>
              <a:t>https://pixabay.com/photos/wildfire-forest-fire-blaze-smoke-1105209/</a:t>
            </a:r>
            <a:endParaRPr lang="de-AT" altLang="de-DE" sz="1600" dirty="0"/>
          </a:p>
          <a:p>
            <a:pPr>
              <a:buFont typeface="Arial" panose="020B0604020202020204" pitchFamily="34" charset="0"/>
              <a:buNone/>
            </a:pPr>
            <a:r>
              <a:rPr lang="de-AT" altLang="de-DE" sz="1600" dirty="0"/>
              <a:t>	Hochwasser-Elbe: </a:t>
            </a:r>
            <a:r>
              <a:rPr lang="de-AT" altLang="de-DE" sz="1600" dirty="0">
                <a:hlinkClick r:id="rId4"/>
              </a:rPr>
              <a:t>https://pixabay.com/photos/high-water-elbe-meissen-emergency-876580/</a:t>
            </a:r>
            <a:endParaRPr lang="de-AT" altLang="de-DE" sz="1600" dirty="0"/>
          </a:p>
          <a:p>
            <a:pPr>
              <a:buFont typeface="Arial" panose="020B0604020202020204" pitchFamily="34" charset="0"/>
              <a:buNone/>
            </a:pPr>
            <a:r>
              <a:rPr lang="de-AT" altLang="de-DE" sz="1600" dirty="0"/>
              <a:t>	Dürre: </a:t>
            </a:r>
            <a:r>
              <a:rPr lang="de-AT" altLang="de-DE" sz="1600" dirty="0">
                <a:hlinkClick r:id="rId5"/>
              </a:rPr>
              <a:t>https://pixabay.com/photos/drought-away-dry-vegetation-nature-602565/</a:t>
            </a:r>
            <a:endParaRPr lang="de-AT" altLang="de-DE" sz="1600" dirty="0"/>
          </a:p>
          <a:p>
            <a:pPr>
              <a:buFont typeface="Arial" panose="020B0604020202020204" pitchFamily="34" charset="0"/>
              <a:buNone/>
            </a:pPr>
            <a:r>
              <a:rPr lang="de-AT" altLang="de-DE" sz="1600" dirty="0"/>
              <a:t>	Hanoi-Flut: https://commons.wikimedia.org/wiki/File:2008_Hanoi_flood,_01.jpg</a:t>
            </a:r>
          </a:p>
          <a:p>
            <a:pPr>
              <a:buFont typeface="Arial" panose="020B0604020202020204" pitchFamily="34" charset="0"/>
              <a:buNone/>
            </a:pPr>
            <a:r>
              <a:rPr lang="de-AT" altLang="de-DE" sz="1600" dirty="0"/>
              <a:t>Folie 5: Brennende Erde </a:t>
            </a:r>
            <a:r>
              <a:rPr lang="de-AT" altLang="de-DE" sz="1600" dirty="0">
                <a:hlinkClick r:id="rId6"/>
              </a:rPr>
              <a:t>https://commons.wikimedia.org/w/index.php?title=Special:Search&amp;redirs=0&amp;search=climate%20change&amp;fulltext=Search&amp;ns0=1&amp;ns6=1&amp;ns14=1&amp;title=Special:Search&amp;advanced=1&amp;fulltext=Advanced%20search#/media/File:Climate_change_icon.png</a:t>
            </a:r>
            <a:endParaRPr lang="de-AT" altLang="de-DE" sz="1600" dirty="0"/>
          </a:p>
          <a:p>
            <a:pPr>
              <a:buFont typeface="Arial" panose="020B0604020202020204" pitchFamily="34" charset="0"/>
              <a:buNone/>
            </a:pPr>
            <a:r>
              <a:rPr lang="de-AT" altLang="de-DE" sz="1600" dirty="0"/>
              <a:t>Folie 6: Erde: </a:t>
            </a:r>
            <a:r>
              <a:rPr lang="de-AT" altLang="de-DE" sz="1600" dirty="0">
                <a:hlinkClick r:id="rId7"/>
              </a:rPr>
              <a:t>https://pixabay.com/illustrations/world-globe-earth-planet-blue-1303628/</a:t>
            </a:r>
            <a:endParaRPr lang="de-AT" altLang="de-DE" sz="1600" dirty="0"/>
          </a:p>
          <a:p>
            <a:pPr>
              <a:buFont typeface="Arial" panose="020B0604020202020204" pitchFamily="34" charset="0"/>
              <a:buNone/>
            </a:pPr>
            <a:r>
              <a:rPr lang="de-AT" altLang="de-DE" sz="1600" dirty="0"/>
              <a:t>Folie 9: Hände </a:t>
            </a:r>
            <a:r>
              <a:rPr lang="de-AT" altLang="de-DE" sz="1600" dirty="0">
                <a:hlinkClick r:id="rId8"/>
              </a:rPr>
              <a:t>https://pixabay.com/photos/hands-friendship-friends-children-2847508/</a:t>
            </a:r>
            <a:endParaRPr lang="de-AT" altLang="de-DE" sz="1600" dirty="0"/>
          </a:p>
          <a:p>
            <a:pPr>
              <a:buFont typeface="Arial" panose="020B0604020202020204" pitchFamily="34" charset="0"/>
              <a:buNone/>
            </a:pPr>
            <a:endParaRPr lang="de-AT" altLang="de-DE" sz="1600" dirty="0"/>
          </a:p>
          <a:p>
            <a:pPr>
              <a:buFont typeface="Arial" panose="020B0604020202020204" pitchFamily="34" charset="0"/>
              <a:buNone/>
            </a:pPr>
            <a:endParaRPr lang="de-AT" altLang="de-DE" sz="1600" dirty="0"/>
          </a:p>
          <a:p>
            <a:pPr>
              <a:buFont typeface="Arial" panose="020B0604020202020204" pitchFamily="34" charset="0"/>
              <a:buNone/>
            </a:pPr>
            <a:endParaRPr lang="de-AT" altLang="de-DE" sz="1600" dirty="0"/>
          </a:p>
          <a:p>
            <a:pPr>
              <a:buFont typeface="Arial" panose="020B0604020202020204" pitchFamily="34" charset="0"/>
              <a:buNone/>
            </a:pPr>
            <a:endParaRPr lang="de-AT" altLang="de-DE" sz="1600" dirty="0"/>
          </a:p>
          <a:p>
            <a:pPr>
              <a:buFont typeface="Arial" panose="020B0604020202020204" pitchFamily="34" charset="0"/>
              <a:buNone/>
            </a:pPr>
            <a:endParaRPr lang="de-DE" altLang="de-DE" sz="1600" dirty="0"/>
          </a:p>
        </p:txBody>
      </p:sp>
      <p:sp>
        <p:nvSpPr>
          <p:cNvPr id="2" name="Rechteck 1">
            <a:extLst>
              <a:ext uri="{FF2B5EF4-FFF2-40B4-BE49-F238E27FC236}">
                <a16:creationId xmlns:a16="http://schemas.microsoft.com/office/drawing/2014/main" id="{EFB6B64D-67E6-4FC3-A77B-D74D70602076}"/>
              </a:ext>
            </a:extLst>
          </p:cNvPr>
          <p:cNvSpPr/>
          <p:nvPr/>
        </p:nvSpPr>
        <p:spPr>
          <a:xfrm>
            <a:off x="450394" y="5805264"/>
            <a:ext cx="8147248" cy="338554"/>
          </a:xfrm>
          <a:prstGeom prst="rect">
            <a:avLst/>
          </a:prstGeom>
        </p:spPr>
        <p:txBody>
          <a:bodyPr wrap="square">
            <a:spAutoFit/>
          </a:bodyPr>
          <a:lstStyle/>
          <a:p>
            <a:pPr>
              <a:buFont typeface="Arial" panose="020B0604020202020204" pitchFamily="34" charset="0"/>
              <a:buNone/>
            </a:pPr>
            <a:r>
              <a:rPr lang="de-AT" altLang="de-DE" sz="1600" dirty="0">
                <a:latin typeface="+mj-lt"/>
              </a:rPr>
              <a:t>Folie</a:t>
            </a:r>
            <a:r>
              <a:rPr lang="de-DE" altLang="de-DE" sz="1600" dirty="0">
                <a:latin typeface="+mj-lt"/>
              </a:rPr>
              <a:t> 10, 12: Gemüse: </a:t>
            </a:r>
            <a:r>
              <a:rPr lang="de-DE" altLang="de-DE" sz="1600" dirty="0">
                <a:latin typeface="+mj-lt"/>
                <a:hlinkClick r:id="rId9"/>
              </a:rPr>
              <a:t>https://openclipart.org/detail/516/vegetables</a:t>
            </a:r>
            <a:endParaRPr lang="de-DE" altLang="de-DE" sz="1600"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D8348DF6-7F18-4D87-A2F8-D2FFBB655D36}"/>
              </a:ext>
            </a:extLst>
          </p:cNvPr>
          <p:cNvSpPr>
            <a:spLocks noGrp="1"/>
          </p:cNvSpPr>
          <p:nvPr>
            <p:ph type="title"/>
          </p:nvPr>
        </p:nvSpPr>
        <p:spPr/>
        <p:txBody>
          <a:bodyPr/>
          <a:lstStyle/>
          <a:p>
            <a:r>
              <a:rPr lang="de-AT" altLang="de-DE"/>
              <a:t>Quellen (Bilder)</a:t>
            </a:r>
            <a:endParaRPr lang="de-DE" altLang="de-DE"/>
          </a:p>
        </p:txBody>
      </p:sp>
      <p:sp>
        <p:nvSpPr>
          <p:cNvPr id="72707" name="Inhaltsplatzhalter 2">
            <a:extLst>
              <a:ext uri="{FF2B5EF4-FFF2-40B4-BE49-F238E27FC236}">
                <a16:creationId xmlns:a16="http://schemas.microsoft.com/office/drawing/2014/main" id="{D1E6C4B6-3FAB-4BC7-93C3-CBF26E0A40EF}"/>
              </a:ext>
            </a:extLst>
          </p:cNvPr>
          <p:cNvSpPr>
            <a:spLocks noGrp="1"/>
          </p:cNvSpPr>
          <p:nvPr>
            <p:ph idx="1"/>
          </p:nvPr>
        </p:nvSpPr>
        <p:spPr/>
        <p:txBody>
          <a:bodyPr/>
          <a:lstStyle/>
          <a:p>
            <a:pPr>
              <a:buFont typeface="Arial" panose="020B0604020202020204" pitchFamily="34" charset="0"/>
              <a:buNone/>
            </a:pPr>
            <a:r>
              <a:rPr lang="de-AT" altLang="de-DE" sz="1600"/>
              <a:t>Folie 11: </a:t>
            </a:r>
          </a:p>
          <a:p>
            <a:pPr>
              <a:buFont typeface="Arial" panose="020B0604020202020204" pitchFamily="34" charset="0"/>
              <a:buNone/>
            </a:pPr>
            <a:r>
              <a:rPr lang="de-AT" altLang="de-DE" sz="1600"/>
              <a:t>	Fleisch: </a:t>
            </a:r>
            <a:r>
              <a:rPr lang="de-AT" altLang="de-DE" sz="1600">
                <a:hlinkClick r:id="rId2"/>
              </a:rPr>
              <a:t>https://openclipart.org/detail/303163/ham-colour</a:t>
            </a:r>
            <a:endParaRPr lang="de-AT" altLang="de-DE" sz="1600"/>
          </a:p>
          <a:p>
            <a:pPr>
              <a:buFont typeface="Arial" panose="020B0604020202020204" pitchFamily="34" charset="0"/>
              <a:buNone/>
            </a:pPr>
            <a:r>
              <a:rPr lang="de-AT" altLang="de-DE" sz="1600"/>
              <a:t>	Käse:  </a:t>
            </a:r>
            <a:r>
              <a:rPr lang="de-AT" altLang="de-DE" sz="1600">
                <a:hlinkClick r:id="rId3"/>
              </a:rPr>
              <a:t>https://openclipart.org/detail/209572/food-fancy-cheese</a:t>
            </a:r>
            <a:endParaRPr lang="de-AT" altLang="de-DE" sz="1600"/>
          </a:p>
          <a:p>
            <a:pPr>
              <a:buFont typeface="Arial" panose="020B0604020202020204" pitchFamily="34" charset="0"/>
              <a:buNone/>
            </a:pPr>
            <a:r>
              <a:rPr lang="de-AT" altLang="de-DE" sz="1600"/>
              <a:t>	Ei: </a:t>
            </a:r>
            <a:r>
              <a:rPr lang="de-AT" altLang="de-DE" sz="1600">
                <a:hlinkClick r:id="rId4"/>
              </a:rPr>
              <a:t>https://openclipart.org/detail/6695/white-egg</a:t>
            </a:r>
            <a:endParaRPr lang="de-AT" altLang="de-DE" sz="1600"/>
          </a:p>
          <a:p>
            <a:pPr>
              <a:buFont typeface="Arial" panose="020B0604020202020204" pitchFamily="34" charset="0"/>
              <a:buNone/>
            </a:pPr>
            <a:r>
              <a:rPr lang="de-AT" altLang="de-DE" sz="1600"/>
              <a:t>	Milch : https://openclipart.org/detail/241571/bottle-of-milk-with-cow</a:t>
            </a:r>
          </a:p>
          <a:p>
            <a:pPr>
              <a:buFont typeface="Arial" panose="020B0604020202020204" pitchFamily="34" charset="0"/>
              <a:buNone/>
            </a:pPr>
            <a:r>
              <a:rPr lang="de-AT" altLang="de-DE" sz="1600"/>
              <a:t>	Fisch: </a:t>
            </a:r>
            <a:r>
              <a:rPr lang="de-AT" altLang="de-DE" sz="1600">
                <a:hlinkClick r:id="rId5"/>
              </a:rPr>
              <a:t>https://openclipart.org/detail/1997/generic-fish</a:t>
            </a:r>
            <a:endParaRPr lang="de-AT" altLang="de-DE" sz="1600"/>
          </a:p>
          <a:p>
            <a:pPr>
              <a:buFont typeface="Arial" panose="020B0604020202020204" pitchFamily="34" charset="0"/>
              <a:buNone/>
            </a:pPr>
            <a:r>
              <a:rPr lang="de-AT" altLang="de-DE" sz="1600"/>
              <a:t>Folie 13: </a:t>
            </a:r>
          </a:p>
          <a:p>
            <a:pPr>
              <a:buFont typeface="Arial" panose="020B0604020202020204" pitchFamily="34" charset="0"/>
              <a:buNone/>
            </a:pPr>
            <a:r>
              <a:rPr lang="de-AT" altLang="de-DE" sz="1600"/>
              <a:t>	Wasserflasche: </a:t>
            </a:r>
            <a:r>
              <a:rPr lang="de-AT" altLang="de-DE" sz="1600">
                <a:hlinkClick r:id="rId6"/>
              </a:rPr>
              <a:t>https://openclipart.org/detail/315806/bottled-water</a:t>
            </a:r>
            <a:endParaRPr lang="de-AT" altLang="de-DE" sz="1600"/>
          </a:p>
          <a:p>
            <a:pPr>
              <a:buFont typeface="Arial" panose="020B0604020202020204" pitchFamily="34" charset="0"/>
              <a:buNone/>
            </a:pPr>
            <a:r>
              <a:rPr lang="de-AT" altLang="de-DE" sz="1600"/>
              <a:t>	Kaffee: </a:t>
            </a:r>
            <a:r>
              <a:rPr lang="de-AT" altLang="de-DE" sz="1600">
                <a:hlinkClick r:id="rId7"/>
              </a:rPr>
              <a:t>https://openclipart.org/detail/155473/cup-of-coffee</a:t>
            </a:r>
            <a:endParaRPr lang="de-AT" altLang="de-DE" sz="1600"/>
          </a:p>
          <a:p>
            <a:pPr>
              <a:buFont typeface="Arial" panose="020B0604020202020204" pitchFamily="34" charset="0"/>
              <a:buNone/>
            </a:pPr>
            <a:r>
              <a:rPr lang="de-AT" altLang="de-DE" sz="1600"/>
              <a:t>	Soft Drink: </a:t>
            </a:r>
            <a:r>
              <a:rPr lang="de-AT" altLang="de-DE" sz="1600">
                <a:hlinkClick r:id="rId8"/>
              </a:rPr>
              <a:t>https://openclipart.org/detail/104179/bottle-with-soda-plain-bw-shape</a:t>
            </a:r>
            <a:endParaRPr lang="de-AT" altLang="de-DE" sz="1600"/>
          </a:p>
          <a:p>
            <a:pPr>
              <a:buFont typeface="Arial" panose="020B0604020202020204" pitchFamily="34" charset="0"/>
              <a:buNone/>
            </a:pPr>
            <a:r>
              <a:rPr lang="de-AT" altLang="de-DE" sz="1600"/>
              <a:t>Folie 22, 15: Auto: </a:t>
            </a:r>
            <a:r>
              <a:rPr lang="de-AT" altLang="de-DE" sz="1600">
                <a:hlinkClick r:id="rId9"/>
              </a:rPr>
              <a:t>https://openclipart.org/detail/2833/car-mitsubishi</a:t>
            </a:r>
            <a:endParaRPr lang="de-AT" altLang="de-DE" sz="1600"/>
          </a:p>
          <a:p>
            <a:pPr>
              <a:buNone/>
              <a:defRPr/>
            </a:pPr>
            <a:r>
              <a:rPr lang="de-AT" altLang="de-DE" sz="1600"/>
              <a:t>Folien </a:t>
            </a:r>
            <a:r>
              <a:rPr lang="en-GB" sz="1600"/>
              <a:t>15, 19, 28, 32: Kopfrechnen </a:t>
            </a:r>
            <a:r>
              <a:rPr lang="en-GB" sz="1600">
                <a:hlinkClick r:id="rId10"/>
              </a:rPr>
              <a:t>https://openclipart.org/detail/268385/mental-math</a:t>
            </a:r>
            <a:endParaRPr lang="en-GB" sz="1600"/>
          </a:p>
          <a:p>
            <a:pPr>
              <a:buNone/>
              <a:defRPr/>
            </a:pPr>
            <a:r>
              <a:rPr lang="de-AT" altLang="de-DE" sz="1600"/>
              <a:t>Folie</a:t>
            </a:r>
            <a:r>
              <a:rPr lang="en-GB" sz="1600"/>
              <a:t>  16:  	Haus </a:t>
            </a:r>
            <a:r>
              <a:rPr lang="en-GB" sz="1600">
                <a:hlinkClick r:id="rId11"/>
              </a:rPr>
              <a:t>https://openclipart.org/detail/181398/village-house</a:t>
            </a:r>
            <a:endParaRPr lang="en-GB" sz="1600"/>
          </a:p>
          <a:p>
            <a:pPr>
              <a:buNone/>
              <a:defRPr/>
            </a:pPr>
            <a:r>
              <a:rPr lang="en-GB" sz="1600"/>
              <a:t>		Haus mit Blatt: </a:t>
            </a:r>
            <a:r>
              <a:rPr lang="en-GB" sz="1600">
                <a:hlinkClick r:id="rId12"/>
              </a:rPr>
              <a:t>https://openclipart.org/detail/213155/green-home</a:t>
            </a:r>
            <a:endParaRPr lang="en-GB" sz="1600"/>
          </a:p>
          <a:p>
            <a:pPr>
              <a:buFont typeface="Arial" panose="020B0604020202020204" pitchFamily="34" charset="0"/>
              <a:buNone/>
            </a:pPr>
            <a:endParaRPr lang="de-AT" altLang="de-DE" sz="1600"/>
          </a:p>
          <a:p>
            <a:pPr>
              <a:buFont typeface="Arial" panose="020B0604020202020204" pitchFamily="34" charset="0"/>
              <a:buNone/>
            </a:pPr>
            <a:endParaRPr lang="de-AT" altLang="de-DE" sz="1600"/>
          </a:p>
          <a:p>
            <a:pPr>
              <a:buFont typeface="Arial" panose="020B0604020202020204" pitchFamily="34" charset="0"/>
              <a:buNone/>
            </a:pPr>
            <a:endParaRPr lang="de-AT" altLang="de-DE" sz="1600"/>
          </a:p>
          <a:p>
            <a:pPr>
              <a:buFont typeface="Arial" panose="020B0604020202020204" pitchFamily="34" charset="0"/>
              <a:buNone/>
            </a:pPr>
            <a:endParaRPr lang="de-DE" altLang="de-DE"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a:extLst>
              <a:ext uri="{FF2B5EF4-FFF2-40B4-BE49-F238E27FC236}">
                <a16:creationId xmlns:a16="http://schemas.microsoft.com/office/drawing/2014/main" id="{DEC0D488-0C46-4CEB-B56D-809CDDF4FC53}"/>
              </a:ext>
            </a:extLst>
          </p:cNvPr>
          <p:cNvSpPr>
            <a:spLocks noGrp="1"/>
          </p:cNvSpPr>
          <p:nvPr>
            <p:ph type="title" idx="4294967295"/>
          </p:nvPr>
        </p:nvSpPr>
        <p:spPr>
          <a:xfrm>
            <a:off x="0" y="274638"/>
            <a:ext cx="8229600" cy="1143000"/>
          </a:xfrm>
        </p:spPr>
        <p:txBody>
          <a:bodyPr/>
          <a:lstStyle/>
          <a:p>
            <a:r>
              <a:rPr lang="de-AT" altLang="de-DE"/>
              <a:t>Quellen (Bilder)</a:t>
            </a:r>
            <a:endParaRPr lang="de-DE" altLang="de-DE"/>
          </a:p>
        </p:txBody>
      </p:sp>
      <p:sp>
        <p:nvSpPr>
          <p:cNvPr id="3" name="Inhaltsplatzhalter 2">
            <a:extLst>
              <a:ext uri="{FF2B5EF4-FFF2-40B4-BE49-F238E27FC236}">
                <a16:creationId xmlns:a16="http://schemas.microsoft.com/office/drawing/2014/main" id="{F5AA67CD-D8AD-469C-AB2A-5BF9026B0D8D}"/>
              </a:ext>
            </a:extLst>
          </p:cNvPr>
          <p:cNvSpPr>
            <a:spLocks noGrp="1"/>
          </p:cNvSpPr>
          <p:nvPr>
            <p:ph idx="4294967295"/>
          </p:nvPr>
        </p:nvSpPr>
        <p:spPr>
          <a:xfrm>
            <a:off x="457200" y="1556792"/>
            <a:ext cx="8229600" cy="4852988"/>
          </a:xfrm>
        </p:spPr>
        <p:txBody>
          <a:bodyPr/>
          <a:lstStyle/>
          <a:p>
            <a:pPr>
              <a:buNone/>
              <a:defRPr/>
            </a:pPr>
            <a:r>
              <a:rPr lang="de-AT" altLang="de-DE" sz="1600"/>
              <a:t>Folie</a:t>
            </a:r>
            <a:r>
              <a:rPr lang="en-GB" sz="1600"/>
              <a:t>  </a:t>
            </a:r>
            <a:r>
              <a:rPr lang="en-GB" sz="1600" dirty="0"/>
              <a:t>17: </a:t>
            </a:r>
            <a:r>
              <a:rPr lang="en-GB" sz="1600"/>
              <a:t>	Photovoltaik: </a:t>
            </a:r>
            <a:r>
              <a:rPr lang="en-GB" sz="1600" dirty="0"/>
              <a:t>	</a:t>
            </a:r>
            <a:r>
              <a:rPr lang="en-GB" sz="1600" dirty="0">
                <a:hlinkClick r:id="rId2"/>
              </a:rPr>
              <a:t>https://www.ecosia.org/images?q=photovoltaik&amp;license=share#id=C3638912E3D721183E44BECC42D1578F5F699E48</a:t>
            </a:r>
            <a:endParaRPr lang="en-GB" sz="1600" dirty="0"/>
          </a:p>
          <a:p>
            <a:pPr>
              <a:buNone/>
              <a:defRPr/>
            </a:pPr>
            <a:r>
              <a:rPr lang="en-GB" sz="1600" dirty="0"/>
              <a:t>	</a:t>
            </a:r>
            <a:r>
              <a:rPr lang="en-GB" sz="1600"/>
              <a:t>	 Solarwärmeanlage: </a:t>
            </a:r>
            <a:r>
              <a:rPr lang="en-GB" sz="1600" dirty="0"/>
              <a:t>	</a:t>
            </a:r>
            <a:r>
              <a:rPr lang="de-AT" altLang="de-DE" sz="1600" dirty="0">
                <a:solidFill>
                  <a:srgbClr val="FF0000"/>
                </a:solidFill>
                <a:hlinkClick r:id="rId3"/>
              </a:rPr>
              <a:t>https://www.ecosia.org/images?q=Solarthermie&amp;license=share#id=891A01F48E9F9DD2A737B069AA8B16D912ACA86B</a:t>
            </a:r>
            <a:endParaRPr lang="de-AT" altLang="de-DE" sz="1600" dirty="0">
              <a:solidFill>
                <a:srgbClr val="FF0000"/>
              </a:solidFill>
            </a:endParaRPr>
          </a:p>
          <a:p>
            <a:pPr marL="0" indent="0">
              <a:spcBef>
                <a:spcPts val="0"/>
              </a:spcBef>
              <a:buNone/>
              <a:defRPr/>
            </a:pPr>
            <a:r>
              <a:rPr lang="de-AT" altLang="de-DE" sz="1600"/>
              <a:t>Folie 18</a:t>
            </a:r>
            <a:r>
              <a:rPr lang="de-AT" altLang="de-DE" sz="1600" dirty="0"/>
              <a:t>: </a:t>
            </a:r>
            <a:r>
              <a:rPr lang="de-AT" altLang="de-DE" sz="1600"/>
              <a:t>	Hydroelektrischer Damm</a:t>
            </a:r>
            <a:br>
              <a:rPr lang="de-AT" altLang="de-DE" sz="1600"/>
            </a:br>
            <a:r>
              <a:rPr lang="de-AT" altLang="de-DE" sz="1600"/>
              <a:t>                    </a:t>
            </a:r>
            <a:r>
              <a:rPr lang="de-AT" altLang="de-DE" sz="1600">
                <a:hlinkClick r:id="rId4"/>
              </a:rPr>
              <a:t>https</a:t>
            </a:r>
            <a:r>
              <a:rPr lang="de-AT" altLang="de-DE" sz="1600" dirty="0">
                <a:hlinkClick r:id="rId4"/>
              </a:rPr>
              <a:t>://openclipart.org/detail/224027/hydroelectric-dam-colored</a:t>
            </a:r>
            <a:endParaRPr lang="de-AT" altLang="de-DE" sz="1600" dirty="0"/>
          </a:p>
          <a:p>
            <a:pPr marL="0" indent="0">
              <a:spcBef>
                <a:spcPts val="0"/>
              </a:spcBef>
              <a:buFont typeface="Arial" charset="0"/>
              <a:buNone/>
              <a:defRPr/>
            </a:pPr>
            <a:r>
              <a:rPr lang="de-AT" altLang="de-DE" sz="1600"/>
              <a:t>	Windturbine: </a:t>
            </a:r>
            <a:r>
              <a:rPr lang="de-AT" altLang="de-DE" sz="1600" dirty="0">
                <a:hlinkClick r:id="rId5"/>
              </a:rPr>
              <a:t>https://openclipart.org/detail/3581/wind-turbine-2</a:t>
            </a:r>
            <a:endParaRPr lang="de-AT" altLang="de-DE" sz="1600" dirty="0"/>
          </a:p>
          <a:p>
            <a:pPr marL="0" indent="0">
              <a:spcBef>
                <a:spcPts val="0"/>
              </a:spcBef>
              <a:buFont typeface="Arial" charset="0"/>
              <a:buNone/>
              <a:defRPr/>
            </a:pPr>
            <a:r>
              <a:rPr lang="de-AT" altLang="de-DE" sz="1600"/>
              <a:t>	Sonnenenergie: </a:t>
            </a:r>
            <a:r>
              <a:rPr lang="de-AT" altLang="de-DE" sz="1600" dirty="0">
                <a:hlinkClick r:id="rId6"/>
              </a:rPr>
              <a:t>https://openclipart.org/detail/294030/solar-energy</a:t>
            </a:r>
            <a:endParaRPr lang="de-AT" altLang="de-DE" sz="1600" dirty="0"/>
          </a:p>
          <a:p>
            <a:pPr marL="0" indent="0">
              <a:spcBef>
                <a:spcPts val="0"/>
              </a:spcBef>
              <a:buNone/>
              <a:defRPr/>
            </a:pPr>
            <a:r>
              <a:rPr lang="de-AT" altLang="de-DE" sz="1600"/>
              <a:t>Folie </a:t>
            </a:r>
            <a:r>
              <a:rPr lang="de-AT" altLang="de-DE" sz="1600" dirty="0"/>
              <a:t>20: </a:t>
            </a:r>
            <a:r>
              <a:rPr lang="de-AT" altLang="de-DE" sz="1600"/>
              <a:t>	Dämmung / Grüne Energie </a:t>
            </a:r>
            <a:r>
              <a:rPr lang="de-AT" altLang="de-DE" sz="1600" dirty="0">
                <a:hlinkClick r:id="rId7"/>
              </a:rPr>
              <a:t>https://openclipart.org/detail/169412/reduce-co2</a:t>
            </a:r>
            <a:endParaRPr lang="de-AT" altLang="de-DE" sz="1600" dirty="0"/>
          </a:p>
          <a:p>
            <a:pPr marL="0" indent="0">
              <a:spcBef>
                <a:spcPts val="0"/>
              </a:spcBef>
              <a:buNone/>
              <a:defRPr/>
            </a:pPr>
            <a:r>
              <a:rPr lang="de-AT" altLang="de-DE" sz="1600"/>
              <a:t>Folie </a:t>
            </a:r>
            <a:r>
              <a:rPr lang="de-AT" altLang="de-DE" sz="1600" dirty="0"/>
              <a:t>21</a:t>
            </a:r>
            <a:r>
              <a:rPr lang="de-AT" altLang="de-DE" sz="1600"/>
              <a:t>: 	Flugzeug </a:t>
            </a:r>
            <a:r>
              <a:rPr lang="de-AT" altLang="de-DE" sz="1600" dirty="0">
                <a:hlinkClick r:id="rId8"/>
              </a:rPr>
              <a:t>https://openclipart.org/detail/74371/plane</a:t>
            </a:r>
            <a:endParaRPr lang="de-AT" altLang="de-DE" sz="1600" dirty="0"/>
          </a:p>
          <a:p>
            <a:pPr marL="0" indent="0">
              <a:spcBef>
                <a:spcPts val="0"/>
              </a:spcBef>
              <a:buNone/>
              <a:defRPr/>
            </a:pPr>
            <a:r>
              <a:rPr lang="de-AT" altLang="de-DE" sz="1600"/>
              <a:t>Folie </a:t>
            </a:r>
            <a:r>
              <a:rPr lang="de-AT" altLang="de-DE" sz="1600" dirty="0"/>
              <a:t>23: </a:t>
            </a:r>
            <a:r>
              <a:rPr lang="de-AT" altLang="de-DE" sz="1600"/>
              <a:t>	Motorrad  </a:t>
            </a:r>
            <a:r>
              <a:rPr lang="de-AT" altLang="de-DE" sz="1600" dirty="0">
                <a:hlinkClick r:id="rId9"/>
              </a:rPr>
              <a:t>https://openclipart.org/detail/269957/classic-motorcycle-silhouette</a:t>
            </a:r>
            <a:endParaRPr lang="de-AT" altLang="de-DE" sz="1600" dirty="0"/>
          </a:p>
          <a:p>
            <a:pPr marL="0" indent="0">
              <a:spcBef>
                <a:spcPts val="0"/>
              </a:spcBef>
              <a:buNone/>
              <a:defRPr/>
            </a:pPr>
            <a:r>
              <a:rPr lang="de-AT" altLang="de-DE" sz="1600"/>
              <a:t>Folie 24</a:t>
            </a:r>
            <a:r>
              <a:rPr lang="de-AT" altLang="de-DE" sz="1600" dirty="0"/>
              <a:t>: </a:t>
            </a:r>
            <a:r>
              <a:rPr lang="de-AT" altLang="de-DE" sz="1600"/>
              <a:t>	E-</a:t>
            </a:r>
            <a:r>
              <a:rPr lang="de-AT" altLang="de-DE" sz="1600" dirty="0"/>
              <a:t>B</a:t>
            </a:r>
            <a:r>
              <a:rPr lang="de-AT" altLang="de-DE" sz="1600"/>
              <a:t>ike </a:t>
            </a:r>
            <a:r>
              <a:rPr lang="de-AT" altLang="de-DE" sz="1600" dirty="0">
                <a:hlinkClick r:id="rId10"/>
              </a:rPr>
              <a:t>https://pixabay.com/vectors/bike-e-bike-bicycle-electric-green-311716/</a:t>
            </a:r>
            <a:endParaRPr lang="de-AT" altLang="de-DE" sz="1600" dirty="0"/>
          </a:p>
          <a:p>
            <a:pPr marL="0" indent="0">
              <a:spcBef>
                <a:spcPts val="0"/>
              </a:spcBef>
              <a:buNone/>
              <a:defRPr/>
            </a:pPr>
            <a:r>
              <a:rPr lang="de-AT" altLang="de-DE" sz="1600"/>
              <a:t>Folie 25</a:t>
            </a:r>
            <a:r>
              <a:rPr lang="de-AT" altLang="de-DE" sz="1600" dirty="0"/>
              <a:t>:  	Bus  </a:t>
            </a:r>
            <a:r>
              <a:rPr lang="de-AT" altLang="de-DE" sz="1600" dirty="0">
                <a:hlinkClick r:id="rId11"/>
              </a:rPr>
              <a:t>https://openclipart.org/detail/50377/hotel-icon-near-bus-stop</a:t>
            </a:r>
            <a:endParaRPr lang="de-AT" altLang="de-DE" sz="1600" dirty="0"/>
          </a:p>
          <a:p>
            <a:pPr marL="0" indent="0">
              <a:spcBef>
                <a:spcPts val="0"/>
              </a:spcBef>
              <a:buFont typeface="Arial" charset="0"/>
              <a:buNone/>
              <a:defRPr/>
            </a:pPr>
            <a:r>
              <a:rPr lang="de-AT" altLang="de-DE" sz="1600"/>
              <a:t>	U-Bahn: </a:t>
            </a:r>
            <a:r>
              <a:rPr lang="de-AT" altLang="de-DE" sz="1600" dirty="0">
                <a:hlinkClick r:id="rId12"/>
              </a:rPr>
              <a:t>https://openclipart.org/detail/241601/subway-5</a:t>
            </a:r>
            <a:endParaRPr lang="de-AT" altLang="de-DE" sz="1600" dirty="0"/>
          </a:p>
          <a:p>
            <a:pPr marL="0" indent="0">
              <a:spcBef>
                <a:spcPts val="0"/>
              </a:spcBef>
              <a:buFont typeface="Arial" charset="0"/>
              <a:buNone/>
              <a:defRPr/>
            </a:pPr>
            <a:r>
              <a:rPr lang="de-AT" altLang="de-DE" sz="1600"/>
              <a:t>	Straßenbahn: </a:t>
            </a:r>
            <a:r>
              <a:rPr lang="de-AT" altLang="de-DE" sz="1600" dirty="0">
                <a:hlinkClick r:id="rId13"/>
              </a:rPr>
              <a:t>https://openclipart.org/detail/854/tramway</a:t>
            </a:r>
            <a:endParaRPr lang="de-AT" altLang="de-DE" sz="1600" dirty="0"/>
          </a:p>
          <a:p>
            <a:pPr marL="0" indent="0">
              <a:spcBef>
                <a:spcPts val="0"/>
              </a:spcBef>
              <a:buFont typeface="Arial" charset="0"/>
              <a:buNone/>
              <a:defRPr/>
            </a:pPr>
            <a:endParaRPr lang="de-AT" altLang="de-DE" sz="1400" dirty="0"/>
          </a:p>
          <a:p>
            <a:pPr marL="0" indent="0">
              <a:spcBef>
                <a:spcPts val="0"/>
              </a:spcBef>
              <a:buFont typeface="Arial" charset="0"/>
              <a:buNone/>
              <a:defRPr/>
            </a:pPr>
            <a:endParaRPr lang="de-AT" altLang="de-DE" sz="1400" dirty="0"/>
          </a:p>
          <a:p>
            <a:pPr>
              <a:buFont typeface="Arial" charset="0"/>
              <a:buChar char="•"/>
              <a:defRPr/>
            </a:pPr>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F19DA958-10E6-4874-9072-E1F28BA080E2}"/>
              </a:ext>
            </a:extLst>
          </p:cNvPr>
          <p:cNvSpPr>
            <a:spLocks noGrp="1"/>
          </p:cNvSpPr>
          <p:nvPr>
            <p:ph type="title" idx="4294967295"/>
          </p:nvPr>
        </p:nvSpPr>
        <p:spPr>
          <a:xfrm>
            <a:off x="0" y="116632"/>
            <a:ext cx="9144000" cy="1143000"/>
          </a:xfrm>
        </p:spPr>
        <p:txBody>
          <a:bodyPr/>
          <a:lstStyle/>
          <a:p>
            <a:r>
              <a:rPr lang="de-AT" altLang="de-DE" dirty="0"/>
              <a:t>Quellen (Bilder)</a:t>
            </a:r>
            <a:endParaRPr lang="de-DE" altLang="de-DE" dirty="0"/>
          </a:p>
        </p:txBody>
      </p:sp>
      <p:sp>
        <p:nvSpPr>
          <p:cNvPr id="44035" name="Inhaltsplatzhalter 2">
            <a:extLst>
              <a:ext uri="{FF2B5EF4-FFF2-40B4-BE49-F238E27FC236}">
                <a16:creationId xmlns:a16="http://schemas.microsoft.com/office/drawing/2014/main" id="{4378980E-4CEF-4F66-9739-4C28C7FF302A}"/>
              </a:ext>
            </a:extLst>
          </p:cNvPr>
          <p:cNvSpPr>
            <a:spLocks noGrp="1"/>
          </p:cNvSpPr>
          <p:nvPr>
            <p:ph idx="4294967295"/>
          </p:nvPr>
        </p:nvSpPr>
        <p:spPr>
          <a:xfrm>
            <a:off x="457200" y="1556792"/>
            <a:ext cx="8229600" cy="4525963"/>
          </a:xfrm>
        </p:spPr>
        <p:txBody>
          <a:bodyPr/>
          <a:lstStyle/>
          <a:p>
            <a:pPr>
              <a:buFont typeface="Arial" charset="0"/>
              <a:buNone/>
              <a:defRPr/>
            </a:pPr>
            <a:r>
              <a:rPr lang="de-DE" sz="1600" dirty="0"/>
              <a:t>Folie 30: 	Papier: </a:t>
            </a:r>
            <a:r>
              <a:rPr lang="de-DE" sz="1600" dirty="0">
                <a:hlinkClick r:id="rId2"/>
              </a:rPr>
              <a:t>https://openclipart.org/detail/81079/paper-roll</a:t>
            </a:r>
            <a:endParaRPr lang="de-DE" sz="1600" dirty="0"/>
          </a:p>
          <a:p>
            <a:pPr>
              <a:buFont typeface="Arial" charset="0"/>
              <a:buNone/>
              <a:defRPr/>
            </a:pPr>
            <a:r>
              <a:rPr lang="de-AT" sz="1600" dirty="0"/>
              <a:t>		Sofa: </a:t>
            </a:r>
            <a:r>
              <a:rPr lang="de-AT" sz="1600" dirty="0">
                <a:hlinkClick r:id="rId3"/>
              </a:rPr>
              <a:t>https://openclipart.org/detail/29725/sofa</a:t>
            </a:r>
            <a:endParaRPr lang="de-AT" sz="1600" dirty="0"/>
          </a:p>
          <a:p>
            <a:pPr marL="756000">
              <a:buFont typeface="Arial" charset="0"/>
              <a:buNone/>
              <a:defRPr/>
            </a:pPr>
            <a:r>
              <a:rPr lang="de-AT" sz="1600" dirty="0"/>
              <a:t>		Smartphone: </a:t>
            </a:r>
            <a:r>
              <a:rPr lang="de-AT" sz="1600" dirty="0">
                <a:hlinkClick r:id="rId4"/>
              </a:rPr>
              <a:t>https://openclipart.org/detail/262417/cartoon-android-    </a:t>
            </a:r>
            <a:r>
              <a:rPr lang="de-AT" sz="1600" dirty="0" err="1">
                <a:hlinkClick r:id="rId4"/>
              </a:rPr>
              <a:t>smartphone</a:t>
            </a:r>
            <a:endParaRPr lang="de-AT" sz="1600" dirty="0"/>
          </a:p>
          <a:p>
            <a:pPr>
              <a:buNone/>
              <a:defRPr/>
            </a:pPr>
            <a:r>
              <a:rPr lang="de-DE" sz="1600" dirty="0"/>
              <a:t>Folie</a:t>
            </a:r>
            <a:r>
              <a:rPr lang="de-AT" sz="1600" dirty="0"/>
              <a:t> 31: 	Pferd: </a:t>
            </a:r>
            <a:r>
              <a:rPr lang="de-DE" sz="1600" dirty="0">
                <a:hlinkClick r:id="rId5"/>
              </a:rPr>
              <a:t>https://openclipart.org/detail/299022/horse</a:t>
            </a:r>
            <a:endParaRPr lang="de-DE" sz="1600" dirty="0"/>
          </a:p>
          <a:p>
            <a:pPr>
              <a:buFont typeface="Arial" charset="0"/>
              <a:buNone/>
              <a:defRPr/>
            </a:pPr>
            <a:r>
              <a:rPr lang="de-AT" sz="1600" dirty="0"/>
              <a:t>		Katze: </a:t>
            </a:r>
            <a:r>
              <a:rPr lang="de-AT" sz="1600" dirty="0">
                <a:hlinkClick r:id="rId6"/>
              </a:rPr>
              <a:t>https://openclipart.org/download/315772/1550951084.svg</a:t>
            </a:r>
            <a:endParaRPr lang="de-AT" sz="1600" dirty="0"/>
          </a:p>
          <a:p>
            <a:pPr>
              <a:buFont typeface="Arial" charset="0"/>
              <a:buNone/>
              <a:defRPr/>
            </a:pPr>
            <a:r>
              <a:rPr lang="de-AT" sz="1600" dirty="0"/>
              <a:t>		Hunde: </a:t>
            </a:r>
            <a:r>
              <a:rPr lang="de-AT" sz="1600" dirty="0">
                <a:hlinkClick r:id="rId7"/>
              </a:rPr>
              <a:t>https://openclipart.org/detail/191214/dogs-pack</a:t>
            </a:r>
            <a:endParaRPr lang="de-AT" sz="1600" dirty="0"/>
          </a:p>
          <a:p>
            <a:pPr>
              <a:buNone/>
              <a:defRPr/>
            </a:pPr>
            <a:r>
              <a:rPr lang="de-DE" sz="1600" dirty="0"/>
              <a:t>Folie</a:t>
            </a:r>
            <a:r>
              <a:rPr lang="de-AT" sz="1600" dirty="0"/>
              <a:t> 33: 	Computer </a:t>
            </a:r>
            <a:r>
              <a:rPr lang="de-AT" sz="1600" dirty="0">
                <a:hlinkClick r:id="rId8"/>
              </a:rPr>
              <a:t>https://openclipart.org/detail/1626/12-powerbook</a:t>
            </a:r>
            <a:endParaRPr lang="de-AT" sz="1600" dirty="0"/>
          </a:p>
          <a:p>
            <a:pPr>
              <a:buNone/>
              <a:defRPr/>
            </a:pPr>
            <a:r>
              <a:rPr lang="de-DE" sz="1600" dirty="0"/>
              <a:t>Folie</a:t>
            </a:r>
            <a:r>
              <a:rPr lang="de-AT" sz="1600" dirty="0"/>
              <a:t> 34: 	Recycling: </a:t>
            </a:r>
            <a:r>
              <a:rPr lang="de-AT" sz="1600" dirty="0">
                <a:hlinkClick r:id="rId9"/>
              </a:rPr>
              <a:t>https://openclipart.org/detail/171146/green-recycling</a:t>
            </a:r>
            <a:r>
              <a:rPr lang="de-AT" sz="1600" dirty="0"/>
              <a:t> </a:t>
            </a:r>
          </a:p>
          <a:p>
            <a:pPr>
              <a:buNone/>
              <a:defRPr/>
            </a:pPr>
            <a:r>
              <a:rPr lang="de-DE" sz="1600" dirty="0"/>
              <a:t>Folie</a:t>
            </a:r>
            <a:r>
              <a:rPr lang="de-AT" sz="1600" dirty="0"/>
              <a:t> 35: 	Krankenhaus: </a:t>
            </a:r>
            <a:r>
              <a:rPr lang="de-AT" sz="1600" dirty="0">
                <a:hlinkClick r:id="rId10"/>
              </a:rPr>
              <a:t>https://openclipart.org/detail/282113/hospital-building</a:t>
            </a:r>
            <a:endParaRPr lang="de-AT" sz="1600" dirty="0"/>
          </a:p>
          <a:p>
            <a:pPr>
              <a:buFont typeface="Arial" charset="0"/>
              <a:buNone/>
              <a:defRPr/>
            </a:pPr>
            <a:r>
              <a:rPr lang="de-AT" sz="1600" dirty="0"/>
              <a:t>		Schule: </a:t>
            </a:r>
            <a:r>
              <a:rPr lang="de-AT" sz="1600" dirty="0">
                <a:hlinkClick r:id="rId11"/>
              </a:rPr>
              <a:t>https://openclipart.org/detail/298870/school-colour</a:t>
            </a:r>
            <a:endParaRPr lang="de-AT" sz="1600" dirty="0"/>
          </a:p>
          <a:p>
            <a:pPr marL="898525" indent="-898525">
              <a:buNone/>
              <a:defRPr/>
            </a:pPr>
            <a:r>
              <a:rPr lang="de-DE" sz="1600" dirty="0"/>
              <a:t>Folie</a:t>
            </a:r>
            <a:r>
              <a:rPr lang="de-AT" sz="1600" dirty="0"/>
              <a:t> 38: 	Protest  </a:t>
            </a:r>
            <a:r>
              <a:rPr lang="de-AT" sz="1600" dirty="0">
                <a:hlinkClick r:id="rId12"/>
              </a:rPr>
              <a:t>https://pixabay.com/vectors/protest-demonstration-communism-155927/</a:t>
            </a:r>
            <a:endParaRPr lang="de-AT" sz="1600" dirty="0"/>
          </a:p>
          <a:p>
            <a:pPr marL="898525" indent="-346075">
              <a:buFont typeface="Arial" charset="0"/>
              <a:buNone/>
              <a:defRPr/>
            </a:pPr>
            <a:r>
              <a:rPr lang="de-AT" sz="1600" dirty="0"/>
              <a:t>		Fußabdruck: </a:t>
            </a:r>
            <a:r>
              <a:rPr lang="de-AT" sz="1600" dirty="0">
                <a:hlinkClick r:id="rId13"/>
              </a:rPr>
              <a:t>https://pixabay.com/illustrations/footprints-human-feet-nature-556896/</a:t>
            </a:r>
            <a:endParaRPr lang="de-AT" sz="1600" dirty="0"/>
          </a:p>
          <a:p>
            <a:pPr marL="898525" indent="-346075">
              <a:buFont typeface="Arial" charset="0"/>
              <a:buNone/>
              <a:defRPr/>
            </a:pPr>
            <a:endParaRPr lang="de-AT" sz="1600" dirty="0">
              <a:solidFill>
                <a:srgbClr val="FF0000"/>
              </a:solidFill>
            </a:endParaRPr>
          </a:p>
          <a:p>
            <a:pPr>
              <a:buFont typeface="Arial" charset="0"/>
              <a:buNone/>
              <a:defRPr/>
            </a:pPr>
            <a:endParaRPr lang="de-AT" sz="1600" dirty="0"/>
          </a:p>
          <a:p>
            <a:pPr>
              <a:buFont typeface="Arial" charset="0"/>
              <a:buNone/>
              <a:defRPr/>
            </a:pPr>
            <a:endParaRPr lang="de-AT" sz="1600" dirty="0"/>
          </a:p>
          <a:p>
            <a:pPr>
              <a:buFont typeface="Arial" charset="0"/>
              <a:buNone/>
              <a:defRPr/>
            </a:pPr>
            <a:endParaRPr lang="de-AT" sz="1600" dirty="0"/>
          </a:p>
          <a:p>
            <a:pPr>
              <a:buFont typeface="Arial" charset="0"/>
              <a:buNone/>
              <a:defRPr/>
            </a:pPr>
            <a:endParaRPr lang="de-AT" sz="1600" dirty="0"/>
          </a:p>
          <a:p>
            <a:pPr>
              <a:buFont typeface="Arial" charset="0"/>
              <a:buNone/>
              <a:defRPr/>
            </a:pPr>
            <a:endParaRPr lang="de-AT" sz="1600" dirty="0"/>
          </a:p>
          <a:p>
            <a:pPr>
              <a:buFont typeface="Arial" charset="0"/>
              <a:buNone/>
              <a:defRPr/>
            </a:pPr>
            <a:endParaRPr lang="de-AT" sz="1600" dirty="0"/>
          </a:p>
          <a:p>
            <a:pPr>
              <a:buFont typeface="Arial" charset="0"/>
              <a:buNone/>
              <a:defRPr/>
            </a:pPr>
            <a:endParaRPr lang="de-AT" sz="1600" dirty="0"/>
          </a:p>
          <a:p>
            <a:pPr>
              <a:buFont typeface="Arial" charset="0"/>
              <a:buNone/>
              <a:defRPr/>
            </a:pPr>
            <a:endParaRPr lang="de-DE" sz="1600" dirty="0"/>
          </a:p>
          <a:p>
            <a:pPr>
              <a:buFont typeface="Arial" charset="0"/>
              <a:buNone/>
              <a:defRPr/>
            </a:pPr>
            <a:endParaRPr lang="de-DE"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8"/>
          <p:cNvSpPr/>
          <p:nvPr/>
        </p:nvSpPr>
        <p:spPr>
          <a:xfrm>
            <a:off x="5240496" y="5444529"/>
            <a:ext cx="412073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www.cocinandoenmarte.com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http://3.bp.blogspot.com/-HxZza5vgGd4/VJsGA76-YyI/AAAAAAAAIIY/xPdxva-4hWI/s1600/Falafel.JPG</a:t>
            </a:r>
          </a:p>
        </p:txBody>
      </p:sp>
      <p:pic>
        <p:nvPicPr>
          <p:cNvPr id="30" name="Picture 6" descr="Cocinando en Marte: Falaf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865" y="5148749"/>
            <a:ext cx="694885" cy="364745"/>
          </a:xfrm>
          <a:prstGeom prst="rect">
            <a:avLst/>
          </a:prstGeom>
          <a:noFill/>
          <a:extLst>
            <a:ext uri="{909E8E84-426E-40DD-AFC4-6F175D3DCCD1}">
              <a14:hiddenFill xmlns:a14="http://schemas.microsoft.com/office/drawing/2010/main">
                <a:solidFill>
                  <a:srgbClr val="FFFFFF"/>
                </a:solidFill>
              </a14:hiddenFill>
            </a:ext>
          </a:extLst>
        </p:spPr>
      </p:pic>
      <p:sp>
        <p:nvSpPr>
          <p:cNvPr id="31" name="Rechteck 9"/>
          <p:cNvSpPr/>
          <p:nvPr/>
        </p:nvSpPr>
        <p:spPr>
          <a:xfrm>
            <a:off x="6126581" y="2772561"/>
            <a:ext cx="27432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Bike: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https://pixabay.com/vectors/bicycle-cycle-bike-sports-cyclist-1297383/  Image by </a:t>
            </a:r>
            <a:r>
              <a:rPr kumimoji="0" lang="en-GB" sz="1050" b="0" i="0" u="none" strike="noStrike" kern="1200" cap="none" spc="0" normalizeH="0" baseline="0" noProof="0" dirty="0" err="1">
                <a:ln>
                  <a:noFill/>
                </a:ln>
                <a:solidFill>
                  <a:prstClr val="black"/>
                </a:solidFill>
                <a:effectLst/>
                <a:uLnTx/>
                <a:uFillTx/>
                <a:latin typeface="Calibri"/>
                <a:ea typeface="+mn-ea"/>
                <a:cs typeface="Arial" charset="0"/>
              </a:rPr>
              <a:t>OpenClipart</a:t>
            </a: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-Vectors from </a:t>
            </a:r>
            <a:r>
              <a:rPr kumimoji="0" lang="en-GB" sz="1050" b="0" i="0" u="none" strike="noStrike" kern="1200" cap="none" spc="0" normalizeH="0" baseline="0" noProof="0" dirty="0" err="1">
                <a:ln>
                  <a:noFill/>
                </a:ln>
                <a:solidFill>
                  <a:prstClr val="black"/>
                </a:solidFill>
                <a:effectLst/>
                <a:uLnTx/>
                <a:uFillTx/>
                <a:latin typeface="Calibri"/>
                <a:ea typeface="+mn-ea"/>
                <a:cs typeface="Arial" charset="0"/>
              </a:rPr>
              <a:t>Pixabay</a:t>
            </a: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 </a:t>
            </a:r>
          </a:p>
        </p:txBody>
      </p:sp>
      <p:pic>
        <p:nvPicPr>
          <p:cNvPr id="34" name="Picture 4" descr="Volunteer, Poster, Illustrator, Design, Community"/>
          <p:cNvPicPr>
            <a:picLocks noChangeAspect="1" noChangeArrowheads="1"/>
          </p:cNvPicPr>
          <p:nvPr/>
        </p:nvPicPr>
        <p:blipFill>
          <a:blip r:embed="rId4" cstate="print"/>
          <a:srcRect b="31013"/>
          <a:stretch>
            <a:fillRect/>
          </a:stretch>
        </p:blipFill>
        <p:spPr bwMode="auto">
          <a:xfrm>
            <a:off x="330997" y="5230487"/>
            <a:ext cx="810177" cy="507464"/>
          </a:xfrm>
          <a:prstGeom prst="rect">
            <a:avLst/>
          </a:prstGeom>
          <a:noFill/>
        </p:spPr>
      </p:pic>
      <p:sp>
        <p:nvSpPr>
          <p:cNvPr id="35" name="Rechteck 21"/>
          <p:cNvSpPr/>
          <p:nvPr/>
        </p:nvSpPr>
        <p:spPr>
          <a:xfrm>
            <a:off x="296566" y="5771534"/>
            <a:ext cx="497129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Arial" charset="0"/>
              </a:rPr>
              <a:t>https://pixabay.com/illustrations/volunteer-poster-illustrator-design-1888823/</a:t>
            </a:r>
          </a:p>
        </p:txBody>
      </p:sp>
      <p:sp>
        <p:nvSpPr>
          <p:cNvPr id="44" name="Titel 1"/>
          <p:cNvSpPr txBox="1">
            <a:spLocks/>
          </p:cNvSpPr>
          <p:nvPr/>
        </p:nvSpPr>
        <p:spPr>
          <a:xfrm>
            <a:off x="0" y="17441"/>
            <a:ext cx="8532440" cy="1322661"/>
          </a:xfrm>
          <a:prstGeom prst="rect">
            <a:avLst/>
          </a:prstGeom>
          <a:noFill/>
        </p:spPr>
        <p:txBody>
          <a:bodyPr vert="horz" lIns="91440" tIns="45720" rIns="91440" bIns="45720" rtlCol="0" anchor="ctr">
            <a:normAutofit/>
          </a:bodyPr>
          <a:lstStyle>
            <a:defPPr>
              <a:defRPr lang="hu-HU"/>
            </a:defPPr>
            <a:lvl1pPr algn="r">
              <a:lnSpc>
                <a:spcPct val="90000"/>
              </a:lnSpc>
              <a:spcBef>
                <a:spcPct val="0"/>
              </a:spcBef>
              <a:buNone/>
              <a:defRPr sz="3200" b="1">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de-DE" altLang="de-DE" sz="3200" b="1" i="0" u="none" strike="noStrike" kern="1200" cap="none" spc="0" normalizeH="0" baseline="0" noProof="0">
                <a:ln>
                  <a:noFill/>
                </a:ln>
                <a:solidFill>
                  <a:prstClr val="black"/>
                </a:solidFill>
                <a:effectLst/>
                <a:uLnTx/>
                <a:uFillTx/>
                <a:latin typeface="Arial" panose="020B0604020202020204" pitchFamily="34" charset="0"/>
                <a:ea typeface="Arial Unicode MS" panose="020B0604020202020204" pitchFamily="34" charset="-128"/>
                <a:cs typeface="Arial" panose="020B0604020202020204" pitchFamily="34" charset="0"/>
              </a:rPr>
              <a:t>Bildquellen</a:t>
            </a:r>
            <a:endParaRPr kumimoji="0" lang="en-US" altLang="de-DE" sz="32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pic>
        <p:nvPicPr>
          <p:cNvPr id="47" name="Picture 10" descr="Happiness, Freedom, Success, Friendship, Jump, Vacation"/>
          <p:cNvPicPr>
            <a:picLocks noChangeAspect="1" noChangeArrowheads="1"/>
          </p:cNvPicPr>
          <p:nvPr/>
        </p:nvPicPr>
        <p:blipFill>
          <a:blip r:embed="rId5" cstate="print"/>
          <a:srcRect/>
          <a:stretch>
            <a:fillRect/>
          </a:stretch>
        </p:blipFill>
        <p:spPr bwMode="auto">
          <a:xfrm>
            <a:off x="4353020" y="1221888"/>
            <a:ext cx="623811" cy="493023"/>
          </a:xfrm>
          <a:prstGeom prst="rect">
            <a:avLst/>
          </a:prstGeom>
          <a:noFill/>
        </p:spPr>
      </p:pic>
      <p:sp>
        <p:nvSpPr>
          <p:cNvPr id="48" name="Rechteck 27"/>
          <p:cNvSpPr/>
          <p:nvPr/>
        </p:nvSpPr>
        <p:spPr>
          <a:xfrm>
            <a:off x="4265773" y="1718523"/>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Arial" charset="0"/>
              </a:rPr>
              <a:t>https://pixabay.com/vectors/happiness-freedom-success-3506137/</a:t>
            </a:r>
          </a:p>
        </p:txBody>
      </p:sp>
      <p:pic>
        <p:nvPicPr>
          <p:cNvPr id="36" name="Picture 4" descr="Train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795" y="4530230"/>
            <a:ext cx="495782" cy="449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997" y="1548705"/>
            <a:ext cx="520987" cy="5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Grafik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4588" y="2575357"/>
            <a:ext cx="483816" cy="297093"/>
          </a:xfrm>
          <a:prstGeom prst="rect">
            <a:avLst/>
          </a:prstGeom>
        </p:spPr>
      </p:pic>
      <p:sp>
        <p:nvSpPr>
          <p:cNvPr id="39" name="Rechteck 27"/>
          <p:cNvSpPr/>
          <p:nvPr/>
        </p:nvSpPr>
        <p:spPr>
          <a:xfrm>
            <a:off x="294962" y="2050012"/>
            <a:ext cx="6341369"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prstClr val="black"/>
                </a:solidFill>
                <a:effectLst/>
                <a:uLnTx/>
                <a:uFillTx/>
                <a:latin typeface="Calibri"/>
                <a:ea typeface="+mn-ea"/>
                <a:cs typeface="Arial" charset="0"/>
              </a:rPr>
              <a:t>Windwheel</a:t>
            </a: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charset="0"/>
              </a:rPr>
              <a:t>https://maps4use.de/wp-content/uploads/2016/04/alle_erneuerbaren_energien.png /  CC BY 4.0</a:t>
            </a:r>
          </a:p>
        </p:txBody>
      </p:sp>
      <p:sp>
        <p:nvSpPr>
          <p:cNvPr id="40" name="Rechteck 13"/>
          <p:cNvSpPr/>
          <p:nvPr/>
        </p:nvSpPr>
        <p:spPr>
          <a:xfrm>
            <a:off x="870057" y="4753089"/>
            <a:ext cx="5095658" cy="261610"/>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mn-ea"/>
                <a:cs typeface="Times New Roman" panose="02020603050405020304" pitchFamily="18" charset="0"/>
              </a:rPr>
              <a:t>Train: http://pngimg.com/download/16615,  Creative Commons 4.0 BY-NC</a:t>
            </a:r>
            <a:endParaRPr kumimoji="0" lang="en-GB" sz="105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 name="Rechteck 27"/>
          <p:cNvSpPr/>
          <p:nvPr/>
        </p:nvSpPr>
        <p:spPr>
          <a:xfrm>
            <a:off x="296138" y="911628"/>
            <a:ext cx="333358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sng" strike="noStrike" kern="1200" cap="none" spc="0" normalizeH="0" baseline="0" noProof="0" dirty="0">
                <a:ln>
                  <a:noFill/>
                </a:ln>
                <a:solidFill>
                  <a:prstClr val="black"/>
                </a:solidFill>
                <a:effectLst/>
                <a:uLnTx/>
                <a:uFillTx/>
                <a:latin typeface="Calibri"/>
                <a:ea typeface="+mn-ea"/>
                <a:cs typeface="Arial" charset="0"/>
              </a:rPr>
              <a:t>Folie 37, Die 5 Footprint Regeln</a:t>
            </a:r>
            <a:r>
              <a:rPr kumimoji="0" lang="de-DE" sz="1600" b="1" i="0" u="none" strike="noStrike" kern="1200" cap="none" spc="0" normalizeH="0" baseline="0" noProof="0" dirty="0">
                <a:ln>
                  <a:noFill/>
                </a:ln>
                <a:solidFill>
                  <a:prstClr val="black"/>
                </a:solidFill>
                <a:effectLst/>
                <a:uLnTx/>
                <a:uFillTx/>
                <a:latin typeface="Calibri"/>
                <a:ea typeface="+mn-ea"/>
                <a:cs typeface="Arial" charset="0"/>
              </a:rPr>
              <a:t>:</a:t>
            </a:r>
          </a:p>
        </p:txBody>
      </p:sp>
      <p:sp>
        <p:nvSpPr>
          <p:cNvPr id="2" name="Rechteck 1">
            <a:extLst>
              <a:ext uri="{FF2B5EF4-FFF2-40B4-BE49-F238E27FC236}">
                <a16:creationId xmlns:a16="http://schemas.microsoft.com/office/drawing/2014/main" id="{F73AB02A-2611-4C44-AD8F-0CF80C3A6047}"/>
              </a:ext>
            </a:extLst>
          </p:cNvPr>
          <p:cNvSpPr/>
          <p:nvPr/>
        </p:nvSpPr>
        <p:spPr>
          <a:xfrm>
            <a:off x="294962" y="3529130"/>
            <a:ext cx="7877437" cy="600164"/>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Times New Roman" panose="02020603050405020304" pitchFamily="18" charset="0"/>
              </a:rPr>
              <a:t>Green electricity: </a:t>
            </a: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Times New Roman" panose="02020603050405020304" pitchFamily="18" charset="0"/>
                <a:hlinkClick r:id="rId9"/>
              </a:rPr>
              <a:t>https://www.ecosia.org/images?q=green+electricity&amp;license=share#id=635BAC8E51023D9B195F5B4463F78DCB41773A83</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Times New Roman" panose="02020603050405020304" pitchFamily="18"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Times New Roman" panose="02020603050405020304" pitchFamily="18" charset="0"/>
                <a:hlinkClick r:id="rId10"/>
              </a:rPr>
              <a:t>https://noambramson.org/2018/10/new-rochelle-vs-climate-change/</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Times New Roman" panose="02020603050405020304" pitchFamily="18" charset="0"/>
            </a:endParaRPr>
          </a:p>
        </p:txBody>
      </p:sp>
      <p:pic>
        <p:nvPicPr>
          <p:cNvPr id="28" name="Grafik 27">
            <a:extLst>
              <a:ext uri="{FF2B5EF4-FFF2-40B4-BE49-F238E27FC236}">
                <a16:creationId xmlns:a16="http://schemas.microsoft.com/office/drawing/2014/main" id="{5281AFA3-7D88-4A45-8A5C-04168824C6CE}"/>
              </a:ext>
            </a:extLst>
          </p:cNvPr>
          <p:cNvPicPr>
            <a:picLocks noChangeAspect="1"/>
          </p:cNvPicPr>
          <p:nvPr/>
        </p:nvPicPr>
        <p:blipFill>
          <a:blip r:embed="rId11"/>
          <a:stretch>
            <a:fillRect/>
          </a:stretch>
        </p:blipFill>
        <p:spPr>
          <a:xfrm>
            <a:off x="435536" y="3204836"/>
            <a:ext cx="601097" cy="367777"/>
          </a:xfrm>
          <a:prstGeom prst="rect">
            <a:avLst/>
          </a:prstGeom>
        </p:spPr>
      </p:pic>
    </p:spTree>
    <p:extLst>
      <p:ext uri="{BB962C8B-B14F-4D97-AF65-F5344CB8AC3E}">
        <p14:creationId xmlns:p14="http://schemas.microsoft.com/office/powerpoint/2010/main" val="324841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de-AT" altLang="de-DE" b="1" dirty="0"/>
              <a:t>Klimakrise</a:t>
            </a:r>
            <a:endParaRPr lang="de-DE" altLang="de-DE" b="1" dirty="0"/>
          </a:p>
        </p:txBody>
      </p:sp>
      <p:sp>
        <p:nvSpPr>
          <p:cNvPr id="3" name="Inhaltsplatzhalter 2"/>
          <p:cNvSpPr>
            <a:spLocks noGrp="1"/>
          </p:cNvSpPr>
          <p:nvPr>
            <p:ph idx="1"/>
          </p:nvPr>
        </p:nvSpPr>
        <p:spPr>
          <a:xfrm>
            <a:off x="457200" y="1341438"/>
            <a:ext cx="8229600" cy="4967287"/>
          </a:xfrm>
        </p:spPr>
        <p:txBody>
          <a:bodyPr/>
          <a:lstStyle/>
          <a:p>
            <a:r>
              <a:rPr lang="de-DE" sz="3000" b="1" dirty="0"/>
              <a:t>Wie </a:t>
            </a:r>
            <a:r>
              <a:rPr lang="de-DE" sz="3000" dirty="0"/>
              <a:t>verändert sich unser Klima? </a:t>
            </a:r>
          </a:p>
          <a:p>
            <a:r>
              <a:rPr lang="de-AT" sz="3000" b="1" dirty="0"/>
              <a:t>Warum</a:t>
            </a:r>
            <a:r>
              <a:rPr lang="de-AT" sz="3000" dirty="0"/>
              <a:t> verändert sich unser Klima?</a:t>
            </a:r>
            <a:endParaRPr lang="de-DE" sz="3000" dirty="0"/>
          </a:p>
          <a:p>
            <a:r>
              <a:rPr lang="de-DE" sz="3000" b="1" dirty="0"/>
              <a:t>Wie</a:t>
            </a:r>
            <a:r>
              <a:rPr lang="de-DE" sz="3000" dirty="0"/>
              <a:t> produzieren wir Menschen </a:t>
            </a:r>
            <a:r>
              <a:rPr lang="de-DE" sz="3000" b="1" dirty="0"/>
              <a:t>Treibhausgase</a:t>
            </a:r>
            <a:r>
              <a:rPr lang="de-DE" sz="3000" dirty="0"/>
              <a:t> wie CO</a:t>
            </a:r>
            <a:r>
              <a:rPr lang="de-DE" sz="3000" baseline="-25000" dirty="0"/>
              <a:t>2</a:t>
            </a:r>
            <a:r>
              <a:rPr lang="de-DE" sz="3000"/>
              <a:t>?  </a:t>
            </a:r>
            <a:endParaRPr lang="de-DE" sz="3000" dirty="0"/>
          </a:p>
          <a:p>
            <a:r>
              <a:rPr lang="de-DE" sz="3000" dirty="0"/>
              <a:t>CO</a:t>
            </a:r>
            <a:r>
              <a:rPr lang="de-DE" sz="3000" baseline="-25000" dirty="0"/>
              <a:t>2</a:t>
            </a:r>
            <a:r>
              <a:rPr lang="de-DE" sz="3000" dirty="0"/>
              <a:t> kann von </a:t>
            </a:r>
            <a:r>
              <a:rPr lang="de-DE" sz="3000" b="1" dirty="0"/>
              <a:t>Ozeanen und Bäumen gespeichert</a:t>
            </a:r>
            <a:r>
              <a:rPr lang="de-DE" sz="3000" dirty="0"/>
              <a:t> werden.</a:t>
            </a:r>
          </a:p>
          <a:p>
            <a:r>
              <a:rPr lang="de-DE" sz="3000" dirty="0"/>
              <a:t>Die </a:t>
            </a:r>
            <a:r>
              <a:rPr lang="de-DE" sz="3000" b="1" dirty="0"/>
              <a:t>Waldfläche</a:t>
            </a:r>
            <a:r>
              <a:rPr lang="de-DE" sz="3000" dirty="0"/>
              <a:t>, die zur Speicherung von CO</a:t>
            </a:r>
            <a:r>
              <a:rPr lang="de-DE" sz="3000" baseline="-25000" dirty="0"/>
              <a:t>2</a:t>
            </a:r>
            <a:r>
              <a:rPr lang="de-DE" sz="3000" dirty="0"/>
              <a:t> benötigt wird = </a:t>
            </a:r>
            <a:r>
              <a:rPr lang="de-DE" sz="3000" b="1" dirty="0"/>
              <a:t>"</a:t>
            </a:r>
            <a:r>
              <a:rPr lang="de-DE" sz="3000" b="1" dirty="0" err="1"/>
              <a:t>Carbon</a:t>
            </a:r>
            <a:r>
              <a:rPr lang="de-DE" sz="3000" b="1" dirty="0"/>
              <a:t> </a:t>
            </a:r>
            <a:r>
              <a:rPr lang="de-DE" sz="3000" b="1" dirty="0" err="1"/>
              <a:t>Footprint</a:t>
            </a:r>
            <a:r>
              <a:rPr lang="de-DE" sz="3000" b="1" dirty="0"/>
              <a:t>" </a:t>
            </a:r>
            <a:r>
              <a:rPr lang="de-DE" sz="3000" dirty="0"/>
              <a:t>= oft </a:t>
            </a:r>
            <a:r>
              <a:rPr lang="de-DE" sz="3000" b="1" dirty="0"/>
              <a:t>mehr als die Hälfte</a:t>
            </a:r>
            <a:r>
              <a:rPr lang="de-DE" sz="3000" dirty="0"/>
              <a:t> des Ökologischen Fußabdrucks!</a:t>
            </a:r>
          </a:p>
        </p:txBody>
      </p:sp>
      <p:pic>
        <p:nvPicPr>
          <p:cNvPr id="12292" name="Picture 8" descr="https://upload.wikimedia.org/wikipedia/commons/thumb/6/66/Climate_change_icon.png/800px-Climate_change_icon.png"/>
          <p:cNvPicPr>
            <a:picLocks noChangeAspect="1" noChangeArrowheads="1"/>
          </p:cNvPicPr>
          <p:nvPr/>
        </p:nvPicPr>
        <p:blipFill>
          <a:blip r:embed="rId3" cstate="print"/>
          <a:srcRect/>
          <a:stretch>
            <a:fillRect/>
          </a:stretch>
        </p:blipFill>
        <p:spPr bwMode="auto">
          <a:xfrm>
            <a:off x="6640513" y="0"/>
            <a:ext cx="2503487"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F7B8826-A07D-4D30-A2F3-89DED88EBFBF}"/>
              </a:ext>
            </a:extLst>
          </p:cNvPr>
          <p:cNvSpPr>
            <a:spLocks noGrp="1"/>
          </p:cNvSpPr>
          <p:nvPr>
            <p:ph idx="4294967295"/>
          </p:nvPr>
        </p:nvSpPr>
        <p:spPr>
          <a:xfrm>
            <a:off x="457200" y="1412875"/>
            <a:ext cx="8686800" cy="4968875"/>
          </a:xfrm>
        </p:spPr>
        <p:txBody>
          <a:bodyPr/>
          <a:lstStyle/>
          <a:p>
            <a:pPr eaLnBrk="1" hangingPunct="1">
              <a:spcAft>
                <a:spcPts val="600"/>
              </a:spcAft>
            </a:pPr>
            <a:r>
              <a:rPr lang="en-GB" altLang="de-DE" sz="2800" dirty="0"/>
              <a:t>... </a:t>
            </a:r>
            <a:r>
              <a:rPr lang="en-GB" altLang="de-DE" sz="2800" dirty="0" err="1"/>
              <a:t>wird</a:t>
            </a:r>
            <a:r>
              <a:rPr lang="en-GB" altLang="de-DE" sz="2800" dirty="0"/>
              <a:t> in </a:t>
            </a:r>
            <a:r>
              <a:rPr lang="en-GB" altLang="de-DE" sz="2800" dirty="0" err="1"/>
              <a:t>globalen</a:t>
            </a:r>
            <a:r>
              <a:rPr lang="en-GB" altLang="de-DE" sz="2800" dirty="0"/>
              <a:t> </a:t>
            </a:r>
            <a:r>
              <a:rPr lang="en-GB" altLang="de-DE" sz="2800" dirty="0" err="1"/>
              <a:t>Hektar</a:t>
            </a:r>
            <a:r>
              <a:rPr lang="en-GB" altLang="de-DE" sz="2800" dirty="0"/>
              <a:t> (</a:t>
            </a:r>
            <a:r>
              <a:rPr lang="en-GB" altLang="de-DE" sz="2800" dirty="0" err="1"/>
              <a:t>gha</a:t>
            </a:r>
            <a:r>
              <a:rPr lang="en-GB" altLang="de-DE" sz="2800" dirty="0"/>
              <a:t>) pro </a:t>
            </a:r>
            <a:r>
              <a:rPr lang="en-GB" altLang="de-DE" sz="2800" dirty="0" err="1"/>
              <a:t>Jahr</a:t>
            </a:r>
            <a:r>
              <a:rPr lang="en-GB" altLang="de-DE" sz="2800" dirty="0"/>
              <a:t> </a:t>
            </a:r>
            <a:r>
              <a:rPr lang="en-GB" altLang="de-DE" sz="2800" dirty="0" err="1"/>
              <a:t>ausgedrückt</a:t>
            </a:r>
            <a:r>
              <a:rPr lang="en-GB" altLang="de-DE" sz="2800" dirty="0"/>
              <a:t> </a:t>
            </a:r>
            <a:endParaRPr lang="de-DE" altLang="de-DE" sz="2800" dirty="0"/>
          </a:p>
          <a:p>
            <a:pPr eaLnBrk="1" hangingPunct="1"/>
            <a:r>
              <a:rPr lang="de-AT" altLang="de-DE" sz="2800" dirty="0"/>
              <a:t>1 </a:t>
            </a:r>
            <a:r>
              <a:rPr lang="de-AT" altLang="de-DE" sz="2800" dirty="0" err="1"/>
              <a:t>gha</a:t>
            </a:r>
            <a:r>
              <a:rPr lang="de-AT" altLang="de-DE" sz="2800" dirty="0"/>
              <a:t> = 10.000 m² mit der biologischen Produktivität des Weltdurchschnitts</a:t>
            </a:r>
          </a:p>
          <a:p>
            <a:pPr eaLnBrk="1" hangingPunct="1"/>
            <a:endParaRPr lang="en-GB" altLang="de-DE" sz="2800" dirty="0"/>
          </a:p>
          <a:p>
            <a:pPr eaLnBrk="1" hangingPunct="1">
              <a:spcBef>
                <a:spcPts val="3000"/>
              </a:spcBef>
              <a:buFont typeface="Arial" panose="020B0604020202020204" pitchFamily="34" charset="0"/>
              <a:buNone/>
            </a:pPr>
            <a:endParaRPr lang="en-GB" altLang="de-DE" sz="2000" dirty="0"/>
          </a:p>
          <a:p>
            <a:pPr eaLnBrk="1" hangingPunct="1">
              <a:spcBef>
                <a:spcPts val="1200"/>
              </a:spcBef>
            </a:pPr>
            <a:r>
              <a:rPr lang="en-GB" altLang="de-DE" sz="2800" dirty="0" err="1"/>
              <a:t>Berechnung</a:t>
            </a:r>
            <a:r>
              <a:rPr lang="en-GB" altLang="de-DE" sz="2800" dirty="0"/>
              <a:t> des Footprints </a:t>
            </a:r>
            <a:r>
              <a:rPr lang="en-GB" altLang="de-DE" sz="2800" dirty="0" err="1"/>
              <a:t>für</a:t>
            </a:r>
            <a:r>
              <a:rPr lang="en-GB" altLang="de-DE" sz="2800" dirty="0"/>
              <a:t> die </a:t>
            </a:r>
            <a:r>
              <a:rPr lang="en-GB" altLang="de-DE" sz="2800" dirty="0" err="1"/>
              <a:t>Weltbevölkerung</a:t>
            </a:r>
            <a:r>
              <a:rPr lang="en-GB" altLang="de-DE" sz="2800" dirty="0"/>
              <a:t>, Länder, </a:t>
            </a:r>
            <a:r>
              <a:rPr lang="en-GB" altLang="de-DE" sz="2800" dirty="0" err="1"/>
              <a:t>Regionen</a:t>
            </a:r>
            <a:r>
              <a:rPr lang="en-GB" altLang="de-DE" sz="2800" dirty="0"/>
              <a:t>, </a:t>
            </a:r>
            <a:r>
              <a:rPr lang="en-GB" altLang="de-DE" sz="2800" dirty="0" err="1"/>
              <a:t>Produkte</a:t>
            </a:r>
            <a:r>
              <a:rPr lang="en-GB" altLang="de-DE" sz="2800" dirty="0"/>
              <a:t> und </a:t>
            </a:r>
            <a:r>
              <a:rPr lang="en-GB" altLang="de-DE" sz="2800" dirty="0" err="1"/>
              <a:t>Personen</a:t>
            </a:r>
            <a:endParaRPr lang="de-DE" altLang="de-DE" sz="2800" dirty="0"/>
          </a:p>
          <a:p>
            <a:pPr eaLnBrk="1" hangingPunct="1"/>
            <a:r>
              <a:rPr lang="en-GB" altLang="en-US" sz="2800" dirty="0" err="1"/>
              <a:t>Würden</a:t>
            </a:r>
            <a:r>
              <a:rPr lang="en-GB" altLang="en-US" sz="2800" dirty="0"/>
              <a:t> </a:t>
            </a:r>
            <a:r>
              <a:rPr lang="en-GB" altLang="en-US" sz="2800" dirty="0" err="1"/>
              <a:t>alle</a:t>
            </a:r>
            <a:r>
              <a:rPr lang="en-GB" altLang="en-US" sz="2800" dirty="0"/>
              <a:t> Menschen so leben </a:t>
            </a:r>
            <a:r>
              <a:rPr lang="en-GB" altLang="en-US" sz="2800" dirty="0" err="1"/>
              <a:t>wie</a:t>
            </a:r>
            <a:r>
              <a:rPr lang="en-GB" altLang="en-US" sz="2800" dirty="0"/>
              <a:t> </a:t>
            </a:r>
            <a:r>
              <a:rPr lang="en-GB" altLang="en-US" sz="2800" dirty="0" err="1"/>
              <a:t>wir</a:t>
            </a:r>
            <a:r>
              <a:rPr lang="en-GB" altLang="en-US" sz="2800" dirty="0"/>
              <a:t> in Europa, </a:t>
            </a:r>
            <a:r>
              <a:rPr lang="en-GB" altLang="en-US" sz="2800" dirty="0" err="1"/>
              <a:t>bräuchten</a:t>
            </a:r>
            <a:r>
              <a:rPr lang="en-GB" altLang="en-US" sz="2800" dirty="0"/>
              <a:t> </a:t>
            </a:r>
            <a:r>
              <a:rPr lang="en-GB" altLang="en-US" sz="2800" dirty="0" err="1"/>
              <a:t>wir</a:t>
            </a:r>
            <a:r>
              <a:rPr lang="en-GB" altLang="en-US" sz="2800" dirty="0"/>
              <a:t> </a:t>
            </a:r>
            <a:r>
              <a:rPr lang="en-GB" altLang="en-US" sz="2800" b="1" dirty="0"/>
              <a:t>DREI </a:t>
            </a:r>
            <a:r>
              <a:rPr lang="en-GB" altLang="en-US" sz="2800" b="1" dirty="0" err="1"/>
              <a:t>Planeten</a:t>
            </a:r>
            <a:r>
              <a:rPr lang="en-GB" altLang="en-US" sz="2800" dirty="0"/>
              <a:t> </a:t>
            </a:r>
            <a:endParaRPr lang="de-DE" altLang="en-US" sz="2800" dirty="0"/>
          </a:p>
        </p:txBody>
      </p:sp>
      <p:sp>
        <p:nvSpPr>
          <p:cNvPr id="12290" name="Titel 1">
            <a:extLst>
              <a:ext uri="{FF2B5EF4-FFF2-40B4-BE49-F238E27FC236}">
                <a16:creationId xmlns:a16="http://schemas.microsoft.com/office/drawing/2014/main" id="{713A5FDD-9E3C-440F-A75A-813D6855C5CD}"/>
              </a:ext>
            </a:extLst>
          </p:cNvPr>
          <p:cNvSpPr>
            <a:spLocks noGrp="1"/>
          </p:cNvSpPr>
          <p:nvPr>
            <p:ph type="title" idx="4294967295"/>
          </p:nvPr>
        </p:nvSpPr>
        <p:spPr>
          <a:xfrm>
            <a:off x="0" y="274638"/>
            <a:ext cx="9144000" cy="1143000"/>
          </a:xfrm>
        </p:spPr>
        <p:txBody>
          <a:bodyPr/>
          <a:lstStyle/>
          <a:p>
            <a:pPr eaLnBrk="1" hangingPunct="1"/>
            <a:r>
              <a:rPr lang="de-AT" altLang="de-DE" b="1" dirty="0"/>
              <a:t>Der Ökologische Fußabdruck</a:t>
            </a:r>
            <a:endParaRPr lang="de-DE" altLang="de-DE" b="1" dirty="0"/>
          </a:p>
        </p:txBody>
      </p:sp>
      <p:pic>
        <p:nvPicPr>
          <p:cNvPr id="12292" name="Picture 5" descr="World, Globe, Earth, Planet, Blue, Earth Globe, Global">
            <a:extLst>
              <a:ext uri="{FF2B5EF4-FFF2-40B4-BE49-F238E27FC236}">
                <a16:creationId xmlns:a16="http://schemas.microsoft.com/office/drawing/2014/main" id="{FE41E263-053D-4B24-AF0C-DD065529B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118" y="5687838"/>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World, Globe, Earth, Planet, Blue, Earth Globe, Global">
            <a:extLst>
              <a:ext uri="{FF2B5EF4-FFF2-40B4-BE49-F238E27FC236}">
                <a16:creationId xmlns:a16="http://schemas.microsoft.com/office/drawing/2014/main" id="{0F80100E-7386-45D4-809E-8CFCFD847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687838"/>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World, Globe, Earth, Planet, Blue, Earth Globe, Global">
            <a:extLst>
              <a:ext uri="{FF2B5EF4-FFF2-40B4-BE49-F238E27FC236}">
                <a16:creationId xmlns:a16="http://schemas.microsoft.com/office/drawing/2014/main" id="{CDD37518-2744-4F76-8B27-3F80A21E1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879" y="5687838"/>
            <a:ext cx="112553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6">
            <a:extLst>
              <a:ext uri="{FF2B5EF4-FFF2-40B4-BE49-F238E27FC236}">
                <a16:creationId xmlns:a16="http://schemas.microsoft.com/office/drawing/2014/main" id="{56B776B0-AFD3-47E7-9D40-BAA85FF8262C}"/>
              </a:ext>
            </a:extLst>
          </p:cNvPr>
          <p:cNvSpPr/>
          <p:nvPr/>
        </p:nvSpPr>
        <p:spPr>
          <a:xfrm>
            <a:off x="827088" y="2997200"/>
            <a:ext cx="7777360" cy="1079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de-DE" sz="2400" b="1" dirty="0">
              <a:solidFill>
                <a:prstClr val="black"/>
              </a:solidFill>
            </a:endParaRPr>
          </a:p>
        </p:txBody>
      </p:sp>
      <p:sp>
        <p:nvSpPr>
          <p:cNvPr id="12296" name="Textfeld 7">
            <a:extLst>
              <a:ext uri="{FF2B5EF4-FFF2-40B4-BE49-F238E27FC236}">
                <a16:creationId xmlns:a16="http://schemas.microsoft.com/office/drawing/2014/main" id="{9BC7CB12-2C5C-4CE1-BD2B-040A8B9F1CAF}"/>
              </a:ext>
            </a:extLst>
          </p:cNvPr>
          <p:cNvSpPr txBox="1">
            <a:spLocks noChangeArrowheads="1"/>
          </p:cNvSpPr>
          <p:nvPr/>
        </p:nvSpPr>
        <p:spPr bwMode="auto">
          <a:xfrm>
            <a:off x="971549" y="3059113"/>
            <a:ext cx="4213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1800" b="1" dirty="0">
                <a:solidFill>
                  <a:prstClr val="black"/>
                </a:solidFill>
                <a:latin typeface="Arial" panose="020B0604020202020204" pitchFamily="34" charset="0"/>
              </a:rPr>
              <a:t>Bioproduktive FLÄCHE des Planeten</a:t>
            </a:r>
            <a:r>
              <a:rPr lang="de-DE" altLang="de-DE" sz="1800" dirty="0">
                <a:solidFill>
                  <a:prstClr val="black"/>
                </a:solidFill>
                <a:latin typeface="Arial" panose="020B0604020202020204" pitchFamily="34" charset="0"/>
              </a:rPr>
              <a:t> </a:t>
            </a:r>
            <a:endParaRPr lang="de-DE" altLang="de-DE" sz="1800" b="1" dirty="0">
              <a:solidFill>
                <a:prstClr val="black"/>
              </a:solidFill>
              <a:latin typeface="Arial" panose="020B0604020202020204" pitchFamily="34" charset="0"/>
            </a:endParaRPr>
          </a:p>
        </p:txBody>
      </p:sp>
      <p:cxnSp>
        <p:nvCxnSpPr>
          <p:cNvPr id="9" name="Gerade Verbindung 8">
            <a:extLst>
              <a:ext uri="{FF2B5EF4-FFF2-40B4-BE49-F238E27FC236}">
                <a16:creationId xmlns:a16="http://schemas.microsoft.com/office/drawing/2014/main" id="{D6A8359E-16D9-42DE-959A-DCB74B0D373B}"/>
              </a:ext>
            </a:extLst>
          </p:cNvPr>
          <p:cNvCxnSpPr>
            <a:cxnSpLocks/>
          </p:cNvCxnSpPr>
          <p:nvPr/>
        </p:nvCxnSpPr>
        <p:spPr>
          <a:xfrm>
            <a:off x="971550" y="3492500"/>
            <a:ext cx="421248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298" name="Textfeld 9">
            <a:extLst>
              <a:ext uri="{FF2B5EF4-FFF2-40B4-BE49-F238E27FC236}">
                <a16:creationId xmlns:a16="http://schemas.microsoft.com/office/drawing/2014/main" id="{5C10F1B0-DAF0-425D-BC2A-06A743B36A97}"/>
              </a:ext>
            </a:extLst>
          </p:cNvPr>
          <p:cNvSpPr txBox="1">
            <a:spLocks noChangeArrowheads="1"/>
          </p:cNvSpPr>
          <p:nvPr/>
        </p:nvSpPr>
        <p:spPr bwMode="auto">
          <a:xfrm>
            <a:off x="1369140" y="3563938"/>
            <a:ext cx="2775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1800">
                <a:solidFill>
                  <a:prstClr val="black"/>
                </a:solidFill>
                <a:latin typeface="Arial" panose="020B0604020202020204" pitchFamily="34" charset="0"/>
              </a:rPr>
              <a:t>Anzahl aller </a:t>
            </a:r>
            <a:r>
              <a:rPr lang="de-DE" altLang="de-DE" sz="1800" b="1">
                <a:solidFill>
                  <a:prstClr val="black"/>
                </a:solidFill>
                <a:latin typeface="Arial" panose="020B0604020202020204" pitchFamily="34" charset="0"/>
              </a:rPr>
              <a:t>MENSCHEN</a:t>
            </a:r>
          </a:p>
        </p:txBody>
      </p:sp>
      <p:cxnSp>
        <p:nvCxnSpPr>
          <p:cNvPr id="11" name="Gerade Verbindung 10">
            <a:extLst>
              <a:ext uri="{FF2B5EF4-FFF2-40B4-BE49-F238E27FC236}">
                <a16:creationId xmlns:a16="http://schemas.microsoft.com/office/drawing/2014/main" id="{201565F1-215D-4F37-9535-596BCA4A55E3}"/>
              </a:ext>
            </a:extLst>
          </p:cNvPr>
          <p:cNvCxnSpPr/>
          <p:nvPr/>
        </p:nvCxnSpPr>
        <p:spPr>
          <a:xfrm>
            <a:off x="5436096" y="3429000"/>
            <a:ext cx="1809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Gerade Verbindung 11">
            <a:extLst>
              <a:ext uri="{FF2B5EF4-FFF2-40B4-BE49-F238E27FC236}">
                <a16:creationId xmlns:a16="http://schemas.microsoft.com/office/drawing/2014/main" id="{A8503DD6-5B93-42CB-9521-5A8CA789A108}"/>
              </a:ext>
            </a:extLst>
          </p:cNvPr>
          <p:cNvCxnSpPr/>
          <p:nvPr/>
        </p:nvCxnSpPr>
        <p:spPr>
          <a:xfrm>
            <a:off x="5436096" y="3543300"/>
            <a:ext cx="18097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301" name="Textfeld 12">
            <a:extLst>
              <a:ext uri="{FF2B5EF4-FFF2-40B4-BE49-F238E27FC236}">
                <a16:creationId xmlns:a16="http://schemas.microsoft.com/office/drawing/2014/main" id="{B49A9333-6240-4999-8478-8D04C5AAFB81}"/>
              </a:ext>
            </a:extLst>
          </p:cNvPr>
          <p:cNvSpPr txBox="1">
            <a:spLocks noChangeArrowheads="1"/>
          </p:cNvSpPr>
          <p:nvPr/>
        </p:nvSpPr>
        <p:spPr bwMode="auto">
          <a:xfrm>
            <a:off x="5723582" y="3214688"/>
            <a:ext cx="2736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1800" b="1">
                <a:solidFill>
                  <a:prstClr val="black"/>
                </a:solidFill>
                <a:latin typeface="Arial" panose="020B0604020202020204" pitchFamily="34" charset="0"/>
              </a:rPr>
              <a:t>FAIRER ANTEIL pro Mensch = 1,6 gha</a:t>
            </a:r>
            <a:r>
              <a:rPr lang="de-DE" altLang="de-DE" sz="1800">
                <a:solidFill>
                  <a:prstClr val="black"/>
                </a:solidFill>
                <a:latin typeface="Arial" panose="020B0604020202020204" pitchFamily="34" charset="0"/>
              </a:rPr>
              <a:t>                               </a:t>
            </a:r>
          </a:p>
        </p:txBody>
      </p:sp>
    </p:spTree>
    <p:extLst>
      <p:ext uri="{BB962C8B-B14F-4D97-AF65-F5344CB8AC3E}">
        <p14:creationId xmlns:p14="http://schemas.microsoft.com/office/powerpoint/2010/main" val="4027262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2296" grpId="0"/>
      <p:bldP spid="12298" grpId="0"/>
      <p:bldP spid="123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47675" y="379413"/>
            <a:ext cx="8229600" cy="1143000"/>
          </a:xfrm>
        </p:spPr>
        <p:txBody>
          <a:bodyPr/>
          <a:lstStyle/>
          <a:p>
            <a:pPr eaLnBrk="1" hangingPunct="1"/>
            <a:r>
              <a:rPr lang="de-AT" altLang="de-DE" b="1" dirty="0"/>
              <a:t> Mini-Hektar-Workshop</a:t>
            </a:r>
            <a:endParaRPr lang="de-DE" altLang="de-DE" b="1" dirty="0"/>
          </a:p>
        </p:txBody>
      </p:sp>
      <p:sp>
        <p:nvSpPr>
          <p:cNvPr id="3" name="Inhaltsplatzhalter 2"/>
          <p:cNvSpPr>
            <a:spLocks noGrp="1"/>
          </p:cNvSpPr>
          <p:nvPr>
            <p:ph idx="1"/>
          </p:nvPr>
        </p:nvSpPr>
        <p:spPr>
          <a:xfrm>
            <a:off x="468313" y="1556792"/>
            <a:ext cx="8229600" cy="1800225"/>
          </a:xfrm>
        </p:spPr>
        <p:txBody>
          <a:bodyPr/>
          <a:lstStyle/>
          <a:p>
            <a:pPr marL="0" indent="0" algn="ctr" eaLnBrk="1" hangingPunct="1">
              <a:buNone/>
            </a:pPr>
            <a:r>
              <a:rPr lang="de-DE" sz="2800" b="1" dirty="0"/>
              <a:t>Wie können wir ein gutes Leben führen ohne unseren Planeten zu zerstören und ohne auf Kosten anderer Menschen zu leben?</a:t>
            </a:r>
          </a:p>
          <a:p>
            <a:pPr marL="0" indent="0" algn="ctr" eaLnBrk="1" hangingPunct="1">
              <a:buFont typeface="Arial" charset="0"/>
              <a:buNone/>
            </a:pPr>
            <a:endParaRPr lang="en-GB" altLang="de-DE" sz="3000" b="1" dirty="0"/>
          </a:p>
        </p:txBody>
      </p:sp>
      <p:pic>
        <p:nvPicPr>
          <p:cNvPr id="15365" name="Grafik 4"/>
          <p:cNvPicPr>
            <a:picLocks noChangeAspect="1"/>
          </p:cNvPicPr>
          <p:nvPr/>
        </p:nvPicPr>
        <p:blipFill>
          <a:blip r:embed="rId3" cstate="print"/>
          <a:srcRect/>
          <a:stretch>
            <a:fillRect/>
          </a:stretch>
        </p:blipFill>
        <p:spPr bwMode="auto">
          <a:xfrm>
            <a:off x="406801" y="332656"/>
            <a:ext cx="1079500" cy="973138"/>
          </a:xfrm>
          <a:prstGeom prst="rect">
            <a:avLst/>
          </a:prstGeom>
          <a:noFill/>
          <a:ln w="9525">
            <a:noFill/>
            <a:miter lim="800000"/>
            <a:headEnd/>
            <a:tailEnd/>
          </a:ln>
        </p:spPr>
      </p:pic>
      <p:sp>
        <p:nvSpPr>
          <p:cNvPr id="6" name="Textfeld 5">
            <a:extLst>
              <a:ext uri="{FF2B5EF4-FFF2-40B4-BE49-F238E27FC236}">
                <a16:creationId xmlns:a16="http://schemas.microsoft.com/office/drawing/2014/main" id="{92C93F3D-6E6B-482B-BC39-95B513B69AF9}"/>
              </a:ext>
            </a:extLst>
          </p:cNvPr>
          <p:cNvSpPr txBox="1">
            <a:spLocks noChangeArrowheads="1"/>
          </p:cNvSpPr>
          <p:nvPr/>
        </p:nvSpPr>
        <p:spPr bwMode="auto">
          <a:xfrm>
            <a:off x="107504" y="3131732"/>
            <a:ext cx="6333653" cy="11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800"/>
              </a:lnSpc>
              <a:spcBef>
                <a:spcPct val="0"/>
              </a:spcBef>
              <a:buClr>
                <a:srgbClr val="000000"/>
              </a:buClr>
              <a:buFont typeface="Times New Roman" panose="02020603050405020304" pitchFamily="18" charset="0"/>
              <a:buNone/>
            </a:pPr>
            <a:r>
              <a:rPr lang="de-DE" altLang="de-DE" sz="2200" dirty="0">
                <a:solidFill>
                  <a:srgbClr val="000000"/>
                </a:solidFill>
                <a:ea typeface="Arial Unicode MS" pitchFamily="34" charset="-128"/>
              </a:rPr>
              <a:t>Verfügbare produktive Fläche pro </a:t>
            </a:r>
            <a:r>
              <a:rPr lang="de-DE" altLang="de-DE" sz="2200" dirty="0" err="1">
                <a:solidFill>
                  <a:srgbClr val="000000"/>
                </a:solidFill>
                <a:ea typeface="Arial Unicode MS" pitchFamily="34" charset="-128"/>
              </a:rPr>
              <a:t>ErdenbewohnerIn</a:t>
            </a:r>
            <a:r>
              <a:rPr lang="de-DE" altLang="de-DE" sz="2200" dirty="0">
                <a:solidFill>
                  <a:srgbClr val="000000"/>
                </a:solidFill>
                <a:ea typeface="Arial Unicode MS" pitchFamily="34" charset="-128"/>
              </a:rPr>
              <a:t> </a:t>
            </a:r>
          </a:p>
          <a:p>
            <a:pPr>
              <a:lnSpc>
                <a:spcPts val="2800"/>
              </a:lnSpc>
              <a:spcBef>
                <a:spcPct val="0"/>
              </a:spcBef>
              <a:buClr>
                <a:srgbClr val="000000"/>
              </a:buClr>
              <a:buFont typeface="Times New Roman" panose="02020603050405020304" pitchFamily="18" charset="0"/>
              <a:buNone/>
            </a:pPr>
            <a:r>
              <a:rPr lang="de-DE" altLang="de-DE" sz="2200" dirty="0">
                <a:solidFill>
                  <a:srgbClr val="000000"/>
                </a:solidFill>
                <a:ea typeface="Arial Unicode MS" pitchFamily="34" charset="-128"/>
              </a:rPr>
              <a:t>= </a:t>
            </a:r>
            <a:r>
              <a:rPr lang="de-DE" altLang="de-DE" sz="2200" b="1" dirty="0">
                <a:solidFill>
                  <a:srgbClr val="000000"/>
                </a:solidFill>
                <a:ea typeface="Arial Unicode MS" pitchFamily="34" charset="-128"/>
              </a:rPr>
              <a:t>Fairer Anteil: 		</a:t>
            </a:r>
            <a:r>
              <a:rPr lang="de-DE" altLang="de-DE" sz="2200" dirty="0">
                <a:solidFill>
                  <a:srgbClr val="000000"/>
                </a:solidFill>
                <a:ea typeface="Arial Unicode MS" pitchFamily="34" charset="-128"/>
              </a:rPr>
              <a:t>											</a:t>
            </a:r>
          </a:p>
        </p:txBody>
      </p:sp>
      <p:sp>
        <p:nvSpPr>
          <p:cNvPr id="7" name="Textfeld 6">
            <a:extLst>
              <a:ext uri="{FF2B5EF4-FFF2-40B4-BE49-F238E27FC236}">
                <a16:creationId xmlns:a16="http://schemas.microsoft.com/office/drawing/2014/main" id="{D51E0E2C-2952-4B9C-BFCE-EB7E49ECB589}"/>
              </a:ext>
            </a:extLst>
          </p:cNvPr>
          <p:cNvSpPr txBox="1">
            <a:spLocks noChangeArrowheads="1"/>
          </p:cNvSpPr>
          <p:nvPr/>
        </p:nvSpPr>
        <p:spPr bwMode="auto">
          <a:xfrm>
            <a:off x="107504" y="4323968"/>
            <a:ext cx="7344940" cy="115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800"/>
              </a:lnSpc>
              <a:spcBef>
                <a:spcPct val="0"/>
              </a:spcBef>
              <a:buClr>
                <a:srgbClr val="000000"/>
              </a:buClr>
              <a:buFont typeface="Times New Roman" panose="02020603050405020304" pitchFamily="18" charset="0"/>
              <a:buNone/>
            </a:pPr>
            <a:r>
              <a:rPr lang="de-DE" altLang="de-DE" sz="2200" dirty="0">
                <a:solidFill>
                  <a:srgbClr val="000000"/>
                </a:solidFill>
                <a:ea typeface="Arial Unicode MS" pitchFamily="34" charset="-128"/>
              </a:rPr>
              <a:t>Fairer Anteil, wenn wir das </a:t>
            </a:r>
            <a:r>
              <a:rPr lang="de-DE" altLang="de-DE" sz="2200" b="1" dirty="0">
                <a:solidFill>
                  <a:srgbClr val="000000"/>
                </a:solidFill>
                <a:ea typeface="Arial Unicode MS" pitchFamily="34" charset="-128"/>
              </a:rPr>
              <a:t>Bevölkerungswachstum </a:t>
            </a:r>
            <a:br>
              <a:rPr lang="de-DE" altLang="de-DE" sz="2200" dirty="0">
                <a:solidFill>
                  <a:srgbClr val="000000"/>
                </a:solidFill>
                <a:ea typeface="Arial Unicode MS" pitchFamily="34" charset="-128"/>
              </a:rPr>
            </a:br>
            <a:r>
              <a:rPr lang="de-DE" altLang="de-DE" sz="2200" b="1" dirty="0">
                <a:solidFill>
                  <a:srgbClr val="000000"/>
                </a:solidFill>
                <a:ea typeface="Arial Unicode MS" pitchFamily="34" charset="-128"/>
              </a:rPr>
              <a:t>und den Anstieg des Ressourcenverbrauchs</a:t>
            </a:r>
            <a:br>
              <a:rPr lang="de-DE" altLang="de-DE" sz="2200" b="1" dirty="0">
                <a:solidFill>
                  <a:srgbClr val="000000"/>
                </a:solidFill>
                <a:ea typeface="Arial Unicode MS" pitchFamily="34" charset="-128"/>
              </a:rPr>
            </a:br>
            <a:r>
              <a:rPr lang="de-DE" altLang="de-DE" sz="2200" b="1" dirty="0">
                <a:solidFill>
                  <a:srgbClr val="000000"/>
                </a:solidFill>
                <a:ea typeface="Arial Unicode MS" pitchFamily="34" charset="-128"/>
              </a:rPr>
              <a:t>bis 2050 </a:t>
            </a:r>
            <a:r>
              <a:rPr lang="de-DE" altLang="de-DE" sz="2200" dirty="0">
                <a:solidFill>
                  <a:srgbClr val="000000"/>
                </a:solidFill>
                <a:ea typeface="Arial Unicode MS" pitchFamily="34" charset="-128"/>
              </a:rPr>
              <a:t>miteinberechnen </a:t>
            </a:r>
            <a:r>
              <a:rPr lang="de-DE" altLang="de-DE" sz="2200" dirty="0">
                <a:solidFill>
                  <a:srgbClr val="000000"/>
                </a:solidFill>
                <a:latin typeface="Arial" panose="020B0604020202020204" pitchFamily="34" charset="0"/>
                <a:ea typeface="Arial Unicode MS" pitchFamily="34" charset="-128"/>
              </a:rPr>
              <a:t>	</a:t>
            </a:r>
            <a:endParaRPr lang="de-DE" altLang="de-DE" sz="2200" dirty="0">
              <a:solidFill>
                <a:srgbClr val="000000"/>
              </a:solidFill>
              <a:ea typeface="Arial Unicode MS" pitchFamily="34" charset="-128"/>
            </a:endParaRPr>
          </a:p>
        </p:txBody>
      </p:sp>
      <p:sp>
        <p:nvSpPr>
          <p:cNvPr id="2" name="Rechteck 1">
            <a:extLst>
              <a:ext uri="{FF2B5EF4-FFF2-40B4-BE49-F238E27FC236}">
                <a16:creationId xmlns:a16="http://schemas.microsoft.com/office/drawing/2014/main" id="{FF1DC014-C45F-447F-A212-446F16311653}"/>
              </a:ext>
            </a:extLst>
          </p:cNvPr>
          <p:cNvSpPr/>
          <p:nvPr/>
        </p:nvSpPr>
        <p:spPr>
          <a:xfrm>
            <a:off x="3652101" y="3726103"/>
            <a:ext cx="1107996" cy="461665"/>
          </a:xfrm>
          <a:prstGeom prst="rect">
            <a:avLst/>
          </a:prstGeom>
        </p:spPr>
        <p:txBody>
          <a:bodyPr wrap="none">
            <a:spAutoFit/>
          </a:bodyPr>
          <a:lstStyle/>
          <a:p>
            <a:r>
              <a:rPr lang="de-DE" altLang="de-DE" sz="2400" b="1" dirty="0">
                <a:solidFill>
                  <a:srgbClr val="000000"/>
                </a:solidFill>
                <a:latin typeface="Calibri"/>
                <a:ea typeface="Arial Unicode MS" pitchFamily="34" charset="-128"/>
              </a:rPr>
              <a:t>1,6 </a:t>
            </a:r>
            <a:r>
              <a:rPr lang="de-DE" altLang="de-DE" sz="2400" b="1" dirty="0" err="1">
                <a:solidFill>
                  <a:srgbClr val="000000"/>
                </a:solidFill>
                <a:latin typeface="Calibri"/>
                <a:ea typeface="Arial Unicode MS" pitchFamily="34" charset="-128"/>
              </a:rPr>
              <a:t>gha</a:t>
            </a:r>
            <a:endParaRPr lang="de-AT" sz="2400" b="1" dirty="0">
              <a:solidFill>
                <a:prstClr val="black"/>
              </a:solidFill>
              <a:latin typeface="Calibri"/>
            </a:endParaRPr>
          </a:p>
        </p:txBody>
      </p:sp>
      <p:sp>
        <p:nvSpPr>
          <p:cNvPr id="4" name="Rechteck 3">
            <a:extLst>
              <a:ext uri="{FF2B5EF4-FFF2-40B4-BE49-F238E27FC236}">
                <a16:creationId xmlns:a16="http://schemas.microsoft.com/office/drawing/2014/main" id="{B1D1E871-B0E4-47C7-A4E4-7CF816BCCF6E}"/>
              </a:ext>
            </a:extLst>
          </p:cNvPr>
          <p:cNvSpPr/>
          <p:nvPr/>
        </p:nvSpPr>
        <p:spPr>
          <a:xfrm>
            <a:off x="3635896" y="5477031"/>
            <a:ext cx="1263487" cy="461665"/>
          </a:xfrm>
          <a:prstGeom prst="rect">
            <a:avLst/>
          </a:prstGeom>
        </p:spPr>
        <p:txBody>
          <a:bodyPr wrap="none">
            <a:spAutoFit/>
          </a:bodyPr>
          <a:lstStyle/>
          <a:p>
            <a:r>
              <a:rPr lang="de-DE" altLang="de-DE" sz="2400" b="1" dirty="0">
                <a:solidFill>
                  <a:srgbClr val="000000"/>
                </a:solidFill>
                <a:latin typeface="Calibri"/>
                <a:ea typeface="Arial Unicode MS" pitchFamily="34" charset="-128"/>
              </a:rPr>
              <a:t>1,00 </a:t>
            </a:r>
            <a:r>
              <a:rPr lang="de-DE" altLang="de-DE" sz="2400" b="1" dirty="0" err="1">
                <a:solidFill>
                  <a:srgbClr val="000000"/>
                </a:solidFill>
                <a:latin typeface="Calibri"/>
                <a:ea typeface="Arial Unicode MS" pitchFamily="34" charset="-128"/>
              </a:rPr>
              <a:t>gha</a:t>
            </a:r>
            <a:endParaRPr lang="de-AT" sz="2400" dirty="0">
              <a:solidFill>
                <a:prstClr val="black"/>
              </a:solidFill>
              <a:latin typeface="Calibri"/>
            </a:endParaRPr>
          </a:p>
        </p:txBody>
      </p:sp>
      <p:pic>
        <p:nvPicPr>
          <p:cNvPr id="10" name="Picture 14" descr="C:\Users\Dobeiner\Documents\1_EVA toshiba\ARBEIT\footprint\Bilder\ha-Workshop\2016_06_07\IMG_1194.JPG">
            <a:extLst>
              <a:ext uri="{FF2B5EF4-FFF2-40B4-BE49-F238E27FC236}">
                <a16:creationId xmlns:a16="http://schemas.microsoft.com/office/drawing/2014/main" id="{BE292ADC-F577-4B4A-8020-0045A6FA3329}"/>
              </a:ext>
            </a:extLst>
          </p:cNvPr>
          <p:cNvPicPr>
            <a:picLocks noChangeAspect="1" noChangeArrowheads="1"/>
          </p:cNvPicPr>
          <p:nvPr/>
        </p:nvPicPr>
        <p:blipFill>
          <a:blip r:embed="rId4" cstate="print"/>
          <a:srcRect/>
          <a:stretch>
            <a:fillRect/>
          </a:stretch>
        </p:blipFill>
        <p:spPr bwMode="auto">
          <a:xfrm>
            <a:off x="6156176" y="3043323"/>
            <a:ext cx="2951785" cy="1969853"/>
          </a:xfrm>
          <a:prstGeom prst="rect">
            <a:avLst/>
          </a:prstGeom>
          <a:noFill/>
          <a:ln w="9525">
            <a:noFill/>
            <a:miter lim="800000"/>
            <a:headEnd/>
            <a:tailEnd/>
          </a:ln>
        </p:spPr>
      </p:pic>
    </p:spTree>
    <p:extLst>
      <p:ext uri="{BB962C8B-B14F-4D97-AF65-F5344CB8AC3E}">
        <p14:creationId xmlns:p14="http://schemas.microsoft.com/office/powerpoint/2010/main" val="2750196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4"/>
          <p:cNvSpPr>
            <a:spLocks noChangeArrowheads="1"/>
          </p:cNvSpPr>
          <p:nvPr/>
        </p:nvSpPr>
        <p:spPr bwMode="auto">
          <a:xfrm>
            <a:off x="323850" y="404813"/>
            <a:ext cx="8424863" cy="863600"/>
          </a:xfrm>
          <a:prstGeom prst="rect">
            <a:avLst/>
          </a:prstGeom>
          <a:noFill/>
          <a:ln w="9525">
            <a:noFill/>
            <a:miter lim="800000"/>
            <a:headEnd/>
            <a:tailEnd/>
          </a:ln>
        </p:spPr>
        <p:txBody>
          <a:bodyPr lIns="90000" tIns="46800" rIns="90000" bIns="46800" anchor="ctr"/>
          <a:lstStyle/>
          <a:p>
            <a:pPr algn="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3600">
              <a:solidFill>
                <a:srgbClr val="000000"/>
              </a:solidFill>
              <a:latin typeface="Calibri" pitchFamily="34" charset="0"/>
              <a:ea typeface="Arial Unicode MS" pitchFamily="34" charset="-128"/>
              <a:cs typeface="Arial Unicode MS" pitchFamily="34" charset="-128"/>
            </a:endParaRPr>
          </a:p>
        </p:txBody>
      </p:sp>
      <p:sp>
        <p:nvSpPr>
          <p:cNvPr id="16391" name="Titel 1"/>
          <p:cNvSpPr>
            <a:spLocks noGrp="1"/>
          </p:cNvSpPr>
          <p:nvPr>
            <p:ph type="title"/>
          </p:nvPr>
        </p:nvSpPr>
        <p:spPr bwMode="auto">
          <a:xfrm>
            <a:off x="427038" y="385763"/>
            <a:ext cx="8321675" cy="102711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pPr>
            <a:r>
              <a:rPr lang="de-AT" altLang="de-DE" sz="3600" b="1" dirty="0"/>
              <a:t>   </a:t>
            </a:r>
            <a:r>
              <a:rPr lang="de-AT" altLang="de-DE" b="1" dirty="0"/>
              <a:t>Mini-Hektar-Workshop </a:t>
            </a:r>
            <a:r>
              <a:rPr lang="de-AT" altLang="de-DE" sz="1400" b="1" dirty="0"/>
              <a:t> </a:t>
            </a:r>
            <a:br>
              <a:rPr lang="de-AT" altLang="de-DE" sz="3600" b="1" dirty="0"/>
            </a:br>
            <a:r>
              <a:rPr lang="en-GB" altLang="de-DE" sz="500" b="1" dirty="0"/>
              <a:t> </a:t>
            </a:r>
            <a:br>
              <a:rPr lang="en-GB" altLang="de-DE" sz="800" b="1" dirty="0"/>
            </a:br>
            <a:endParaRPr lang="de-AT" altLang="de-DE" sz="2400" b="1" dirty="0"/>
          </a:p>
        </p:txBody>
      </p:sp>
      <p:pic>
        <p:nvPicPr>
          <p:cNvPr id="16392" name="Grafik 14"/>
          <p:cNvPicPr>
            <a:picLocks noChangeAspect="1"/>
          </p:cNvPicPr>
          <p:nvPr/>
        </p:nvPicPr>
        <p:blipFill>
          <a:blip r:embed="rId3" cstate="print"/>
          <a:srcRect/>
          <a:stretch>
            <a:fillRect/>
          </a:stretch>
        </p:blipFill>
        <p:spPr bwMode="auto">
          <a:xfrm>
            <a:off x="468313" y="3816350"/>
            <a:ext cx="2940050" cy="2205038"/>
          </a:xfrm>
          <a:prstGeom prst="rect">
            <a:avLst/>
          </a:prstGeom>
          <a:noFill/>
          <a:ln w="9525">
            <a:noFill/>
            <a:miter lim="800000"/>
            <a:headEnd/>
            <a:tailEnd/>
          </a:ln>
        </p:spPr>
      </p:pic>
      <p:sp>
        <p:nvSpPr>
          <p:cNvPr id="14" name="Textfeld 2"/>
          <p:cNvSpPr txBox="1">
            <a:spLocks noChangeArrowheads="1"/>
          </p:cNvSpPr>
          <p:nvPr/>
        </p:nvSpPr>
        <p:spPr bwMode="auto">
          <a:xfrm>
            <a:off x="611188" y="1412875"/>
            <a:ext cx="7885112" cy="1815882"/>
          </a:xfrm>
          <a:prstGeom prst="rect">
            <a:avLst/>
          </a:prstGeom>
          <a:noFill/>
          <a:ln w="9525">
            <a:noFill/>
            <a:miter lim="800000"/>
            <a:headEnd/>
            <a:tailEnd/>
          </a:ln>
        </p:spPr>
        <p:txBody>
          <a:bodyPr>
            <a:spAutoFit/>
          </a:bodyPr>
          <a:lstStyle/>
          <a:p>
            <a:pPr algn="ctr" defTabSz="449263">
              <a:buClr>
                <a:srgbClr val="000000"/>
              </a:buClr>
              <a:buSzPct val="100000"/>
            </a:pPr>
            <a:r>
              <a:rPr lang="de-DE" altLang="de-DE" sz="2000" b="1" dirty="0">
                <a:solidFill>
                  <a:srgbClr val="000000"/>
                </a:solidFill>
                <a:latin typeface="Calibri" pitchFamily="34" charset="0"/>
                <a:ea typeface="Arial Unicode MS" pitchFamily="34" charset="-128"/>
                <a:cs typeface="Arial Unicode MS" pitchFamily="34" charset="-128"/>
              </a:rPr>
              <a:t>      </a:t>
            </a:r>
            <a:r>
              <a:rPr lang="de-AT" sz="2800" b="1" dirty="0">
                <a:latin typeface="+mn-lt"/>
              </a:rPr>
              <a:t>Spielfeld</a:t>
            </a:r>
            <a:r>
              <a:rPr lang="de-AT" sz="2800" dirty="0">
                <a:latin typeface="+mn-lt"/>
              </a:rPr>
              <a:t> = </a:t>
            </a:r>
            <a:r>
              <a:rPr lang="de-AT" sz="2800" b="1" dirty="0">
                <a:latin typeface="+mn-lt"/>
              </a:rPr>
              <a:t>Fläche</a:t>
            </a:r>
            <a:r>
              <a:rPr lang="de-AT" sz="2800" dirty="0">
                <a:latin typeface="+mn-lt"/>
              </a:rPr>
              <a:t>, die </a:t>
            </a:r>
            <a:r>
              <a:rPr lang="de-AT" sz="2800" b="1" dirty="0">
                <a:latin typeface="+mn-lt"/>
              </a:rPr>
              <a:t>jedem Menschen </a:t>
            </a:r>
            <a:r>
              <a:rPr lang="de-AT" sz="2800" dirty="0">
                <a:latin typeface="+mn-lt"/>
              </a:rPr>
              <a:t>in einer gerechten Welt zusteht  = </a:t>
            </a:r>
            <a:r>
              <a:rPr lang="de-AT" sz="2800" b="1" dirty="0">
                <a:latin typeface="+mn-lt"/>
              </a:rPr>
              <a:t>50 Spielsteine </a:t>
            </a:r>
            <a:r>
              <a:rPr lang="de-AT" sz="2800" dirty="0">
                <a:latin typeface="+mn-lt"/>
              </a:rPr>
              <a:t>pro </a:t>
            </a:r>
            <a:r>
              <a:rPr lang="de-AT" sz="2800" dirty="0" err="1">
                <a:latin typeface="+mn-lt"/>
              </a:rPr>
              <a:t>ErdenbürgerIn</a:t>
            </a:r>
            <a:r>
              <a:rPr lang="de-AT" sz="2800" dirty="0">
                <a:latin typeface="+mn-lt"/>
              </a:rPr>
              <a:t> = </a:t>
            </a:r>
            <a:r>
              <a:rPr lang="de-AT" sz="2800" b="1" u="sng" dirty="0">
                <a:latin typeface="+mn-lt"/>
              </a:rPr>
              <a:t>fairer Anteil</a:t>
            </a:r>
            <a:endParaRPr lang="de-DE" sz="2800" b="1" u="sng" dirty="0">
              <a:latin typeface="+mn-lt"/>
            </a:endParaRPr>
          </a:p>
          <a:p>
            <a:pPr algn="ctr" defTabSz="449263">
              <a:buClr>
                <a:srgbClr val="000000"/>
              </a:buClr>
              <a:buSzPct val="100000"/>
              <a:buFont typeface="Times New Roman" pitchFamily="18" charset="0"/>
              <a:buNone/>
            </a:pPr>
            <a:endParaRPr lang="de-DE" altLang="de-DE" sz="2800" b="1" dirty="0">
              <a:solidFill>
                <a:srgbClr val="FF0000"/>
              </a:solidFill>
              <a:latin typeface="Calibri" pitchFamily="34" charset="0"/>
              <a:ea typeface="Arial Unicode MS" pitchFamily="34" charset="-128"/>
              <a:cs typeface="Arial Unicode MS" pitchFamily="34" charset="-128"/>
            </a:endParaRPr>
          </a:p>
        </p:txBody>
      </p:sp>
      <p:sp>
        <p:nvSpPr>
          <p:cNvPr id="14346" name="Rechteck 14"/>
          <p:cNvSpPr>
            <a:spLocks noChangeArrowheads="1"/>
          </p:cNvSpPr>
          <p:nvPr/>
        </p:nvSpPr>
        <p:spPr bwMode="auto">
          <a:xfrm>
            <a:off x="1259632" y="3068638"/>
            <a:ext cx="7776864" cy="461665"/>
          </a:xfrm>
          <a:prstGeom prst="rect">
            <a:avLst/>
          </a:prstGeom>
          <a:noFill/>
          <a:ln w="9525">
            <a:noFill/>
            <a:miter lim="800000"/>
            <a:headEnd/>
            <a:tailEnd/>
          </a:ln>
        </p:spPr>
        <p:txBody>
          <a:bodyPr wrap="square">
            <a:spAutoFit/>
          </a:bodyPr>
          <a:lstStyle/>
          <a:p>
            <a:r>
              <a:rPr lang="de-DE" altLang="de-DE" sz="2400" b="1" dirty="0">
                <a:latin typeface="+mj-lt"/>
              </a:rPr>
              <a:t>Belege die Spielfläche mit deinem Bedarf für ein Jahr: </a:t>
            </a:r>
            <a:endParaRPr lang="de-DE" altLang="en-US" sz="2400" b="1" dirty="0">
              <a:latin typeface="+mj-lt"/>
            </a:endParaRPr>
          </a:p>
        </p:txBody>
      </p:sp>
      <p:sp>
        <p:nvSpPr>
          <p:cNvPr id="11" name="Titel 1"/>
          <p:cNvSpPr txBox="1">
            <a:spLocks/>
          </p:cNvSpPr>
          <p:nvPr/>
        </p:nvSpPr>
        <p:spPr bwMode="auto">
          <a:xfrm>
            <a:off x="6199709" y="5097884"/>
            <a:ext cx="2343150" cy="763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bg1"/>
                </a:solidFill>
                <a:latin typeface="Arial" charset="0"/>
                <a:ea typeface="Arial Unicode MS" pitchFamily="34" charset="-128"/>
                <a:cs typeface="Arial Unicode MS" pitchFamily="34" charset="-128"/>
              </a:defRPr>
            </a:lvl1pPr>
            <a:lvl2pPr eaLnBrk="0" hangingPunct="0">
              <a:defRPr sz="2400" i="1">
                <a:solidFill>
                  <a:schemeClr val="bg1"/>
                </a:solidFill>
                <a:latin typeface="Arial" charset="0"/>
                <a:ea typeface="Arial Unicode MS" pitchFamily="34" charset="-128"/>
                <a:cs typeface="Arial Unicode MS" pitchFamily="34" charset="-128"/>
              </a:defRPr>
            </a:lvl2pPr>
            <a:lvl3pPr eaLnBrk="0" hangingPunct="0">
              <a:defRPr sz="2400" i="1">
                <a:solidFill>
                  <a:schemeClr val="bg1"/>
                </a:solidFill>
                <a:latin typeface="Arial" charset="0"/>
                <a:ea typeface="Arial Unicode MS" pitchFamily="34" charset="-128"/>
                <a:cs typeface="Arial Unicode MS" pitchFamily="34" charset="-128"/>
              </a:defRPr>
            </a:lvl3pPr>
            <a:lvl4pPr eaLnBrk="0" hangingPunct="0">
              <a:defRPr sz="2400" i="1">
                <a:solidFill>
                  <a:schemeClr val="bg1"/>
                </a:solidFill>
                <a:latin typeface="Arial" charset="0"/>
                <a:ea typeface="Arial Unicode MS" pitchFamily="34" charset="-128"/>
                <a:cs typeface="Arial Unicode MS" pitchFamily="34" charset="-128"/>
              </a:defRPr>
            </a:lvl4pPr>
            <a:lvl5pPr eaLnBrk="0" hangingPunct="0">
              <a:defRPr sz="2400" i="1">
                <a:solidFill>
                  <a:schemeClr val="bg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9pPr>
          </a:lstStyle>
          <a:p>
            <a:pPr algn="ctr" eaLnBrk="1" fontAlgn="base" hangingPunct="1">
              <a:spcBef>
                <a:spcPct val="0"/>
              </a:spcBef>
              <a:spcAft>
                <a:spcPct val="0"/>
              </a:spcAft>
            </a:pPr>
            <a:r>
              <a:rPr lang="de-DE" altLang="de-DE" i="0">
                <a:solidFill>
                  <a:srgbClr val="000000"/>
                </a:solidFill>
                <a:cs typeface="Arial" charset="0"/>
              </a:rPr>
              <a:t>SONSTIGER </a:t>
            </a:r>
            <a:r>
              <a:rPr lang="de-DE" altLang="de-DE" i="0" dirty="0">
                <a:solidFill>
                  <a:srgbClr val="000000"/>
                </a:solidFill>
                <a:cs typeface="Arial" charset="0"/>
              </a:rPr>
              <a:t>KONSUM</a:t>
            </a:r>
            <a:endParaRPr lang="de-AT" altLang="de-DE" i="0" dirty="0">
              <a:solidFill>
                <a:srgbClr val="000000"/>
              </a:solidFill>
              <a:cs typeface="Arial" charset="0"/>
            </a:endParaRPr>
          </a:p>
        </p:txBody>
      </p:sp>
      <p:sp>
        <p:nvSpPr>
          <p:cNvPr id="12" name="Titel 1"/>
          <p:cNvSpPr txBox="1">
            <a:spLocks/>
          </p:cNvSpPr>
          <p:nvPr/>
        </p:nvSpPr>
        <p:spPr bwMode="auto">
          <a:xfrm>
            <a:off x="3635896" y="3861222"/>
            <a:ext cx="2303463" cy="7524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bg1"/>
                </a:solidFill>
                <a:latin typeface="Arial" charset="0"/>
                <a:ea typeface="Arial Unicode MS" pitchFamily="34" charset="-128"/>
                <a:cs typeface="Arial Unicode MS" pitchFamily="34" charset="-128"/>
              </a:defRPr>
            </a:lvl1pPr>
            <a:lvl2pPr eaLnBrk="0" hangingPunct="0">
              <a:defRPr sz="2400" i="1">
                <a:solidFill>
                  <a:schemeClr val="bg1"/>
                </a:solidFill>
                <a:latin typeface="Arial" charset="0"/>
                <a:ea typeface="Arial Unicode MS" pitchFamily="34" charset="-128"/>
                <a:cs typeface="Arial Unicode MS" pitchFamily="34" charset="-128"/>
              </a:defRPr>
            </a:lvl2pPr>
            <a:lvl3pPr eaLnBrk="0" hangingPunct="0">
              <a:defRPr sz="2400" i="1">
                <a:solidFill>
                  <a:schemeClr val="bg1"/>
                </a:solidFill>
                <a:latin typeface="Arial" charset="0"/>
                <a:ea typeface="Arial Unicode MS" pitchFamily="34" charset="-128"/>
                <a:cs typeface="Arial Unicode MS" pitchFamily="34" charset="-128"/>
              </a:defRPr>
            </a:lvl3pPr>
            <a:lvl4pPr eaLnBrk="0" hangingPunct="0">
              <a:defRPr sz="2400" i="1">
                <a:solidFill>
                  <a:schemeClr val="bg1"/>
                </a:solidFill>
                <a:latin typeface="Arial" charset="0"/>
                <a:ea typeface="Arial Unicode MS" pitchFamily="34" charset="-128"/>
                <a:cs typeface="Arial Unicode MS" pitchFamily="34" charset="-128"/>
              </a:defRPr>
            </a:lvl4pPr>
            <a:lvl5pPr eaLnBrk="0" hangingPunct="0">
              <a:defRPr sz="2400" i="1">
                <a:solidFill>
                  <a:schemeClr val="bg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9pPr>
          </a:lstStyle>
          <a:p>
            <a:pPr algn="ctr" eaLnBrk="1" fontAlgn="base" hangingPunct="1">
              <a:spcBef>
                <a:spcPct val="0"/>
              </a:spcBef>
              <a:spcAft>
                <a:spcPct val="0"/>
              </a:spcAft>
            </a:pPr>
            <a:r>
              <a:rPr lang="de-DE" altLang="de-DE" i="0">
                <a:solidFill>
                  <a:srgbClr val="000000"/>
                </a:solidFill>
                <a:cs typeface="Arial" charset="0"/>
              </a:rPr>
              <a:t>ERNÄHRUNG</a:t>
            </a:r>
            <a:endParaRPr lang="de-AT" altLang="de-DE" i="0">
              <a:solidFill>
                <a:srgbClr val="000000"/>
              </a:solidFill>
              <a:cs typeface="Arial" charset="0"/>
            </a:endParaRPr>
          </a:p>
        </p:txBody>
      </p:sp>
      <p:sp>
        <p:nvSpPr>
          <p:cNvPr id="13" name="Titel 1"/>
          <p:cNvSpPr txBox="1">
            <a:spLocks/>
          </p:cNvSpPr>
          <p:nvPr/>
        </p:nvSpPr>
        <p:spPr bwMode="auto">
          <a:xfrm>
            <a:off x="6179071" y="3848522"/>
            <a:ext cx="2349500" cy="765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bg1"/>
                </a:solidFill>
                <a:latin typeface="Arial" charset="0"/>
                <a:ea typeface="Arial Unicode MS" pitchFamily="34" charset="-128"/>
                <a:cs typeface="Arial Unicode MS" pitchFamily="34" charset="-128"/>
              </a:defRPr>
            </a:lvl1pPr>
            <a:lvl2pPr eaLnBrk="0" hangingPunct="0">
              <a:defRPr sz="2400" i="1">
                <a:solidFill>
                  <a:schemeClr val="bg1"/>
                </a:solidFill>
                <a:latin typeface="Arial" charset="0"/>
                <a:ea typeface="Arial Unicode MS" pitchFamily="34" charset="-128"/>
                <a:cs typeface="Arial Unicode MS" pitchFamily="34" charset="-128"/>
              </a:defRPr>
            </a:lvl2pPr>
            <a:lvl3pPr eaLnBrk="0" hangingPunct="0">
              <a:defRPr sz="2400" i="1">
                <a:solidFill>
                  <a:schemeClr val="bg1"/>
                </a:solidFill>
                <a:latin typeface="Arial" charset="0"/>
                <a:ea typeface="Arial Unicode MS" pitchFamily="34" charset="-128"/>
                <a:cs typeface="Arial Unicode MS" pitchFamily="34" charset="-128"/>
              </a:defRPr>
            </a:lvl3pPr>
            <a:lvl4pPr eaLnBrk="0" hangingPunct="0">
              <a:defRPr sz="2400" i="1">
                <a:solidFill>
                  <a:schemeClr val="bg1"/>
                </a:solidFill>
                <a:latin typeface="Arial" charset="0"/>
                <a:ea typeface="Arial Unicode MS" pitchFamily="34" charset="-128"/>
                <a:cs typeface="Arial Unicode MS" pitchFamily="34" charset="-128"/>
              </a:defRPr>
            </a:lvl4pPr>
            <a:lvl5pPr eaLnBrk="0" hangingPunct="0">
              <a:defRPr sz="2400" i="1">
                <a:solidFill>
                  <a:schemeClr val="bg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9pPr>
          </a:lstStyle>
          <a:p>
            <a:pPr algn="ctr" eaLnBrk="1" fontAlgn="base" hangingPunct="1">
              <a:spcBef>
                <a:spcPct val="0"/>
              </a:spcBef>
              <a:spcAft>
                <a:spcPct val="0"/>
              </a:spcAft>
            </a:pPr>
            <a:r>
              <a:rPr lang="de-DE" altLang="de-DE" i="0">
                <a:solidFill>
                  <a:srgbClr val="000000"/>
                </a:solidFill>
                <a:cs typeface="Arial" charset="0"/>
              </a:rPr>
              <a:t>MOBILITÄT</a:t>
            </a:r>
          </a:p>
        </p:txBody>
      </p:sp>
      <p:sp>
        <p:nvSpPr>
          <p:cNvPr id="15" name="Titel 1"/>
          <p:cNvSpPr txBox="1">
            <a:spLocks/>
          </p:cNvSpPr>
          <p:nvPr/>
        </p:nvSpPr>
        <p:spPr bwMode="auto">
          <a:xfrm>
            <a:off x="3635896" y="5085184"/>
            <a:ext cx="2343150" cy="7524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i="1">
                <a:solidFill>
                  <a:schemeClr val="bg1"/>
                </a:solidFill>
                <a:latin typeface="Arial" charset="0"/>
                <a:ea typeface="Arial Unicode MS" pitchFamily="34" charset="-128"/>
                <a:cs typeface="Arial Unicode MS" pitchFamily="34" charset="-128"/>
              </a:defRPr>
            </a:lvl1pPr>
            <a:lvl2pPr eaLnBrk="0" hangingPunct="0">
              <a:defRPr sz="2400" i="1">
                <a:solidFill>
                  <a:schemeClr val="bg1"/>
                </a:solidFill>
                <a:latin typeface="Arial" charset="0"/>
                <a:ea typeface="Arial Unicode MS" pitchFamily="34" charset="-128"/>
                <a:cs typeface="Arial Unicode MS" pitchFamily="34" charset="-128"/>
              </a:defRPr>
            </a:lvl2pPr>
            <a:lvl3pPr eaLnBrk="0" hangingPunct="0">
              <a:defRPr sz="2400" i="1">
                <a:solidFill>
                  <a:schemeClr val="bg1"/>
                </a:solidFill>
                <a:latin typeface="Arial" charset="0"/>
                <a:ea typeface="Arial Unicode MS" pitchFamily="34" charset="-128"/>
                <a:cs typeface="Arial Unicode MS" pitchFamily="34" charset="-128"/>
              </a:defRPr>
            </a:lvl3pPr>
            <a:lvl4pPr eaLnBrk="0" hangingPunct="0">
              <a:defRPr sz="2400" i="1">
                <a:solidFill>
                  <a:schemeClr val="bg1"/>
                </a:solidFill>
                <a:latin typeface="Arial" charset="0"/>
                <a:ea typeface="Arial Unicode MS" pitchFamily="34" charset="-128"/>
                <a:cs typeface="Arial Unicode MS" pitchFamily="34" charset="-128"/>
              </a:defRPr>
            </a:lvl4pPr>
            <a:lvl5pPr eaLnBrk="0" hangingPunct="0">
              <a:defRPr sz="2400" i="1">
                <a:solidFill>
                  <a:schemeClr val="bg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i="1">
                <a:solidFill>
                  <a:schemeClr val="bg1"/>
                </a:solidFill>
                <a:latin typeface="Arial" charset="0"/>
                <a:ea typeface="Arial Unicode MS" pitchFamily="34" charset="-128"/>
                <a:cs typeface="Arial Unicode MS" pitchFamily="34" charset="-128"/>
              </a:defRPr>
            </a:lvl9pPr>
          </a:lstStyle>
          <a:p>
            <a:pPr algn="ctr" eaLnBrk="1" fontAlgn="base" hangingPunct="1">
              <a:spcBef>
                <a:spcPct val="0"/>
              </a:spcBef>
              <a:spcAft>
                <a:spcPct val="0"/>
              </a:spcAft>
            </a:pPr>
            <a:r>
              <a:rPr lang="de-DE" altLang="de-DE" i="0">
                <a:solidFill>
                  <a:srgbClr val="000000"/>
                </a:solidFill>
                <a:cs typeface="Arial" charset="0"/>
              </a:rPr>
              <a:t>WOHNEN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346" grpId="0"/>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513482" y="3068960"/>
            <a:ext cx="7992244" cy="3097212"/>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marL="342900" indent="-342900" algn="ctr">
              <a:spcBef>
                <a:spcPts val="1200"/>
              </a:spcBef>
              <a:spcAft>
                <a:spcPts val="1200"/>
              </a:spcAft>
              <a:defRPr/>
            </a:pPr>
            <a:r>
              <a:rPr lang="en-GB" sz="3000" b="1" dirty="0" err="1">
                <a:solidFill>
                  <a:schemeClr val="tx1"/>
                </a:solidFill>
              </a:rPr>
              <a:t>Einigt</a:t>
            </a:r>
            <a:r>
              <a:rPr lang="en-GB" sz="3000" b="1" dirty="0">
                <a:solidFill>
                  <a:schemeClr val="tx1"/>
                </a:solidFill>
              </a:rPr>
              <a:t> </a:t>
            </a:r>
            <a:r>
              <a:rPr lang="en-GB" sz="3000" b="1" dirty="0" err="1">
                <a:solidFill>
                  <a:schemeClr val="tx1"/>
                </a:solidFill>
              </a:rPr>
              <a:t>euch</a:t>
            </a:r>
            <a:r>
              <a:rPr lang="en-GB" sz="3000" b="1" dirty="0">
                <a:solidFill>
                  <a:schemeClr val="tx1"/>
                </a:solidFill>
              </a:rPr>
              <a:t> in </a:t>
            </a:r>
            <a:r>
              <a:rPr lang="en-GB" sz="3000" b="1" dirty="0" err="1">
                <a:solidFill>
                  <a:schemeClr val="tx1"/>
                </a:solidFill>
              </a:rPr>
              <a:t>der</a:t>
            </a:r>
            <a:r>
              <a:rPr lang="en-GB" sz="3000" b="1" dirty="0">
                <a:solidFill>
                  <a:schemeClr val="tx1"/>
                </a:solidFill>
              </a:rPr>
              <a:t> </a:t>
            </a:r>
            <a:r>
              <a:rPr lang="en-GB" sz="3000" b="1" dirty="0" err="1">
                <a:solidFill>
                  <a:schemeClr val="tx1"/>
                </a:solidFill>
              </a:rPr>
              <a:t>Gruppe</a:t>
            </a:r>
            <a:r>
              <a:rPr lang="en-GB" sz="3000" b="1" dirty="0">
                <a:solidFill>
                  <a:schemeClr val="tx1"/>
                </a:solidFill>
              </a:rPr>
              <a:t> auf </a:t>
            </a:r>
            <a:r>
              <a:rPr lang="en-GB" sz="3000" b="1" u="sng" dirty="0" err="1">
                <a:solidFill>
                  <a:schemeClr val="tx1"/>
                </a:solidFill>
              </a:rPr>
              <a:t>eine</a:t>
            </a:r>
            <a:r>
              <a:rPr lang="en-GB" sz="3000" b="1" dirty="0">
                <a:solidFill>
                  <a:schemeClr val="tx1"/>
                </a:solidFill>
              </a:rPr>
              <a:t> </a:t>
            </a:r>
            <a:r>
              <a:rPr lang="en-GB" sz="3000" b="1" dirty="0" err="1">
                <a:solidFill>
                  <a:schemeClr val="tx1"/>
                </a:solidFill>
              </a:rPr>
              <a:t>Antwort</a:t>
            </a:r>
            <a:r>
              <a:rPr lang="en-GB" sz="3000" b="1" dirty="0">
                <a:solidFill>
                  <a:schemeClr val="tx1"/>
                </a:solidFill>
              </a:rPr>
              <a:t>: </a:t>
            </a:r>
          </a:p>
          <a:p>
            <a:pPr marL="342900" indent="-342900" algn="ctr">
              <a:spcBef>
                <a:spcPct val="20000"/>
              </a:spcBef>
              <a:spcAft>
                <a:spcPts val="1200"/>
              </a:spcAft>
              <a:defRPr/>
            </a:pPr>
            <a:r>
              <a:rPr lang="en-GB" sz="3000" b="1" dirty="0">
                <a:solidFill>
                  <a:schemeClr val="tx1"/>
                </a:solidFill>
              </a:rPr>
              <a:t>  Was </a:t>
            </a:r>
            <a:r>
              <a:rPr lang="en-GB" sz="3000" b="1" u="sng" dirty="0" err="1">
                <a:solidFill>
                  <a:schemeClr val="tx1"/>
                </a:solidFill>
              </a:rPr>
              <a:t>braucht</a:t>
            </a:r>
            <a:r>
              <a:rPr lang="en-GB" sz="3000" b="1" dirty="0">
                <a:solidFill>
                  <a:schemeClr val="tx1"/>
                </a:solidFill>
              </a:rPr>
              <a:t> </a:t>
            </a:r>
            <a:r>
              <a:rPr lang="en-GB" sz="3000" b="1" dirty="0" err="1">
                <a:solidFill>
                  <a:schemeClr val="tx1"/>
                </a:solidFill>
              </a:rPr>
              <a:t>ihr</a:t>
            </a:r>
            <a:r>
              <a:rPr lang="en-GB" sz="3000" b="1" dirty="0">
                <a:solidFill>
                  <a:schemeClr val="tx1"/>
                </a:solidFill>
              </a:rPr>
              <a:t> </a:t>
            </a:r>
            <a:r>
              <a:rPr lang="en-GB" sz="3000" b="1" dirty="0" err="1">
                <a:solidFill>
                  <a:schemeClr val="tx1"/>
                </a:solidFill>
              </a:rPr>
              <a:t>wirklich</a:t>
            </a:r>
            <a:r>
              <a:rPr lang="en-GB" sz="3000" b="1" dirty="0">
                <a:solidFill>
                  <a:schemeClr val="tx1"/>
                </a:solidFill>
              </a:rPr>
              <a:t> in den </a:t>
            </a:r>
            <a:r>
              <a:rPr lang="en-GB" sz="3000" b="1" dirty="0" err="1">
                <a:solidFill>
                  <a:schemeClr val="tx1"/>
                </a:solidFill>
              </a:rPr>
              <a:t>Bereichen</a:t>
            </a:r>
            <a:r>
              <a:rPr lang="en-GB" sz="3000" b="1" dirty="0">
                <a:solidFill>
                  <a:schemeClr val="tx1"/>
                </a:solidFill>
              </a:rPr>
              <a:t> </a:t>
            </a:r>
            <a:r>
              <a:rPr lang="en-GB" altLang="de-DE" sz="3000" b="1" dirty="0" err="1">
                <a:solidFill>
                  <a:srgbClr val="00B050"/>
                </a:solidFill>
              </a:rPr>
              <a:t>Ernährung</a:t>
            </a:r>
            <a:r>
              <a:rPr lang="en-GB" altLang="de-DE" sz="3000" b="1" dirty="0">
                <a:solidFill>
                  <a:srgbClr val="00B050"/>
                </a:solidFill>
              </a:rPr>
              <a:t>,</a:t>
            </a:r>
            <a:r>
              <a:rPr lang="en-GB" altLang="de-DE" sz="3000" b="1" dirty="0"/>
              <a:t> </a:t>
            </a:r>
            <a:r>
              <a:rPr lang="en-GB" altLang="de-DE" sz="3000" b="1" dirty="0" err="1">
                <a:solidFill>
                  <a:srgbClr val="0070C0"/>
                </a:solidFill>
              </a:rPr>
              <a:t>Wohnen</a:t>
            </a:r>
            <a:r>
              <a:rPr lang="en-GB" altLang="de-DE" sz="3000" b="1" dirty="0">
                <a:solidFill>
                  <a:srgbClr val="0070C0"/>
                </a:solidFill>
              </a:rPr>
              <a:t>,</a:t>
            </a:r>
            <a:r>
              <a:rPr lang="en-GB" altLang="de-DE" sz="3000" b="1" dirty="0"/>
              <a:t> </a:t>
            </a:r>
            <a:r>
              <a:rPr lang="en-GB" altLang="de-DE" sz="3000" b="1" dirty="0" err="1">
                <a:solidFill>
                  <a:srgbClr val="FF0000"/>
                </a:solidFill>
              </a:rPr>
              <a:t>Mobilität</a:t>
            </a:r>
            <a:r>
              <a:rPr lang="en-GB" altLang="de-DE" sz="3000" b="1" dirty="0">
                <a:solidFill>
                  <a:srgbClr val="FF0000"/>
                </a:solidFill>
              </a:rPr>
              <a:t> </a:t>
            </a:r>
            <a:r>
              <a:rPr lang="en-GB" altLang="de-DE" sz="3000" b="1" dirty="0">
                <a:solidFill>
                  <a:schemeClr val="tx1"/>
                </a:solidFill>
              </a:rPr>
              <a:t>und</a:t>
            </a:r>
            <a:r>
              <a:rPr lang="en-GB" altLang="de-DE" sz="3000" b="1" dirty="0"/>
              <a:t> </a:t>
            </a:r>
            <a:r>
              <a:rPr lang="en-GB" altLang="de-DE" sz="3000" b="1" dirty="0" err="1">
                <a:solidFill>
                  <a:srgbClr val="FFC000"/>
                </a:solidFill>
              </a:rPr>
              <a:t>Konsum</a:t>
            </a:r>
            <a:r>
              <a:rPr lang="en-GB" altLang="de-DE" sz="3000" b="1" dirty="0">
                <a:solidFill>
                  <a:schemeClr val="tx1"/>
                </a:solidFill>
              </a:rPr>
              <a:t>,</a:t>
            </a:r>
            <a:r>
              <a:rPr lang="en-GB" altLang="de-DE" sz="3000" b="1" dirty="0">
                <a:solidFill>
                  <a:srgbClr val="FFC000"/>
                </a:solidFill>
              </a:rPr>
              <a:t> </a:t>
            </a:r>
            <a:r>
              <a:rPr lang="en-GB" sz="3000" b="1" dirty="0" err="1">
                <a:solidFill>
                  <a:schemeClr val="tx1"/>
                </a:solidFill>
              </a:rPr>
              <a:t>damit</a:t>
            </a:r>
            <a:r>
              <a:rPr lang="en-GB" sz="3000" b="1" dirty="0">
                <a:solidFill>
                  <a:schemeClr val="tx1"/>
                </a:solidFill>
              </a:rPr>
              <a:t> </a:t>
            </a:r>
            <a:r>
              <a:rPr lang="en-GB" sz="3000" b="1" dirty="0" err="1">
                <a:solidFill>
                  <a:schemeClr val="tx1"/>
                </a:solidFill>
              </a:rPr>
              <a:t>ihr</a:t>
            </a:r>
            <a:r>
              <a:rPr lang="en-GB" sz="3000" b="1" dirty="0">
                <a:solidFill>
                  <a:schemeClr val="tx1"/>
                </a:solidFill>
              </a:rPr>
              <a:t> </a:t>
            </a:r>
            <a:r>
              <a:rPr lang="en-GB" sz="3000" b="1" dirty="0" err="1">
                <a:solidFill>
                  <a:schemeClr val="tx1"/>
                </a:solidFill>
              </a:rPr>
              <a:t>ein</a:t>
            </a:r>
            <a:r>
              <a:rPr lang="en-GB" sz="3000" b="1" dirty="0">
                <a:solidFill>
                  <a:schemeClr val="tx1"/>
                </a:solidFill>
              </a:rPr>
              <a:t> </a:t>
            </a:r>
            <a:r>
              <a:rPr lang="en-GB" sz="3000" b="1" u="sng" dirty="0" err="1">
                <a:solidFill>
                  <a:schemeClr val="tx1"/>
                </a:solidFill>
              </a:rPr>
              <a:t>gutes</a:t>
            </a:r>
            <a:r>
              <a:rPr lang="en-GB" sz="3000" b="1" u="sng" dirty="0">
                <a:solidFill>
                  <a:schemeClr val="tx1"/>
                </a:solidFill>
              </a:rPr>
              <a:t> Leben</a:t>
            </a:r>
            <a:r>
              <a:rPr lang="en-GB" sz="3000" b="1" dirty="0">
                <a:solidFill>
                  <a:schemeClr val="tx1"/>
                </a:solidFill>
              </a:rPr>
              <a:t> </a:t>
            </a:r>
            <a:r>
              <a:rPr lang="en-GB" sz="3000" b="1" dirty="0" err="1">
                <a:solidFill>
                  <a:schemeClr val="tx1"/>
                </a:solidFill>
              </a:rPr>
              <a:t>führen</a:t>
            </a:r>
            <a:r>
              <a:rPr lang="en-GB" sz="3000" b="1" dirty="0">
                <a:solidFill>
                  <a:schemeClr val="tx1"/>
                </a:solidFill>
              </a:rPr>
              <a:t> </a:t>
            </a:r>
            <a:r>
              <a:rPr lang="en-GB" sz="3000" b="1" dirty="0" err="1">
                <a:solidFill>
                  <a:schemeClr val="tx1"/>
                </a:solidFill>
              </a:rPr>
              <a:t>könnt</a:t>
            </a:r>
            <a:r>
              <a:rPr lang="en-GB" sz="3000" b="1" dirty="0">
                <a:solidFill>
                  <a:schemeClr val="tx1"/>
                </a:solidFill>
              </a:rPr>
              <a:t> UND </a:t>
            </a:r>
            <a:r>
              <a:rPr lang="en-GB" sz="3000" b="1" dirty="0" err="1">
                <a:solidFill>
                  <a:schemeClr val="tx1"/>
                </a:solidFill>
              </a:rPr>
              <a:t>innerhalb</a:t>
            </a:r>
            <a:r>
              <a:rPr lang="en-GB" sz="3000" b="1" dirty="0">
                <a:solidFill>
                  <a:schemeClr val="tx1"/>
                </a:solidFill>
              </a:rPr>
              <a:t> </a:t>
            </a:r>
            <a:r>
              <a:rPr lang="en-GB" sz="3000" b="1" dirty="0" err="1">
                <a:solidFill>
                  <a:schemeClr val="tx1"/>
                </a:solidFill>
              </a:rPr>
              <a:t>eures</a:t>
            </a:r>
            <a:r>
              <a:rPr lang="en-GB" sz="3000" b="1" dirty="0">
                <a:solidFill>
                  <a:schemeClr val="tx1"/>
                </a:solidFill>
              </a:rPr>
              <a:t> </a:t>
            </a:r>
            <a:r>
              <a:rPr lang="de-AT" sz="3000" b="1" u="sng" dirty="0">
                <a:solidFill>
                  <a:schemeClr val="tx1"/>
                </a:solidFill>
              </a:rPr>
              <a:t>fairen Anteils</a:t>
            </a:r>
            <a:r>
              <a:rPr lang="de-AT" sz="3000" b="1" dirty="0">
                <a:solidFill>
                  <a:schemeClr val="tx1"/>
                </a:solidFill>
              </a:rPr>
              <a:t> bleibt</a:t>
            </a:r>
            <a:r>
              <a:rPr lang="en-GB" sz="3000" b="1" dirty="0">
                <a:solidFill>
                  <a:schemeClr val="tx1"/>
                </a:solidFill>
              </a:rPr>
              <a:t>?</a:t>
            </a:r>
          </a:p>
        </p:txBody>
      </p:sp>
      <p:sp>
        <p:nvSpPr>
          <p:cNvPr id="17411" name="Titel 1"/>
          <p:cNvSpPr>
            <a:spLocks noGrp="1"/>
          </p:cNvSpPr>
          <p:nvPr>
            <p:ph type="title"/>
          </p:nvPr>
        </p:nvSpPr>
        <p:spPr bwMode="auto">
          <a:xfrm>
            <a:off x="539750" y="404664"/>
            <a:ext cx="8229600" cy="1012825"/>
          </a:xfrm>
          <a:noFill/>
          <a:ln>
            <a:miter lim="800000"/>
            <a:headEnd/>
            <a:tailEnd/>
          </a:ln>
        </p:spPr>
        <p:txBody>
          <a:bodyPr vert="horz" wrap="square" lIns="91440" tIns="45720" rIns="91440" bIns="45720" numCol="1" anchor="t" anchorCtr="0" compatLnSpc="1">
            <a:prstTxWarp prst="textNoShape">
              <a:avLst/>
            </a:prstTxWarp>
          </a:bodyPr>
          <a:lstStyle/>
          <a:p>
            <a:r>
              <a:rPr lang="de-AT" altLang="de-DE" b="1" dirty="0"/>
              <a:t>Mini-Hektar-Workshop</a:t>
            </a:r>
            <a:endParaRPr lang="de-DE" altLang="de-DE" b="1" dirty="0"/>
          </a:p>
        </p:txBody>
      </p:sp>
      <p:sp>
        <p:nvSpPr>
          <p:cNvPr id="3" name="Rechteck 2"/>
          <p:cNvSpPr/>
          <p:nvPr/>
        </p:nvSpPr>
        <p:spPr>
          <a:xfrm>
            <a:off x="395536" y="1556792"/>
            <a:ext cx="4896544" cy="1077218"/>
          </a:xfrm>
          <a:prstGeom prst="rect">
            <a:avLst/>
          </a:prstGeom>
        </p:spPr>
        <p:txBody>
          <a:bodyPr wrap="square">
            <a:spAutoFit/>
          </a:bodyPr>
          <a:lstStyle/>
          <a:p>
            <a:pPr marL="342900">
              <a:spcBef>
                <a:spcPts val="0"/>
              </a:spcBef>
              <a:spcAft>
                <a:spcPts val="1200"/>
              </a:spcAft>
              <a:defRPr/>
            </a:pPr>
            <a:r>
              <a:rPr lang="en-GB" sz="3200" b="1" dirty="0" err="1">
                <a:latin typeface="+mn-lt"/>
                <a:cs typeface="+mn-cs"/>
              </a:rPr>
              <a:t>Bildet</a:t>
            </a:r>
            <a:r>
              <a:rPr lang="en-GB" sz="3200" b="1" dirty="0">
                <a:latin typeface="+mn-lt"/>
                <a:cs typeface="+mn-cs"/>
              </a:rPr>
              <a:t> </a:t>
            </a:r>
            <a:r>
              <a:rPr lang="en-GB" sz="3200" b="1" dirty="0" err="1">
                <a:latin typeface="+mn-lt"/>
                <a:cs typeface="+mn-cs"/>
              </a:rPr>
              <a:t>Gruppen</a:t>
            </a:r>
            <a:r>
              <a:rPr lang="en-GB" sz="3200" b="1" dirty="0">
                <a:latin typeface="+mn-lt"/>
                <a:cs typeface="+mn-cs"/>
              </a:rPr>
              <a:t> </a:t>
            </a:r>
            <a:r>
              <a:rPr lang="en-GB" sz="3200" b="1">
                <a:latin typeface="+mn-lt"/>
                <a:cs typeface="+mn-cs"/>
              </a:rPr>
              <a:t>von 4-6 </a:t>
            </a:r>
            <a:r>
              <a:rPr lang="en-GB" sz="3200" b="1" dirty="0" err="1">
                <a:latin typeface="+mn-lt"/>
                <a:cs typeface="+mn-cs"/>
              </a:rPr>
              <a:t>Personen</a:t>
            </a:r>
            <a:r>
              <a:rPr lang="en-GB" sz="3200" b="1" dirty="0">
                <a:latin typeface="+mn-lt"/>
                <a:cs typeface="+mn-cs"/>
              </a:rPr>
              <a:t>!     </a:t>
            </a:r>
            <a:endParaRPr lang="de-DE" sz="3600" dirty="0"/>
          </a:p>
        </p:txBody>
      </p:sp>
      <p:pic>
        <p:nvPicPr>
          <p:cNvPr id="17413" name="Picture 7" descr="Hands, Friendship, Friends, Children, Fun, Happiness"/>
          <p:cNvPicPr>
            <a:picLocks noChangeAspect="1" noChangeArrowheads="1"/>
          </p:cNvPicPr>
          <p:nvPr/>
        </p:nvPicPr>
        <p:blipFill>
          <a:blip r:embed="rId3" cstate="print"/>
          <a:srcRect/>
          <a:stretch>
            <a:fillRect/>
          </a:stretch>
        </p:blipFill>
        <p:spPr bwMode="auto">
          <a:xfrm>
            <a:off x="5724079" y="1341183"/>
            <a:ext cx="2376313" cy="15837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C91C"/>
        </a:solidFill>
      </a:spPr>
      <a:bodyPr anchor="ctr"/>
      <a:lstStyle>
        <a:defPPr algn="ctr" fontAlgn="auto">
          <a:spcBef>
            <a:spcPts val="0"/>
          </a:spcBef>
          <a:spcAft>
            <a:spcPts val="0"/>
          </a:spcAft>
          <a:defRPr sz="2400" b="1" dirty="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theme>
</file>

<file path=ppt/theme/theme2.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C91C"/>
        </a:solidFill>
      </a:spPr>
      <a:bodyPr anchor="ctr"/>
      <a:lstStyle>
        <a:defPPr algn="ctr" fontAlgn="auto">
          <a:spcBef>
            <a:spcPts val="0"/>
          </a:spcBef>
          <a:spcAft>
            <a:spcPts val="0"/>
          </a:spcAft>
          <a:defRPr sz="2400" b="1" dirty="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4109</Words>
  <Application>Microsoft Office PowerPoint</Application>
  <PresentationFormat>Bildschirmpräsentation (4:3)</PresentationFormat>
  <Paragraphs>525</Paragraphs>
  <Slides>44</Slides>
  <Notes>34</Notes>
  <HiddenSlides>0</HiddenSlides>
  <MMClips>0</MMClips>
  <ScaleCrop>false</ScaleCrop>
  <HeadingPairs>
    <vt:vector size="8" baseType="variant">
      <vt:variant>
        <vt:lpstr>Verwendete Schriftarten</vt:lpstr>
      </vt:variant>
      <vt:variant>
        <vt:i4>5</vt:i4>
      </vt:variant>
      <vt:variant>
        <vt:lpstr>Design</vt:lpstr>
      </vt:variant>
      <vt:variant>
        <vt:i4>4</vt:i4>
      </vt:variant>
      <vt:variant>
        <vt:lpstr>Eingebettete OLE-Server</vt:lpstr>
      </vt:variant>
      <vt:variant>
        <vt:i4>1</vt:i4>
      </vt:variant>
      <vt:variant>
        <vt:lpstr>Folientitel</vt:lpstr>
      </vt:variant>
      <vt:variant>
        <vt:i4>44</vt:i4>
      </vt:variant>
    </vt:vector>
  </HeadingPairs>
  <TitlesOfParts>
    <vt:vector size="54" baseType="lpstr">
      <vt:lpstr>Arial</vt:lpstr>
      <vt:lpstr>Arial Unicode MS</vt:lpstr>
      <vt:lpstr>Book Antiqua</vt:lpstr>
      <vt:lpstr>Calibri</vt:lpstr>
      <vt:lpstr>Times New Roman</vt:lpstr>
      <vt:lpstr>Larissa-Design</vt:lpstr>
      <vt:lpstr>2_Larissa-Design</vt:lpstr>
      <vt:lpstr>1_Larissa-Design</vt:lpstr>
      <vt:lpstr>3_Larissa-Design</vt:lpstr>
      <vt:lpstr>Worksheet</vt:lpstr>
      <vt:lpstr>Mini-Hektar-Workshop</vt:lpstr>
      <vt:lpstr>Der Ökologische Fußabdruck</vt:lpstr>
      <vt:lpstr>PowerPoint-Präsentation</vt:lpstr>
      <vt:lpstr>Klimakrise</vt:lpstr>
      <vt:lpstr>Klimakrise</vt:lpstr>
      <vt:lpstr>Der Ökologische Fußabdruck</vt:lpstr>
      <vt:lpstr> Mini-Hektar-Workshop</vt:lpstr>
      <vt:lpstr>   Mini-Hektar-Workshop     </vt:lpstr>
      <vt:lpstr>Mini-Hektar-Workshop</vt:lpstr>
      <vt:lpstr>Ernährung</vt:lpstr>
      <vt:lpstr>PowerPoint-Präsentation</vt:lpstr>
      <vt:lpstr>PowerPoint-Präsentation</vt:lpstr>
      <vt:lpstr>Ernährung</vt:lpstr>
      <vt:lpstr>Berechnung des Klassendurchschnitts für Ernährung</vt:lpstr>
      <vt:lpstr>Ernährung</vt:lpstr>
      <vt:lpstr>Wohnen</vt:lpstr>
      <vt:lpstr>Wohnen</vt:lpstr>
      <vt:lpstr>Wohnen</vt:lpstr>
      <vt:lpstr>Berechnung des Klassendurchschnitts für Wohnen</vt:lpstr>
      <vt:lpstr>Wohnen</vt:lpstr>
      <vt:lpstr>Mobilität</vt:lpstr>
      <vt:lpstr>Mobilität</vt:lpstr>
      <vt:lpstr>Mobilität</vt:lpstr>
      <vt:lpstr>Mobilität</vt:lpstr>
      <vt:lpstr>Mobilität</vt:lpstr>
      <vt:lpstr>Mobilität</vt:lpstr>
      <vt:lpstr>Mit der Fläche, für die ein Spielteil steht (200 gm²), kommst du so weit:</vt:lpstr>
      <vt:lpstr>Berechnung des Klassendurchschnitts für Mobilität</vt:lpstr>
      <vt:lpstr>Mobilität</vt:lpstr>
      <vt:lpstr>Sonstiger Konsum</vt:lpstr>
      <vt:lpstr>Sonstiger Konsum</vt:lpstr>
      <vt:lpstr>Berechnung des Klassendurchschnitts für sonstigen Konsum</vt:lpstr>
      <vt:lpstr>Sonstiger Konsum</vt:lpstr>
      <vt:lpstr>Sonstiger Konsum</vt:lpstr>
      <vt:lpstr>Der Graue Fußabdruck</vt:lpstr>
      <vt:lpstr>Welche 5 Dinge reduzieren den Ökologischen Fußabdruck am meisten? </vt:lpstr>
      <vt:lpstr>PowerPoint-Präsentation</vt:lpstr>
      <vt:lpstr>Diskussion</vt:lpstr>
      <vt:lpstr>PowerPoint-Präsentation</vt:lpstr>
      <vt:lpstr>Quellen (Bilder)</vt:lpstr>
      <vt:lpstr>Quellen (Bilder)</vt:lpstr>
      <vt:lpstr>Quellen (Bilder)</vt:lpstr>
      <vt:lpstr>Quellen (Bilder)</vt:lpstr>
      <vt:lpstr>PowerPoint-Präsentation</vt:lpstr>
    </vt:vector>
  </TitlesOfParts>
  <Company>TU Wien - Studentenversion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Michaela</dc:creator>
  <cp:lastModifiedBy>dobei</cp:lastModifiedBy>
  <cp:revision>641</cp:revision>
  <dcterms:created xsi:type="dcterms:W3CDTF">2017-12-19T10:22:17Z</dcterms:created>
  <dcterms:modified xsi:type="dcterms:W3CDTF">2020-08-04T11:13:51Z</dcterms:modified>
</cp:coreProperties>
</file>