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764"/>
    <a:srgbClr val="6C86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DFFE3-E592-F9B1-5036-D2474D3AB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E43FB5A-B162-D478-F478-8B964F8CA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5330A3-6B19-80B6-87CF-303C0FE1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49D63C-8D11-5459-DEC8-FDECAA4B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49CBD55-6BFD-EB9C-41BA-2C2F7248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39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E2544-A8D7-BD60-2527-CED634C5C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5E77F28-9A32-00A1-D074-F445001CA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73CB5A9-9D5F-FC18-CE3E-E896E74B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DA98C3-61BA-EA35-EAF1-8DE2AE10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D0338E-B272-CAFE-1C16-E76D9CF28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384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8D28575-3208-67AC-83B9-7D57BCCAA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CC30972-C020-551B-5643-82E23134F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F78295-3550-8FEC-4482-C8A11648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FA990F9-352C-8EC5-B9A8-609B4352E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C74E20A-236F-BCC0-AE23-A48B8A63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091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385E00-4F55-7B70-E76D-567D99969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8A1B2AA-7EB0-D9CF-D194-6B66CB502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107F445-4C6E-4563-AA77-B0A713F85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4534E6-C07D-4D1E-1852-E6902E69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E805053-C841-A2DB-9F77-F6062C50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692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3D1CD6-A9A6-AAC1-A1CE-94B75DCD6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B0C653-00ED-D454-2E7A-0F9270C84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6183A9-F677-9350-C4A6-77FBF0820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1EA9C76-ABB1-0EDA-C9F5-C5529CEB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C50BC14-D27B-AFC5-9788-F93214BE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874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AD608-A14A-AFF4-BE44-9ED5CA7B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027D04-6113-F664-9AFF-2C550FFCB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D3CAE40-A734-8AE2-DDD4-19B99EB6E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D745AB1-0539-E930-2484-E81C721A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6056578-D3A5-9A4D-F3F4-8ACB366E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17AE9C4-4B87-84F6-3ABF-32E55CB7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877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E3CE86-7173-C1E6-F386-2CC9810C9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E717C18-6583-CCF8-3C85-D3298C70C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6EE0A58-C525-6617-B5F3-CF6ECCF10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9358018-0186-9307-EE57-CEBA30312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0F47E39-6F0B-8E45-402C-4ED345EFD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B6E5374-1DA9-E7E4-8098-97109F4E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592F5D-13C5-A508-5E44-4313D790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801B618-9C19-0F9A-437E-B743891C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1172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27496-755A-1A7D-5F7D-64A6C6ACE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7823A58-CC8B-F359-20F2-5A0CE555E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F06BF8C-041F-A0CF-FEB5-A4C6A29E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BFFDF0D-1D4F-EFC9-DD83-1B25A917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032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4DC5F55-B5F7-5CB3-1670-10B71ED5C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0BA4319-1F04-745D-8B1F-0B93512C1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5C02A89-EDE1-0A1A-F127-0C1957F3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679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8019F-B1CD-A3E1-9FF0-9B3D6528E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811948-0743-4116-EA34-AB0666684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17F151A-FB78-A4BD-F3B9-CFD7C6817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86F7163-A13D-A228-476E-0D1F9818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C71E882-36AD-419C-5908-B5ABE6AB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38CF310-E733-D816-32F6-E77EF2C2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86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93032-315C-106A-2AC8-3E79AED8A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D7EE3721-844C-BD3B-C889-102F17672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67701FF-B692-5F2E-7806-E3251F040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A952CA6-20CF-E126-307B-7F671B9B8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83972B-0B34-843C-B0A9-FC1FB6D5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B622F86-BD7F-543B-15EA-53DD80941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765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8894722-AAA9-AFEF-6892-ACE62EEB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61A6515-41B9-0EB3-DF7A-5AC6ABF6B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A3F871C-06A3-70D6-69C3-000B6B19F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18E7-1645-4799-A6BA-2A135BA32129}" type="datetimeFigureOut">
              <a:rPr lang="da-DK" smtClean="0"/>
              <a:t>28-02-2023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7CB03E4-C7BB-29E9-A0C3-FBC45B5C0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D03F301-9356-052B-7713-20699C71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DA0A6-8115-462F-865C-23886EC5AA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06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1.png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image" Target="../media/image3.jp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utediagram: Alternativ proces 99">
            <a:extLst>
              <a:ext uri="{FF2B5EF4-FFF2-40B4-BE49-F238E27FC236}">
                <a16:creationId xmlns:a16="http://schemas.microsoft.com/office/drawing/2014/main" id="{613DF1C4-3F86-3595-4B7A-1322C0756F85}"/>
              </a:ext>
            </a:extLst>
          </p:cNvPr>
          <p:cNvSpPr/>
          <p:nvPr/>
        </p:nvSpPr>
        <p:spPr>
          <a:xfrm>
            <a:off x="3415479" y="3696517"/>
            <a:ext cx="1626815" cy="2762149"/>
          </a:xfrm>
          <a:prstGeom prst="flowChartAlternateProcess">
            <a:avLst/>
          </a:prstGeom>
          <a:solidFill>
            <a:srgbClr val="005764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1" name="Rutediagram: Alternativ proces 100">
            <a:extLst>
              <a:ext uri="{FF2B5EF4-FFF2-40B4-BE49-F238E27FC236}">
                <a16:creationId xmlns:a16="http://schemas.microsoft.com/office/drawing/2014/main" id="{91A1106F-3231-2397-B232-7DE44ECF2212}"/>
              </a:ext>
            </a:extLst>
          </p:cNvPr>
          <p:cNvSpPr/>
          <p:nvPr/>
        </p:nvSpPr>
        <p:spPr>
          <a:xfrm>
            <a:off x="5145409" y="3690593"/>
            <a:ext cx="1626815" cy="2762149"/>
          </a:xfrm>
          <a:prstGeom prst="flowChartAlternateProcess">
            <a:avLst/>
          </a:prstGeom>
          <a:solidFill>
            <a:srgbClr val="005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4" name="Rutediagram: Alternativ proces 103">
            <a:extLst>
              <a:ext uri="{FF2B5EF4-FFF2-40B4-BE49-F238E27FC236}">
                <a16:creationId xmlns:a16="http://schemas.microsoft.com/office/drawing/2014/main" id="{5ABC9A47-2A88-46BE-116F-34A53FAE7F91}"/>
              </a:ext>
            </a:extLst>
          </p:cNvPr>
          <p:cNvSpPr/>
          <p:nvPr/>
        </p:nvSpPr>
        <p:spPr>
          <a:xfrm>
            <a:off x="6857279" y="3690593"/>
            <a:ext cx="1626815" cy="2762149"/>
          </a:xfrm>
          <a:prstGeom prst="flowChartAlternateProcess">
            <a:avLst/>
          </a:prstGeom>
          <a:solidFill>
            <a:srgbClr val="005764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7" name="Rutediagram: Alternativ proces 106">
            <a:extLst>
              <a:ext uri="{FF2B5EF4-FFF2-40B4-BE49-F238E27FC236}">
                <a16:creationId xmlns:a16="http://schemas.microsoft.com/office/drawing/2014/main" id="{CB7DA411-4D4A-DA5E-6CE1-B63E08FF7662}"/>
              </a:ext>
            </a:extLst>
          </p:cNvPr>
          <p:cNvSpPr/>
          <p:nvPr/>
        </p:nvSpPr>
        <p:spPr>
          <a:xfrm>
            <a:off x="8593703" y="3690593"/>
            <a:ext cx="1626815" cy="2762149"/>
          </a:xfrm>
          <a:prstGeom prst="flowChartAlternateProcess">
            <a:avLst/>
          </a:prstGeom>
          <a:solidFill>
            <a:srgbClr val="005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2CD46CF-DFDC-FBBF-3103-865B353ABFBE}"/>
              </a:ext>
            </a:extLst>
          </p:cNvPr>
          <p:cNvSpPr txBox="1"/>
          <p:nvPr/>
        </p:nvSpPr>
        <p:spPr>
          <a:xfrm>
            <a:off x="0" y="104734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400" dirty="0">
                <a:solidFill>
                  <a:srgbClr val="005764"/>
                </a:solidFill>
              </a:rPr>
              <a:t>Fra hobbyvirksomhed til levevej</a:t>
            </a:r>
          </a:p>
        </p:txBody>
      </p:sp>
      <p:sp>
        <p:nvSpPr>
          <p:cNvPr id="4" name="Oval 34">
            <a:extLst>
              <a:ext uri="{FF2B5EF4-FFF2-40B4-BE49-F238E27FC236}">
                <a16:creationId xmlns:a16="http://schemas.microsoft.com/office/drawing/2014/main" id="{64D706B0-EE76-4E0A-3884-1330363844A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56253" y="1201035"/>
            <a:ext cx="1035050" cy="1033462"/>
          </a:xfrm>
          <a:prstGeom prst="ellipse">
            <a:avLst/>
          </a:pr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35">
            <a:extLst>
              <a:ext uri="{FF2B5EF4-FFF2-40B4-BE49-F238E27FC236}">
                <a16:creationId xmlns:a16="http://schemas.microsoft.com/office/drawing/2014/main" id="{E732B08B-8F33-9456-D6AE-47A6A763434D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 bwMode="gray">
          <a:xfrm>
            <a:off x="364203" y="2032885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36">
            <a:extLst>
              <a:ext uri="{FF2B5EF4-FFF2-40B4-BE49-F238E27FC236}">
                <a16:creationId xmlns:a16="http://schemas.microsoft.com/office/drawing/2014/main" id="{1C0DE56A-78B0-936E-441E-DFF00BDC2BD3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6"/>
          <a:srcRect/>
          <a:stretch>
            <a:fillRect/>
          </a:stretch>
        </p:blipFill>
        <p:spPr bwMode="gray">
          <a:xfrm>
            <a:off x="457866" y="1218497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37">
            <a:extLst>
              <a:ext uri="{FF2B5EF4-FFF2-40B4-BE49-F238E27FC236}">
                <a16:creationId xmlns:a16="http://schemas.microsoft.com/office/drawing/2014/main" id="{BE369E1F-E716-E124-7FA9-90E9DEAB4B29}"/>
              </a:ext>
            </a:extLst>
          </p:cNvPr>
          <p:cNvSpPr>
            <a:spLocks/>
          </p:cNvSpPr>
          <p:nvPr>
            <p:custDataLst>
              <p:tags r:id="rId4"/>
            </p:custDataLst>
          </p:nvPr>
        </p:nvSpPr>
        <p:spPr bwMode="gray">
          <a:xfrm>
            <a:off x="361028" y="1951922"/>
            <a:ext cx="827088" cy="147638"/>
          </a:xfrm>
          <a:custGeom>
            <a:avLst/>
            <a:gdLst>
              <a:gd name="T0" fmla="*/ 421227454 w 811"/>
              <a:gd name="T1" fmla="*/ 151367910 h 144"/>
              <a:gd name="T2" fmla="*/ 839335228 w 811"/>
              <a:gd name="T3" fmla="*/ 86195981 h 144"/>
              <a:gd name="T4" fmla="*/ 839335228 w 811"/>
              <a:gd name="T5" fmla="*/ 86195981 h 144"/>
              <a:gd name="T6" fmla="*/ 841414675 w 811"/>
              <a:gd name="T7" fmla="*/ 81991376 h 144"/>
              <a:gd name="T8" fmla="*/ 842454909 w 811"/>
              <a:gd name="T9" fmla="*/ 80939455 h 144"/>
              <a:gd name="T10" fmla="*/ 843495143 w 811"/>
              <a:gd name="T11" fmla="*/ 75683955 h 144"/>
              <a:gd name="T12" fmla="*/ 421227454 w 811"/>
              <a:gd name="T13" fmla="*/ 0 h 144"/>
              <a:gd name="T14" fmla="*/ 0 w 811"/>
              <a:gd name="T15" fmla="*/ 75683955 h 144"/>
              <a:gd name="T16" fmla="*/ 1040234 w 811"/>
              <a:gd name="T17" fmla="*/ 80939455 h 144"/>
              <a:gd name="T18" fmla="*/ 1040234 w 811"/>
              <a:gd name="T19" fmla="*/ 81991376 h 144"/>
              <a:gd name="T20" fmla="*/ 3120702 w 811"/>
              <a:gd name="T21" fmla="*/ 85144061 h 144"/>
              <a:gd name="T22" fmla="*/ 4159916 w 811"/>
              <a:gd name="T23" fmla="*/ 86195981 h 144"/>
              <a:gd name="T24" fmla="*/ 421227454 w 811"/>
              <a:gd name="T25" fmla="*/ 151367910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1"/>
              <a:gd name="T40" fmla="*/ 0 h 144"/>
              <a:gd name="T41" fmla="*/ 811 w 811"/>
              <a:gd name="T42" fmla="*/ 144 h 1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4E26EE6F-55F3-5824-2133-861A100CFB43}"/>
              </a:ext>
            </a:extLst>
          </p:cNvPr>
          <p:cNvSpPr txBox="1"/>
          <p:nvPr/>
        </p:nvSpPr>
        <p:spPr>
          <a:xfrm>
            <a:off x="384011" y="152881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</a:rPr>
              <a:t>2018</a:t>
            </a:r>
            <a:endParaRPr lang="da-DK" sz="2000" b="1" dirty="0">
              <a:solidFill>
                <a:schemeClr val="bg1"/>
              </a:solidFill>
            </a:endParaRPr>
          </a:p>
        </p:txBody>
      </p:sp>
      <p:sp>
        <p:nvSpPr>
          <p:cNvPr id="22" name="Oval 34">
            <a:extLst>
              <a:ext uri="{FF2B5EF4-FFF2-40B4-BE49-F238E27FC236}">
                <a16:creationId xmlns:a16="http://schemas.microsoft.com/office/drawing/2014/main" id="{FE510EA2-DEB3-F7F9-9DD9-68DC6B15FE86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1986066" y="2190887"/>
            <a:ext cx="1035050" cy="1033462"/>
          </a:xfrm>
          <a:prstGeom prst="ellipse">
            <a:avLst/>
          </a:pr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" name="Freeform 35">
            <a:extLst>
              <a:ext uri="{FF2B5EF4-FFF2-40B4-BE49-F238E27FC236}">
                <a16:creationId xmlns:a16="http://schemas.microsoft.com/office/drawing/2014/main" id="{63002BA6-29F8-39C5-D868-DFFCB4FBB670}"/>
              </a:ext>
            </a:extLst>
          </p:cNvPr>
          <p:cNvSpPr>
            <a:spLocks/>
          </p:cNvSpPr>
          <p:nvPr>
            <p:custDataLst>
              <p:tags r:id="rId6"/>
            </p:custDataLst>
          </p:nvPr>
        </p:nvSpPr>
        <p:spPr bwMode="gray">
          <a:xfrm>
            <a:off x="2094524" y="2976137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4" name="Picture 36">
            <a:extLst>
              <a:ext uri="{FF2B5EF4-FFF2-40B4-BE49-F238E27FC236}">
                <a16:creationId xmlns:a16="http://schemas.microsoft.com/office/drawing/2014/main" id="{972FFAA1-FB5E-F742-2D6E-7670FDAF3100}"/>
              </a:ext>
            </a:extLst>
          </p:cNvPr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6"/>
          <a:srcRect/>
          <a:stretch>
            <a:fillRect/>
          </a:stretch>
        </p:blipFill>
        <p:spPr bwMode="gray">
          <a:xfrm>
            <a:off x="2187679" y="2208349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Freeform 37">
            <a:extLst>
              <a:ext uri="{FF2B5EF4-FFF2-40B4-BE49-F238E27FC236}">
                <a16:creationId xmlns:a16="http://schemas.microsoft.com/office/drawing/2014/main" id="{9ACE20CB-BD99-505E-F694-31B3336D3837}"/>
              </a:ext>
            </a:extLst>
          </p:cNvPr>
          <p:cNvSpPr>
            <a:spLocks/>
          </p:cNvSpPr>
          <p:nvPr>
            <p:custDataLst>
              <p:tags r:id="rId8"/>
            </p:custDataLst>
          </p:nvPr>
        </p:nvSpPr>
        <p:spPr bwMode="gray">
          <a:xfrm>
            <a:off x="2090841" y="2941774"/>
            <a:ext cx="827088" cy="147638"/>
          </a:xfrm>
          <a:custGeom>
            <a:avLst/>
            <a:gdLst>
              <a:gd name="T0" fmla="*/ 421227454 w 811"/>
              <a:gd name="T1" fmla="*/ 151367910 h 144"/>
              <a:gd name="T2" fmla="*/ 839335228 w 811"/>
              <a:gd name="T3" fmla="*/ 86195981 h 144"/>
              <a:gd name="T4" fmla="*/ 839335228 w 811"/>
              <a:gd name="T5" fmla="*/ 86195981 h 144"/>
              <a:gd name="T6" fmla="*/ 841414675 w 811"/>
              <a:gd name="T7" fmla="*/ 81991376 h 144"/>
              <a:gd name="T8" fmla="*/ 842454909 w 811"/>
              <a:gd name="T9" fmla="*/ 80939455 h 144"/>
              <a:gd name="T10" fmla="*/ 843495143 w 811"/>
              <a:gd name="T11" fmla="*/ 75683955 h 144"/>
              <a:gd name="T12" fmla="*/ 421227454 w 811"/>
              <a:gd name="T13" fmla="*/ 0 h 144"/>
              <a:gd name="T14" fmla="*/ 0 w 811"/>
              <a:gd name="T15" fmla="*/ 75683955 h 144"/>
              <a:gd name="T16" fmla="*/ 1040234 w 811"/>
              <a:gd name="T17" fmla="*/ 80939455 h 144"/>
              <a:gd name="T18" fmla="*/ 1040234 w 811"/>
              <a:gd name="T19" fmla="*/ 81991376 h 144"/>
              <a:gd name="T20" fmla="*/ 3120702 w 811"/>
              <a:gd name="T21" fmla="*/ 85144061 h 144"/>
              <a:gd name="T22" fmla="*/ 4159916 w 811"/>
              <a:gd name="T23" fmla="*/ 86195981 h 144"/>
              <a:gd name="T24" fmla="*/ 421227454 w 811"/>
              <a:gd name="T25" fmla="*/ 151367910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1"/>
              <a:gd name="T40" fmla="*/ 0 h 144"/>
              <a:gd name="T41" fmla="*/ 811 w 811"/>
              <a:gd name="T42" fmla="*/ 144 h 1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109EE6DE-AC9D-D312-E7C3-CCF0072C22B5}"/>
              </a:ext>
            </a:extLst>
          </p:cNvPr>
          <p:cNvSpPr txBox="1"/>
          <p:nvPr/>
        </p:nvSpPr>
        <p:spPr>
          <a:xfrm>
            <a:off x="2113823" y="2518663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</a:rPr>
              <a:t>2019</a:t>
            </a:r>
            <a:endParaRPr lang="da-DK" sz="2000" b="1" dirty="0">
              <a:solidFill>
                <a:schemeClr val="bg1"/>
              </a:solidFill>
            </a:endParaRPr>
          </a:p>
        </p:txBody>
      </p:sp>
      <p:sp>
        <p:nvSpPr>
          <p:cNvPr id="3" name="Pil: højre 2">
            <a:extLst>
              <a:ext uri="{FF2B5EF4-FFF2-40B4-BE49-F238E27FC236}">
                <a16:creationId xmlns:a16="http://schemas.microsoft.com/office/drawing/2014/main" id="{7064BC52-D164-416B-479C-491C5E35F2E8}"/>
              </a:ext>
            </a:extLst>
          </p:cNvPr>
          <p:cNvSpPr/>
          <p:nvPr/>
        </p:nvSpPr>
        <p:spPr>
          <a:xfrm>
            <a:off x="1693106" y="3314312"/>
            <a:ext cx="8545021" cy="285874"/>
          </a:xfrm>
          <a:prstGeom prst="rightArrow">
            <a:avLst/>
          </a:prstGeom>
          <a:solidFill>
            <a:srgbClr val="005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3" name="Pil: højre 72">
            <a:extLst>
              <a:ext uri="{FF2B5EF4-FFF2-40B4-BE49-F238E27FC236}">
                <a16:creationId xmlns:a16="http://schemas.microsoft.com/office/drawing/2014/main" id="{B8FE306A-75FE-D37B-CF54-5CF982ED134C}"/>
              </a:ext>
            </a:extLst>
          </p:cNvPr>
          <p:cNvSpPr/>
          <p:nvPr/>
        </p:nvSpPr>
        <p:spPr>
          <a:xfrm rot="3072339">
            <a:off x="583693" y="2990960"/>
            <a:ext cx="1761040" cy="302662"/>
          </a:xfrm>
          <a:prstGeom prst="rightArrow">
            <a:avLst/>
          </a:prstGeom>
          <a:solidFill>
            <a:srgbClr val="005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7" name="Billede 76">
            <a:extLst>
              <a:ext uri="{FF2B5EF4-FFF2-40B4-BE49-F238E27FC236}">
                <a16:creationId xmlns:a16="http://schemas.microsoft.com/office/drawing/2014/main" id="{8D385CC4-2DCF-093B-FF48-0CCEEA16679F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89372" y="3527641"/>
            <a:ext cx="1590675" cy="485775"/>
          </a:xfrm>
          <a:prstGeom prst="rect">
            <a:avLst/>
          </a:prstGeom>
        </p:spPr>
      </p:pic>
      <p:sp>
        <p:nvSpPr>
          <p:cNvPr id="85" name="Tankeboble: sky 84">
            <a:extLst>
              <a:ext uri="{FF2B5EF4-FFF2-40B4-BE49-F238E27FC236}">
                <a16:creationId xmlns:a16="http://schemas.microsoft.com/office/drawing/2014/main" id="{36D6E84A-A898-75FB-1639-107E286C6B94}"/>
              </a:ext>
            </a:extLst>
          </p:cNvPr>
          <p:cNvSpPr/>
          <p:nvPr/>
        </p:nvSpPr>
        <p:spPr>
          <a:xfrm>
            <a:off x="1663324" y="951607"/>
            <a:ext cx="704695" cy="551067"/>
          </a:xfrm>
          <a:prstGeom prst="cloudCallout">
            <a:avLst>
              <a:gd name="adj1" fmla="val -86878"/>
              <a:gd name="adj2" fmla="val 639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87" name="Billede 86">
            <a:extLst>
              <a:ext uri="{FF2B5EF4-FFF2-40B4-BE49-F238E27FC236}">
                <a16:creationId xmlns:a16="http://schemas.microsoft.com/office/drawing/2014/main" id="{E1CFC649-BEC0-C3D1-6460-B77695589D25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67" y="5758082"/>
            <a:ext cx="819151" cy="819151"/>
          </a:xfrm>
          <a:prstGeom prst="rect">
            <a:avLst/>
          </a:prstGeom>
        </p:spPr>
      </p:pic>
      <p:sp>
        <p:nvSpPr>
          <p:cNvPr id="88" name="Tekstfelt 87">
            <a:extLst>
              <a:ext uri="{FF2B5EF4-FFF2-40B4-BE49-F238E27FC236}">
                <a16:creationId xmlns:a16="http://schemas.microsoft.com/office/drawing/2014/main" id="{9B6E7062-223E-848D-ADAC-441C999B2605}"/>
              </a:ext>
            </a:extLst>
          </p:cNvPr>
          <p:cNvSpPr txBox="1"/>
          <p:nvPr/>
        </p:nvSpPr>
        <p:spPr>
          <a:xfrm>
            <a:off x="10496995" y="6438733"/>
            <a:ext cx="1199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>
                <a:solidFill>
                  <a:srgbClr val="005764"/>
                </a:solidFill>
              </a:rPr>
              <a:t>vildmedpoter.dk</a:t>
            </a:r>
          </a:p>
        </p:txBody>
      </p:sp>
      <p:sp>
        <p:nvSpPr>
          <p:cNvPr id="89" name="Tekstfelt 88">
            <a:extLst>
              <a:ext uri="{FF2B5EF4-FFF2-40B4-BE49-F238E27FC236}">
                <a16:creationId xmlns:a16="http://schemas.microsoft.com/office/drawing/2014/main" id="{2A5344CE-30F2-18DC-AC24-49F11F8A857A}"/>
              </a:ext>
            </a:extLst>
          </p:cNvPr>
          <p:cNvSpPr txBox="1"/>
          <p:nvPr/>
        </p:nvSpPr>
        <p:spPr>
          <a:xfrm>
            <a:off x="1785240" y="1043920"/>
            <a:ext cx="466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Ide</a:t>
            </a:r>
          </a:p>
        </p:txBody>
      </p:sp>
      <p:sp>
        <p:nvSpPr>
          <p:cNvPr id="90" name="Tekstfelt 89">
            <a:extLst>
              <a:ext uri="{FF2B5EF4-FFF2-40B4-BE49-F238E27FC236}">
                <a16:creationId xmlns:a16="http://schemas.microsoft.com/office/drawing/2014/main" id="{7F24FED1-994E-305C-D273-17335FC3C25A}"/>
              </a:ext>
            </a:extLst>
          </p:cNvPr>
          <p:cNvSpPr txBox="1"/>
          <p:nvPr/>
        </p:nvSpPr>
        <p:spPr>
          <a:xfrm>
            <a:off x="5182532" y="3728731"/>
            <a:ext cx="1689734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Annoncering</a:t>
            </a:r>
          </a:p>
          <a:p>
            <a:r>
              <a:rPr lang="da-DK" sz="1400" dirty="0">
                <a:solidFill>
                  <a:schemeClr val="bg1"/>
                </a:solidFill>
              </a:rPr>
              <a:t>   </a:t>
            </a:r>
            <a:r>
              <a:rPr lang="da-DK" sz="1200" dirty="0">
                <a:solidFill>
                  <a:schemeClr val="bg1"/>
                </a:solidFill>
              </a:rPr>
              <a:t> +150 medlemmer</a:t>
            </a:r>
          </a:p>
          <a:p>
            <a:r>
              <a:rPr lang="da-DK" sz="1200" dirty="0">
                <a:solidFill>
                  <a:schemeClr val="bg1"/>
                </a:solidFill>
              </a:rPr>
              <a:t>      pr. måned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Samarbejde med SignUp</a:t>
            </a:r>
            <a:br>
              <a:rPr lang="da-DK" sz="14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+260% øget salg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Fuld tid i vildmedpoter.dk</a:t>
            </a:r>
            <a:br>
              <a:rPr lang="da-DK" sz="14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Juni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Servicering af medlemmer</a:t>
            </a:r>
          </a:p>
        </p:txBody>
      </p:sp>
      <p:sp>
        <p:nvSpPr>
          <p:cNvPr id="93" name="Rutediagram: Alternativ proces 92">
            <a:extLst>
              <a:ext uri="{FF2B5EF4-FFF2-40B4-BE49-F238E27FC236}">
                <a16:creationId xmlns:a16="http://schemas.microsoft.com/office/drawing/2014/main" id="{3BCBD493-6A09-BD94-FBCE-5544A3E2C8AC}"/>
              </a:ext>
            </a:extLst>
          </p:cNvPr>
          <p:cNvSpPr/>
          <p:nvPr/>
        </p:nvSpPr>
        <p:spPr>
          <a:xfrm>
            <a:off x="1704599" y="3677467"/>
            <a:ext cx="1626815" cy="2762149"/>
          </a:xfrm>
          <a:prstGeom prst="flowChartAlternateProcess">
            <a:avLst/>
          </a:prstGeom>
          <a:solidFill>
            <a:srgbClr val="005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6" name="Tekstfelt 115">
            <a:extLst>
              <a:ext uri="{FF2B5EF4-FFF2-40B4-BE49-F238E27FC236}">
                <a16:creationId xmlns:a16="http://schemas.microsoft.com/office/drawing/2014/main" id="{085A9660-AD33-C094-9DAA-F8AFFBA0F552}"/>
              </a:ext>
            </a:extLst>
          </p:cNvPr>
          <p:cNvSpPr txBox="1"/>
          <p:nvPr/>
        </p:nvSpPr>
        <p:spPr>
          <a:xfrm>
            <a:off x="1693107" y="3740881"/>
            <a:ext cx="16897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Konceptudvikling</a:t>
            </a:r>
            <a:br>
              <a:rPr lang="da-DK" sz="14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Abonnements-forretning?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Navn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Logo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Platform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Indhold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Hvilke hunde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- Osv. 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Facebook 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Instagram</a:t>
            </a:r>
          </a:p>
        </p:txBody>
      </p:sp>
      <p:sp>
        <p:nvSpPr>
          <p:cNvPr id="148" name="Tekstfelt 147">
            <a:extLst>
              <a:ext uri="{FF2B5EF4-FFF2-40B4-BE49-F238E27FC236}">
                <a16:creationId xmlns:a16="http://schemas.microsoft.com/office/drawing/2014/main" id="{B4EF3CF4-DCA6-66F9-7A01-1B792D1F47CA}"/>
              </a:ext>
            </a:extLst>
          </p:cNvPr>
          <p:cNvSpPr txBox="1"/>
          <p:nvPr/>
        </p:nvSpPr>
        <p:spPr>
          <a:xfrm>
            <a:off x="3469685" y="3717898"/>
            <a:ext cx="168973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a-DK" sz="1400" dirty="0"/>
              <a:t>Hjemmeside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Indhold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400" dirty="0"/>
              <a:t>Launching</a:t>
            </a:r>
            <a:r>
              <a:rPr lang="da-DK" sz="1400" dirty="0"/>
              <a:t> af hjemmeside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Facebook </a:t>
            </a:r>
            <a:br>
              <a:rPr lang="da-DK" sz="1400" dirty="0"/>
            </a:br>
            <a:r>
              <a:rPr lang="da-DK" sz="1200" dirty="0"/>
              <a:t>2.200 følgere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Instagram</a:t>
            </a:r>
            <a:br>
              <a:rPr lang="da-DK" sz="1400" dirty="0"/>
            </a:br>
            <a:r>
              <a:rPr lang="da-DK" sz="1200" dirty="0"/>
              <a:t>x følgere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Servicering af medlemmer</a:t>
            </a:r>
          </a:p>
        </p:txBody>
      </p:sp>
      <p:sp>
        <p:nvSpPr>
          <p:cNvPr id="149" name="Tekstfelt 148">
            <a:extLst>
              <a:ext uri="{FF2B5EF4-FFF2-40B4-BE49-F238E27FC236}">
                <a16:creationId xmlns:a16="http://schemas.microsoft.com/office/drawing/2014/main" id="{E63C2760-D5C5-B0AC-1FD7-B03614CD27E9}"/>
              </a:ext>
            </a:extLst>
          </p:cNvPr>
          <p:cNvSpPr txBox="1"/>
          <p:nvPr/>
        </p:nvSpPr>
        <p:spPr>
          <a:xfrm>
            <a:off x="6909397" y="3744309"/>
            <a:ext cx="168973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a-DK" sz="1400" dirty="0"/>
              <a:t>Deltid i vildmedpoter.dk</a:t>
            </a:r>
            <a:br>
              <a:rPr lang="da-DK" sz="1200" dirty="0"/>
            </a:br>
            <a:r>
              <a:rPr lang="da-DK" sz="1200" dirty="0"/>
              <a:t>Marts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Fuld tid i vildmedpoter.dk</a:t>
            </a:r>
            <a:br>
              <a:rPr lang="da-DK" sz="1400" dirty="0"/>
            </a:br>
            <a:r>
              <a:rPr lang="da-DK" sz="1200" dirty="0"/>
              <a:t>November</a:t>
            </a:r>
            <a:endParaRPr lang="da-DK" sz="1400" dirty="0"/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Løbende nyt indhold 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Øget salgsfokus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Servicering af medlemmer</a:t>
            </a:r>
          </a:p>
        </p:txBody>
      </p:sp>
      <p:sp>
        <p:nvSpPr>
          <p:cNvPr id="150" name="Tekstfelt 149">
            <a:extLst>
              <a:ext uri="{FF2B5EF4-FFF2-40B4-BE49-F238E27FC236}">
                <a16:creationId xmlns:a16="http://schemas.microsoft.com/office/drawing/2014/main" id="{F3847D98-497A-D623-8C8F-860E4AEFCB96}"/>
              </a:ext>
            </a:extLst>
          </p:cNvPr>
          <p:cNvSpPr txBox="1"/>
          <p:nvPr/>
        </p:nvSpPr>
        <p:spPr>
          <a:xfrm>
            <a:off x="8651590" y="3744309"/>
            <a:ext cx="168973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Øget salgsfokus</a:t>
            </a:r>
          </a:p>
          <a:p>
            <a:r>
              <a:rPr lang="da-DK" sz="1400" dirty="0">
                <a:solidFill>
                  <a:schemeClr val="bg1"/>
                </a:solidFill>
              </a:rPr>
              <a:t>   </a:t>
            </a:r>
            <a:r>
              <a:rPr lang="da-DK" sz="1200" dirty="0">
                <a:solidFill>
                  <a:schemeClr val="bg1"/>
                </a:solidFill>
              </a:rPr>
              <a:t> YouTube</a:t>
            </a:r>
          </a:p>
          <a:p>
            <a:r>
              <a:rPr lang="da-DK" sz="1200" dirty="0">
                <a:solidFill>
                  <a:schemeClr val="bg1"/>
                </a:solidFill>
              </a:rPr>
              <a:t>    TikTok</a:t>
            </a:r>
            <a:br>
              <a:rPr lang="da-DK" sz="1200" dirty="0">
                <a:solidFill>
                  <a:schemeClr val="bg1"/>
                </a:solidFill>
              </a:rPr>
            </a:br>
            <a:r>
              <a:rPr lang="da-DK" sz="1200" dirty="0">
                <a:solidFill>
                  <a:schemeClr val="bg1"/>
                </a:solidFill>
              </a:rPr>
              <a:t>    SEO</a:t>
            </a:r>
          </a:p>
          <a:p>
            <a:r>
              <a:rPr lang="da-DK" sz="1200" dirty="0">
                <a:solidFill>
                  <a:schemeClr val="bg1"/>
                </a:solidFill>
              </a:rPr>
              <a:t>    Annoncering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Løbende nyt indhold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>
                <a:solidFill>
                  <a:schemeClr val="bg1"/>
                </a:solidFill>
              </a:rPr>
              <a:t>Servicering af medlemmer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 err="1">
                <a:solidFill>
                  <a:schemeClr val="bg1"/>
                </a:solidFill>
              </a:rPr>
              <a:t>Next</a:t>
            </a:r>
            <a:r>
              <a:rPr lang="da-DK" sz="1400" dirty="0">
                <a:solidFill>
                  <a:schemeClr val="bg1"/>
                </a:solidFill>
              </a:rPr>
              <a:t> step?</a:t>
            </a:r>
            <a:br>
              <a:rPr lang="da-DK" sz="1400" dirty="0">
                <a:solidFill>
                  <a:schemeClr val="bg1"/>
                </a:solidFill>
              </a:rPr>
            </a:br>
            <a:endParaRPr lang="da-DK" sz="1200" dirty="0">
              <a:solidFill>
                <a:schemeClr val="bg1"/>
              </a:solidFill>
            </a:endParaRPr>
          </a:p>
        </p:txBody>
      </p:sp>
      <p:sp>
        <p:nvSpPr>
          <p:cNvPr id="2" name="Rutediagram: Alternativ proces 1">
            <a:extLst>
              <a:ext uri="{FF2B5EF4-FFF2-40B4-BE49-F238E27FC236}">
                <a16:creationId xmlns:a16="http://schemas.microsoft.com/office/drawing/2014/main" id="{F88D730C-D7C1-C2AE-68E5-88EB96F45CB7}"/>
              </a:ext>
            </a:extLst>
          </p:cNvPr>
          <p:cNvSpPr/>
          <p:nvPr/>
        </p:nvSpPr>
        <p:spPr>
          <a:xfrm>
            <a:off x="10426410" y="1885950"/>
            <a:ext cx="1626815" cy="2966848"/>
          </a:xfrm>
          <a:prstGeom prst="flowChartAlternateProcess">
            <a:avLst/>
          </a:prstGeom>
          <a:solidFill>
            <a:schemeClr val="accent4">
              <a:lumMod val="60000"/>
              <a:lumOff val="4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36238B09-5519-D2B5-9F5C-87A7F497A47E}"/>
              </a:ext>
            </a:extLst>
          </p:cNvPr>
          <p:cNvSpPr txBox="1"/>
          <p:nvPr/>
        </p:nvSpPr>
        <p:spPr>
          <a:xfrm>
            <a:off x="10496995" y="1951922"/>
            <a:ext cx="1689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Facebook </a:t>
            </a:r>
            <a:br>
              <a:rPr lang="da-DK" sz="1400" dirty="0"/>
            </a:br>
            <a:r>
              <a:rPr lang="da-DK" sz="1200" dirty="0"/>
              <a:t>+9.600 følgere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Instagram</a:t>
            </a:r>
            <a:br>
              <a:rPr lang="da-DK" sz="1400" dirty="0"/>
            </a:br>
            <a:r>
              <a:rPr lang="da-DK" sz="1200" dirty="0"/>
              <a:t>+ 6.200 følgere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TrustPilot </a:t>
            </a:r>
            <a:br>
              <a:rPr lang="da-DK" sz="1400" dirty="0"/>
            </a:br>
            <a:r>
              <a:rPr lang="da-DK" sz="1200" dirty="0"/>
              <a:t>286 anmeldelser</a:t>
            </a:r>
            <a:br>
              <a:rPr lang="da-DK" sz="1400" dirty="0"/>
            </a:br>
            <a:r>
              <a:rPr lang="da-DK" sz="1200" dirty="0"/>
              <a:t>4,9 stjerner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Email-liste</a:t>
            </a:r>
            <a:br>
              <a:rPr lang="da-DK" sz="1400" dirty="0"/>
            </a:br>
            <a:r>
              <a:rPr lang="da-DK" sz="1200" dirty="0"/>
              <a:t>+2.300 </a:t>
            </a:r>
          </a:p>
          <a:p>
            <a:pPr marL="171450" indent="-1714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a-DK" sz="1400" dirty="0"/>
              <a:t>Aktive medlemmer</a:t>
            </a:r>
            <a:br>
              <a:rPr lang="da-DK" sz="1400" dirty="0"/>
            </a:br>
            <a:r>
              <a:rPr lang="da-DK" sz="1200" dirty="0"/>
              <a:t>+3.000</a:t>
            </a:r>
            <a:endParaRPr lang="da-DK" sz="1600" dirty="0"/>
          </a:p>
        </p:txBody>
      </p:sp>
      <p:sp>
        <p:nvSpPr>
          <p:cNvPr id="10" name="Oval 34">
            <a:extLst>
              <a:ext uri="{FF2B5EF4-FFF2-40B4-BE49-F238E27FC236}">
                <a16:creationId xmlns:a16="http://schemas.microsoft.com/office/drawing/2014/main" id="{014E556E-3837-B621-3D99-19907A7ADE75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3694553" y="2190887"/>
            <a:ext cx="1035050" cy="1033462"/>
          </a:xfrm>
          <a:prstGeom prst="ellipse">
            <a:avLst/>
          </a:pr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35">
            <a:extLst>
              <a:ext uri="{FF2B5EF4-FFF2-40B4-BE49-F238E27FC236}">
                <a16:creationId xmlns:a16="http://schemas.microsoft.com/office/drawing/2014/main" id="{229858C1-54C6-326D-7A6B-5626B6044E37}"/>
              </a:ext>
            </a:extLst>
          </p:cNvPr>
          <p:cNvSpPr>
            <a:spLocks/>
          </p:cNvSpPr>
          <p:nvPr>
            <p:custDataLst>
              <p:tags r:id="rId10"/>
            </p:custDataLst>
          </p:nvPr>
        </p:nvSpPr>
        <p:spPr bwMode="gray">
          <a:xfrm>
            <a:off x="3803011" y="2976137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2" name="Picture 36">
            <a:extLst>
              <a:ext uri="{FF2B5EF4-FFF2-40B4-BE49-F238E27FC236}">
                <a16:creationId xmlns:a16="http://schemas.microsoft.com/office/drawing/2014/main" id="{C1B73B01-4D0E-3883-E548-9F1488A918B9}"/>
              </a:ext>
            </a:extLst>
          </p:cNvPr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6"/>
          <a:srcRect/>
          <a:stretch>
            <a:fillRect/>
          </a:stretch>
        </p:blipFill>
        <p:spPr bwMode="gray">
          <a:xfrm>
            <a:off x="3896166" y="2208349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37">
            <a:extLst>
              <a:ext uri="{FF2B5EF4-FFF2-40B4-BE49-F238E27FC236}">
                <a16:creationId xmlns:a16="http://schemas.microsoft.com/office/drawing/2014/main" id="{81D04CC4-C934-9931-B102-1AB2DE6CCC87}"/>
              </a:ext>
            </a:extLst>
          </p:cNvPr>
          <p:cNvSpPr>
            <a:spLocks/>
          </p:cNvSpPr>
          <p:nvPr>
            <p:custDataLst>
              <p:tags r:id="rId12"/>
            </p:custDataLst>
          </p:nvPr>
        </p:nvSpPr>
        <p:spPr bwMode="gray">
          <a:xfrm>
            <a:off x="3799328" y="2941774"/>
            <a:ext cx="827088" cy="147638"/>
          </a:xfrm>
          <a:custGeom>
            <a:avLst/>
            <a:gdLst>
              <a:gd name="T0" fmla="*/ 421227454 w 811"/>
              <a:gd name="T1" fmla="*/ 151367910 h 144"/>
              <a:gd name="T2" fmla="*/ 839335228 w 811"/>
              <a:gd name="T3" fmla="*/ 86195981 h 144"/>
              <a:gd name="T4" fmla="*/ 839335228 w 811"/>
              <a:gd name="T5" fmla="*/ 86195981 h 144"/>
              <a:gd name="T6" fmla="*/ 841414675 w 811"/>
              <a:gd name="T7" fmla="*/ 81991376 h 144"/>
              <a:gd name="T8" fmla="*/ 842454909 w 811"/>
              <a:gd name="T9" fmla="*/ 80939455 h 144"/>
              <a:gd name="T10" fmla="*/ 843495143 w 811"/>
              <a:gd name="T11" fmla="*/ 75683955 h 144"/>
              <a:gd name="T12" fmla="*/ 421227454 w 811"/>
              <a:gd name="T13" fmla="*/ 0 h 144"/>
              <a:gd name="T14" fmla="*/ 0 w 811"/>
              <a:gd name="T15" fmla="*/ 75683955 h 144"/>
              <a:gd name="T16" fmla="*/ 1040234 w 811"/>
              <a:gd name="T17" fmla="*/ 80939455 h 144"/>
              <a:gd name="T18" fmla="*/ 1040234 w 811"/>
              <a:gd name="T19" fmla="*/ 81991376 h 144"/>
              <a:gd name="T20" fmla="*/ 3120702 w 811"/>
              <a:gd name="T21" fmla="*/ 85144061 h 144"/>
              <a:gd name="T22" fmla="*/ 4159916 w 811"/>
              <a:gd name="T23" fmla="*/ 86195981 h 144"/>
              <a:gd name="T24" fmla="*/ 421227454 w 811"/>
              <a:gd name="T25" fmla="*/ 151367910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1"/>
              <a:gd name="T40" fmla="*/ 0 h 144"/>
              <a:gd name="T41" fmla="*/ 811 w 811"/>
              <a:gd name="T42" fmla="*/ 144 h 1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8B1E1708-55C1-D072-5585-8D977B17D35B}"/>
              </a:ext>
            </a:extLst>
          </p:cNvPr>
          <p:cNvSpPr txBox="1"/>
          <p:nvPr/>
        </p:nvSpPr>
        <p:spPr>
          <a:xfrm>
            <a:off x="3822310" y="2518663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</a:rPr>
              <a:t>2020</a:t>
            </a:r>
            <a:endParaRPr lang="da-DK" sz="2000" b="1" dirty="0">
              <a:solidFill>
                <a:schemeClr val="bg1"/>
              </a:solidFill>
            </a:endParaRPr>
          </a:p>
        </p:txBody>
      </p:sp>
      <p:sp>
        <p:nvSpPr>
          <p:cNvPr id="15" name="Oval 34">
            <a:extLst>
              <a:ext uri="{FF2B5EF4-FFF2-40B4-BE49-F238E27FC236}">
                <a16:creationId xmlns:a16="http://schemas.microsoft.com/office/drawing/2014/main" id="{35CB756F-9864-A9BD-0D44-61E467C8DDC4}"/>
              </a:ext>
            </a:extLst>
          </p:cNvPr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5376966" y="2171824"/>
            <a:ext cx="1035050" cy="1033462"/>
          </a:xfrm>
          <a:prstGeom prst="ellipse">
            <a:avLst/>
          </a:pr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35">
            <a:extLst>
              <a:ext uri="{FF2B5EF4-FFF2-40B4-BE49-F238E27FC236}">
                <a16:creationId xmlns:a16="http://schemas.microsoft.com/office/drawing/2014/main" id="{9442F213-AA0D-2723-09E6-7804E8EA3B5F}"/>
              </a:ext>
            </a:extLst>
          </p:cNvPr>
          <p:cNvSpPr>
            <a:spLocks/>
          </p:cNvSpPr>
          <p:nvPr>
            <p:custDataLst>
              <p:tags r:id="rId14"/>
            </p:custDataLst>
          </p:nvPr>
        </p:nvSpPr>
        <p:spPr bwMode="gray">
          <a:xfrm>
            <a:off x="5485424" y="2957074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7" name="Picture 36">
            <a:extLst>
              <a:ext uri="{FF2B5EF4-FFF2-40B4-BE49-F238E27FC236}">
                <a16:creationId xmlns:a16="http://schemas.microsoft.com/office/drawing/2014/main" id="{C898F675-90FD-537E-A706-427887187E14}"/>
              </a:ext>
            </a:extLst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6"/>
          <a:srcRect/>
          <a:stretch>
            <a:fillRect/>
          </a:stretch>
        </p:blipFill>
        <p:spPr bwMode="gray">
          <a:xfrm>
            <a:off x="5578579" y="2189286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Freeform 37">
            <a:extLst>
              <a:ext uri="{FF2B5EF4-FFF2-40B4-BE49-F238E27FC236}">
                <a16:creationId xmlns:a16="http://schemas.microsoft.com/office/drawing/2014/main" id="{75E6156F-44A5-9725-A43A-A08D903C1D52}"/>
              </a:ext>
            </a:extLst>
          </p:cNvPr>
          <p:cNvSpPr>
            <a:spLocks/>
          </p:cNvSpPr>
          <p:nvPr>
            <p:custDataLst>
              <p:tags r:id="rId16"/>
            </p:custDataLst>
          </p:nvPr>
        </p:nvSpPr>
        <p:spPr bwMode="gray">
          <a:xfrm>
            <a:off x="5481741" y="2922711"/>
            <a:ext cx="827088" cy="147638"/>
          </a:xfrm>
          <a:custGeom>
            <a:avLst/>
            <a:gdLst>
              <a:gd name="T0" fmla="*/ 421227454 w 811"/>
              <a:gd name="T1" fmla="*/ 151367910 h 144"/>
              <a:gd name="T2" fmla="*/ 839335228 w 811"/>
              <a:gd name="T3" fmla="*/ 86195981 h 144"/>
              <a:gd name="T4" fmla="*/ 839335228 w 811"/>
              <a:gd name="T5" fmla="*/ 86195981 h 144"/>
              <a:gd name="T6" fmla="*/ 841414675 w 811"/>
              <a:gd name="T7" fmla="*/ 81991376 h 144"/>
              <a:gd name="T8" fmla="*/ 842454909 w 811"/>
              <a:gd name="T9" fmla="*/ 80939455 h 144"/>
              <a:gd name="T10" fmla="*/ 843495143 w 811"/>
              <a:gd name="T11" fmla="*/ 75683955 h 144"/>
              <a:gd name="T12" fmla="*/ 421227454 w 811"/>
              <a:gd name="T13" fmla="*/ 0 h 144"/>
              <a:gd name="T14" fmla="*/ 0 w 811"/>
              <a:gd name="T15" fmla="*/ 75683955 h 144"/>
              <a:gd name="T16" fmla="*/ 1040234 w 811"/>
              <a:gd name="T17" fmla="*/ 80939455 h 144"/>
              <a:gd name="T18" fmla="*/ 1040234 w 811"/>
              <a:gd name="T19" fmla="*/ 81991376 h 144"/>
              <a:gd name="T20" fmla="*/ 3120702 w 811"/>
              <a:gd name="T21" fmla="*/ 85144061 h 144"/>
              <a:gd name="T22" fmla="*/ 4159916 w 811"/>
              <a:gd name="T23" fmla="*/ 86195981 h 144"/>
              <a:gd name="T24" fmla="*/ 421227454 w 811"/>
              <a:gd name="T25" fmla="*/ 151367910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1"/>
              <a:gd name="T40" fmla="*/ 0 h 144"/>
              <a:gd name="T41" fmla="*/ 811 w 811"/>
              <a:gd name="T42" fmla="*/ 144 h 1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350CD951-9091-B96D-6A3A-DF2A28B652D5}"/>
              </a:ext>
            </a:extLst>
          </p:cNvPr>
          <p:cNvSpPr txBox="1"/>
          <p:nvPr/>
        </p:nvSpPr>
        <p:spPr>
          <a:xfrm>
            <a:off x="5504723" y="2499600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</a:rPr>
              <a:t>2021</a:t>
            </a:r>
            <a:endParaRPr lang="da-DK" sz="2000" b="1" dirty="0">
              <a:solidFill>
                <a:schemeClr val="bg1"/>
              </a:solidFill>
            </a:endParaRPr>
          </a:p>
        </p:txBody>
      </p:sp>
      <p:sp>
        <p:nvSpPr>
          <p:cNvPr id="20" name="Oval 34">
            <a:extLst>
              <a:ext uri="{FF2B5EF4-FFF2-40B4-BE49-F238E27FC236}">
                <a16:creationId xmlns:a16="http://schemas.microsoft.com/office/drawing/2014/main" id="{6C9C10C0-8ADB-3526-4DE1-06C19E6E9C3F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7085453" y="2171824"/>
            <a:ext cx="1035050" cy="1033462"/>
          </a:xfrm>
          <a:prstGeom prst="ellipse">
            <a:avLst/>
          </a:pr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reeform 35">
            <a:extLst>
              <a:ext uri="{FF2B5EF4-FFF2-40B4-BE49-F238E27FC236}">
                <a16:creationId xmlns:a16="http://schemas.microsoft.com/office/drawing/2014/main" id="{9C1452A3-0245-AD9B-AA61-08AE646DC9CE}"/>
              </a:ext>
            </a:extLst>
          </p:cNvPr>
          <p:cNvSpPr>
            <a:spLocks/>
          </p:cNvSpPr>
          <p:nvPr>
            <p:custDataLst>
              <p:tags r:id="rId18"/>
            </p:custDataLst>
          </p:nvPr>
        </p:nvSpPr>
        <p:spPr bwMode="gray">
          <a:xfrm>
            <a:off x="7193911" y="2957074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2" name="Picture 36">
            <a:extLst>
              <a:ext uri="{FF2B5EF4-FFF2-40B4-BE49-F238E27FC236}">
                <a16:creationId xmlns:a16="http://schemas.microsoft.com/office/drawing/2014/main" id="{82495BE2-2DAA-849F-4A3D-E909D858B470}"/>
              </a:ext>
            </a:extLst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6"/>
          <a:srcRect/>
          <a:stretch>
            <a:fillRect/>
          </a:stretch>
        </p:blipFill>
        <p:spPr bwMode="gray">
          <a:xfrm>
            <a:off x="7287066" y="2189286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Freeform 37">
            <a:extLst>
              <a:ext uri="{FF2B5EF4-FFF2-40B4-BE49-F238E27FC236}">
                <a16:creationId xmlns:a16="http://schemas.microsoft.com/office/drawing/2014/main" id="{8197979E-E114-01FF-8C77-D99B861CCCC8}"/>
              </a:ext>
            </a:extLst>
          </p:cNvPr>
          <p:cNvSpPr>
            <a:spLocks/>
          </p:cNvSpPr>
          <p:nvPr>
            <p:custDataLst>
              <p:tags r:id="rId20"/>
            </p:custDataLst>
          </p:nvPr>
        </p:nvSpPr>
        <p:spPr bwMode="gray">
          <a:xfrm>
            <a:off x="7190228" y="2922711"/>
            <a:ext cx="827088" cy="147638"/>
          </a:xfrm>
          <a:custGeom>
            <a:avLst/>
            <a:gdLst>
              <a:gd name="T0" fmla="*/ 421227454 w 811"/>
              <a:gd name="T1" fmla="*/ 151367910 h 144"/>
              <a:gd name="T2" fmla="*/ 839335228 w 811"/>
              <a:gd name="T3" fmla="*/ 86195981 h 144"/>
              <a:gd name="T4" fmla="*/ 839335228 w 811"/>
              <a:gd name="T5" fmla="*/ 86195981 h 144"/>
              <a:gd name="T6" fmla="*/ 841414675 w 811"/>
              <a:gd name="T7" fmla="*/ 81991376 h 144"/>
              <a:gd name="T8" fmla="*/ 842454909 w 811"/>
              <a:gd name="T9" fmla="*/ 80939455 h 144"/>
              <a:gd name="T10" fmla="*/ 843495143 w 811"/>
              <a:gd name="T11" fmla="*/ 75683955 h 144"/>
              <a:gd name="T12" fmla="*/ 421227454 w 811"/>
              <a:gd name="T13" fmla="*/ 0 h 144"/>
              <a:gd name="T14" fmla="*/ 0 w 811"/>
              <a:gd name="T15" fmla="*/ 75683955 h 144"/>
              <a:gd name="T16" fmla="*/ 1040234 w 811"/>
              <a:gd name="T17" fmla="*/ 80939455 h 144"/>
              <a:gd name="T18" fmla="*/ 1040234 w 811"/>
              <a:gd name="T19" fmla="*/ 81991376 h 144"/>
              <a:gd name="T20" fmla="*/ 3120702 w 811"/>
              <a:gd name="T21" fmla="*/ 85144061 h 144"/>
              <a:gd name="T22" fmla="*/ 4159916 w 811"/>
              <a:gd name="T23" fmla="*/ 86195981 h 144"/>
              <a:gd name="T24" fmla="*/ 421227454 w 811"/>
              <a:gd name="T25" fmla="*/ 151367910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1"/>
              <a:gd name="T40" fmla="*/ 0 h 144"/>
              <a:gd name="T41" fmla="*/ 811 w 811"/>
              <a:gd name="T42" fmla="*/ 144 h 1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67F36EC5-EB32-4582-CEFC-EFADE8A0F222}"/>
              </a:ext>
            </a:extLst>
          </p:cNvPr>
          <p:cNvSpPr txBox="1"/>
          <p:nvPr/>
        </p:nvSpPr>
        <p:spPr>
          <a:xfrm>
            <a:off x="7213210" y="2499600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</a:rPr>
              <a:t>2022</a:t>
            </a:r>
            <a:endParaRPr lang="da-DK" sz="2000" b="1" dirty="0">
              <a:solidFill>
                <a:schemeClr val="bg1"/>
              </a:solidFill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BF4BC95-F760-009C-8B2D-C046D5692545}"/>
              </a:ext>
            </a:extLst>
          </p:cNvPr>
          <p:cNvSpPr>
            <a:spLocks noChangeArrowheads="1"/>
          </p:cNvSpPr>
          <p:nvPr>
            <p:custDataLst>
              <p:tags r:id="rId21"/>
            </p:custDataLst>
          </p:nvPr>
        </p:nvSpPr>
        <p:spPr bwMode="gray">
          <a:xfrm>
            <a:off x="8857103" y="2133270"/>
            <a:ext cx="1035050" cy="1033462"/>
          </a:xfrm>
          <a:prstGeom prst="ellipse">
            <a:avLst/>
          </a:pr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7DEED117-4F51-D398-0D02-9535ADCEB061}"/>
              </a:ext>
            </a:extLst>
          </p:cNvPr>
          <p:cNvSpPr>
            <a:spLocks/>
          </p:cNvSpPr>
          <p:nvPr>
            <p:custDataLst>
              <p:tags r:id="rId22"/>
            </p:custDataLst>
          </p:nvPr>
        </p:nvSpPr>
        <p:spPr bwMode="gray">
          <a:xfrm>
            <a:off x="8965561" y="2918520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03E8703-4147-45F7-FC2F-BD42EA990F23}"/>
              </a:ext>
            </a:extLst>
          </p:cNvPr>
          <p:cNvPicPr>
            <a:picLocks noChangeAspect="1" noChangeArrowheads="1"/>
          </p:cNvPicPr>
          <p:nvPr>
            <p:custDataLst>
              <p:tags r:id="rId23"/>
            </p:custDataLst>
          </p:nvPr>
        </p:nvPicPr>
        <p:blipFill>
          <a:blip r:embed="rId26"/>
          <a:srcRect/>
          <a:stretch>
            <a:fillRect/>
          </a:stretch>
        </p:blipFill>
        <p:spPr bwMode="gray">
          <a:xfrm>
            <a:off x="9058716" y="2150732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Freeform 37">
            <a:extLst>
              <a:ext uri="{FF2B5EF4-FFF2-40B4-BE49-F238E27FC236}">
                <a16:creationId xmlns:a16="http://schemas.microsoft.com/office/drawing/2014/main" id="{E0D3772C-9D9A-F0EF-DAB2-96518DD20366}"/>
              </a:ext>
            </a:extLst>
          </p:cNvPr>
          <p:cNvSpPr>
            <a:spLocks/>
          </p:cNvSpPr>
          <p:nvPr>
            <p:custDataLst>
              <p:tags r:id="rId24"/>
            </p:custDataLst>
          </p:nvPr>
        </p:nvSpPr>
        <p:spPr bwMode="gray">
          <a:xfrm>
            <a:off x="8961878" y="2884157"/>
            <a:ext cx="827088" cy="147638"/>
          </a:xfrm>
          <a:custGeom>
            <a:avLst/>
            <a:gdLst>
              <a:gd name="T0" fmla="*/ 421227454 w 811"/>
              <a:gd name="T1" fmla="*/ 151367910 h 144"/>
              <a:gd name="T2" fmla="*/ 839335228 w 811"/>
              <a:gd name="T3" fmla="*/ 86195981 h 144"/>
              <a:gd name="T4" fmla="*/ 839335228 w 811"/>
              <a:gd name="T5" fmla="*/ 86195981 h 144"/>
              <a:gd name="T6" fmla="*/ 841414675 w 811"/>
              <a:gd name="T7" fmla="*/ 81991376 h 144"/>
              <a:gd name="T8" fmla="*/ 842454909 w 811"/>
              <a:gd name="T9" fmla="*/ 80939455 h 144"/>
              <a:gd name="T10" fmla="*/ 843495143 w 811"/>
              <a:gd name="T11" fmla="*/ 75683955 h 144"/>
              <a:gd name="T12" fmla="*/ 421227454 w 811"/>
              <a:gd name="T13" fmla="*/ 0 h 144"/>
              <a:gd name="T14" fmla="*/ 0 w 811"/>
              <a:gd name="T15" fmla="*/ 75683955 h 144"/>
              <a:gd name="T16" fmla="*/ 1040234 w 811"/>
              <a:gd name="T17" fmla="*/ 80939455 h 144"/>
              <a:gd name="T18" fmla="*/ 1040234 w 811"/>
              <a:gd name="T19" fmla="*/ 81991376 h 144"/>
              <a:gd name="T20" fmla="*/ 3120702 w 811"/>
              <a:gd name="T21" fmla="*/ 85144061 h 144"/>
              <a:gd name="T22" fmla="*/ 4159916 w 811"/>
              <a:gd name="T23" fmla="*/ 86195981 h 144"/>
              <a:gd name="T24" fmla="*/ 421227454 w 811"/>
              <a:gd name="T25" fmla="*/ 151367910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11"/>
              <a:gd name="T40" fmla="*/ 0 h 144"/>
              <a:gd name="T41" fmla="*/ 811 w 811"/>
              <a:gd name="T42" fmla="*/ 144 h 14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solidFill>
            <a:srgbClr val="005764"/>
          </a:solidFill>
          <a:ln w="12700">
            <a:solidFill>
              <a:srgbClr val="005764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Tekstfelt 38">
            <a:extLst>
              <a:ext uri="{FF2B5EF4-FFF2-40B4-BE49-F238E27FC236}">
                <a16:creationId xmlns:a16="http://schemas.microsoft.com/office/drawing/2014/main" id="{19AA63B7-3727-D3AD-4F8D-C0BF3F72EB47}"/>
              </a:ext>
            </a:extLst>
          </p:cNvPr>
          <p:cNvSpPr txBox="1"/>
          <p:nvPr/>
        </p:nvSpPr>
        <p:spPr>
          <a:xfrm>
            <a:off x="8984860" y="2461046"/>
            <a:ext cx="8066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b="1" dirty="0">
                <a:solidFill>
                  <a:schemeClr val="bg1"/>
                </a:solidFill>
              </a:rPr>
              <a:t>2023</a:t>
            </a:r>
            <a:endParaRPr lang="da-DK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099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9uEVMQE80W7vRoWoxDtl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RSOfHO.j0m3fVWK4oh8E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F8DmZsAUegwGf7kH8V4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kDM4Q.GLk.yfC2bSEai_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9uEVMQE80W7vRoWoxDtl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RSOfHO.j0m3fVWK4oh8E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F8DmZsAUegwGf7kH8V4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kDM4Q.GLk.yfC2bSEai_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9uEVMQE80W7vRoWoxDtl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RSOfHO.j0m3fVWK4oh8E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F8DmZsAUegwGf7kH8V4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RSOfHO.j0m3fVWK4oh8E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kDM4Q.GLk.yfC2bSEai_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9uEVMQE80W7vRoWoxDtl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RSOfHO.j0m3fVWK4oh8E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F8DmZsAUegwGf7kH8V4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kDM4Q.GLk.yfC2bSEai_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F8DmZsAUegwGf7kH8V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kDM4Q.GLk.yfC2bSEai_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9uEVMQE80W7vRoWoxDtl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RSOfHO.j0m3fVWK4oh8E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QF8DmZsAUegwGf7kH8V4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kDM4Q.GLk.yfC2bSEai_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9uEVMQE80W7vRoWoxDtlg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156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Michael Kristensen</dc:creator>
  <cp:lastModifiedBy>Michael Kristensen</cp:lastModifiedBy>
  <cp:revision>3</cp:revision>
  <dcterms:created xsi:type="dcterms:W3CDTF">2023-02-12T11:52:34Z</dcterms:created>
  <dcterms:modified xsi:type="dcterms:W3CDTF">2023-02-28T08:53:22Z</dcterms:modified>
</cp:coreProperties>
</file>